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2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21.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_rels/slide53.xml.rels" ContentType="application/vnd.openxmlformats-package.relationships+xml"/>
  <Override PartName="/ppt/slides/_rels/slide9.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38.xml.rels" ContentType="application/vnd.openxmlformats-package.relationships+xml"/>
  <Override PartName="/ppt/slides/_rels/slide4.xml.rels" ContentType="application/vnd.openxmlformats-package.relationships+xml"/>
  <Override PartName="/ppt/slides/_rels/slide39.xml.rels" ContentType="application/vnd.openxmlformats-package.relationships+xml"/>
  <Override PartName="/ppt/slides/_rels/slide5.xml.rels" ContentType="application/vnd.openxmlformats-package.relationships+xml"/>
  <Override PartName="/ppt/slides/_rels/slide50.xml.rels" ContentType="application/vnd.openxmlformats-package.relationships+xml"/>
  <Override PartName="/ppt/slides/_rels/slide6.xml.rels" ContentType="application/vnd.openxmlformats-package.relationships+xml"/>
  <Override PartName="/ppt/slides/_rels/slide51.xml.rels" ContentType="application/vnd.openxmlformats-package.relationships+xml"/>
  <Override PartName="/ppt/slides/_rels/slide7.xml.rels" ContentType="application/vnd.openxmlformats-package.relationships+xml"/>
  <Override PartName="/ppt/slides/_rels/slide52.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60.xml.rels" ContentType="application/vnd.openxmlformats-package.relationships+xml"/>
  <Override PartName="/ppt/slides/_rels/slide61.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65.xml.rels" ContentType="application/vnd.openxmlformats-package.relationships+xml"/>
  <Override PartName="/ppt/slides/_rels/slide66.xml.rels" ContentType="application/vnd.openxmlformats-package.relationships+xml"/>
  <Override PartName="/ppt/slides/_rels/slide67.xml.rels" ContentType="application/vnd.openxmlformats-package.relationships+xml"/>
  <Override PartName="/ppt/slides/_rels/slide68.xml.rels" ContentType="application/vnd.openxmlformats-package.relationships+xml"/>
  <Override PartName="/ppt/slides/_rels/slide69.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70" Type="http://schemas.openxmlformats.org/officeDocument/2006/relationships/slide" Target="slides/slide68.xml"/><Relationship Id="rId71" Type="http://schemas.openxmlformats.org/officeDocument/2006/relationships/slide" Target="slides/slide6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27" name="PlaceHolder 2"/>
          <p:cNvSpPr>
            <a:spLocks noGrp="1"/>
          </p:cNvSpPr>
          <p:nvPr>
            <p:ph type="body"/>
          </p:nvPr>
        </p:nvSpPr>
        <p:spPr>
          <a:xfrm>
            <a:off x="504000" y="1326600"/>
            <a:ext cx="9071640" cy="156816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30"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35"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10"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15"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19"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23"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noAutofit/>
          </a:bodyPr>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noAutofit/>
          </a:bodyPr>
          <a:p>
            <a:pPr algn="ct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noAutofit/>
          </a:bodyPr>
          <a:p>
            <a:pPr algn="r"/>
            <a:fld id="{01CBC908-8A79-4EC8-87CD-9EFFABB8572F}"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hyperlink" Target="https://webassembly.github.io/spec/core/intro/overview.html" TargetMode="External"/><Relationship Id="rId2" Type="http://schemas.openxmlformats.org/officeDocument/2006/relationships/slideLayout" Target="../slideLayouts/slideLayout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4.xml.rels><?xml version="1.0" encoding="UTF-8"?>
<Relationships xmlns="http://schemas.openxmlformats.org/package/2006/relationships"><Relationship Id="rId1" Type="http://schemas.openxmlformats.org/officeDocument/2006/relationships/hyperlink" Target="https://github.com/WebAssembly/wabt" TargetMode="External"/><Relationship Id="rId2" Type="http://schemas.openxmlformats.org/officeDocument/2006/relationships/hyperlink" Target="https://webassembly.github.io/wabt/demo/wat2wasm/" TargetMode="External"/><Relationship Id="rId3" Type="http://schemas.openxmlformats.org/officeDocument/2006/relationships/slideLayout" Target="../slideLayouts/slideLayout3.xml"/>
</Relationships>
</file>

<file path=ppt/slides/_rels/slide45.xml.rels><?xml version="1.0" encoding="UTF-8"?>
<Relationships xmlns="http://schemas.openxmlformats.org/package/2006/relationships"><Relationship Id="rId1" Type="http://schemas.openxmlformats.org/officeDocument/2006/relationships/hyperlink" Target="https://github.com/xunilrj/sandbox/blob/master/sources/webassembly/wasm.001.md" TargetMode="External"/><Relationship Id="rId2" Type="http://schemas.openxmlformats.org/officeDocument/2006/relationships/slideLayout" Target="../slideLayouts/slideLayout3.xml"/>
</Relationships>
</file>

<file path=ppt/slides/_rels/slide46.xml.rels><?xml version="1.0" encoding="UTF-8"?>
<Relationships xmlns="http://schemas.openxmlformats.org/package/2006/relationships"><Relationship Id="rId1" Type="http://schemas.openxmlformats.org/officeDocument/2006/relationships/hyperlink" Target="https://github.com/xunilrj/sandbox/blob/master/sources/webassembly/wasm.001.md" TargetMode="External"/><Relationship Id="rId2" Type="http://schemas.openxmlformats.org/officeDocument/2006/relationships/slideLayout" Target="../slideLayouts/slideLayout3.xml"/>
</Relationships>
</file>

<file path=ppt/slides/_rels/slide47.xml.rels><?xml version="1.0" encoding="UTF-8"?>
<Relationships xmlns="http://schemas.openxmlformats.org/package/2006/relationships"><Relationship Id="rId1" Type="http://schemas.openxmlformats.org/officeDocument/2006/relationships/hyperlink" Target="https://github.com/xunilrj/sandbox/blob/master/sources/webassembly/wasm.001.md" TargetMode="External"/><Relationship Id="rId2" Type="http://schemas.openxmlformats.org/officeDocument/2006/relationships/slideLayout" Target="../slideLayouts/slideLayout3.xml"/>
</Relationships>
</file>

<file path=ppt/slides/_rels/slide48.xml.rels><?xml version="1.0" encoding="UTF-8"?>
<Relationships xmlns="http://schemas.openxmlformats.org/package/2006/relationships"><Relationship Id="rId1" Type="http://schemas.openxmlformats.org/officeDocument/2006/relationships/hyperlink" Target="https://github.com/xunilrj/sandbox/blob/master/sources/webassembly/wasm.001.md" TargetMode="External"/><Relationship Id="rId2" Type="http://schemas.openxmlformats.org/officeDocument/2006/relationships/hyperlink" Target="https://tinygo.org/" TargetMode="External"/><Relationship Id="rId3" Type="http://schemas.openxmlformats.org/officeDocument/2006/relationships/slideLayout" Target="../slideLayouts/slideLayout3.xml"/>
</Relationships>
</file>

<file path=ppt/slides/_rels/slide49.xml.rels><?xml version="1.0" encoding="UTF-8"?>
<Relationships xmlns="http://schemas.openxmlformats.org/package/2006/relationships"><Relationship Id="rId1" Type="http://schemas.openxmlformats.org/officeDocument/2006/relationships/hyperlink" Target="https://tinygo.org/compiler-internals/pipeline/" TargetMode="External"/><Relationship Id="rId2" Type="http://schemas.openxmlformats.org/officeDocument/2006/relationships/hyperlink" Target="https://tinygo.org/webassembly/webassembly/" TargetMode="External"/><Relationship Id="rId3"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hyperlink" Target="https://webassembly.github.io/spec/core/intro/introduction.html#design-goals" TargetMode="External"/><Relationship Id="rId2" Type="http://schemas.openxmlformats.org/officeDocument/2006/relationships/slideLayout" Target="../slideLayouts/slideLayout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1.xml.rels><?xml version="1.0" encoding="UTF-8"?>
<Relationships xmlns="http://schemas.openxmlformats.org/package/2006/relationships"><Relationship Id="rId1" Type="http://schemas.openxmlformats.org/officeDocument/2006/relationships/hyperlink" Target="https://github.com/AssemblyScript/assemblyscript" TargetMode="External"/><Relationship Id="rId2" Type="http://schemas.openxmlformats.org/officeDocument/2006/relationships/hyperlink" Target="https://github.com/01alchemist/TurboScript" TargetMode="External"/><Relationship Id="rId3" Type="http://schemas.openxmlformats.org/officeDocument/2006/relationships/hyperlink" Target="https://github.com/MichaReiser/speedy.js" TargetMode="External"/><Relationship Id="rId4" Type="http://schemas.openxmlformats.org/officeDocument/2006/relationships/slideLayout" Target="../slideLayouts/slideLayout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hyperlink" Target="http://osteras.info/personal/2013/10/11/hello-world-analysis.html" TargetMode="External"/><Relationship Id="rId3" Type="http://schemas.openxmlformats.org/officeDocument/2006/relationships/hyperlink" Target="https://github.com/lattera/glibc/blob/895ef79e04a953cac1493863bcae29ad85657ee1/stdio-common/vprintf.c#L30" TargetMode="External"/><Relationship Id="rId4" Type="http://schemas.openxmlformats.org/officeDocument/2006/relationships/hyperlink" Target="https://github.com/lattera/glibc/blob/895ef79e04a953cac1493863bcae29ad85657ee1/stdio-common/vfprintf.c#L81" TargetMode="External"/><Relationship Id="rId5" Type="http://schemas.openxmlformats.org/officeDocument/2006/relationships/hyperlink" Target="https://github.com/lattera/glibc/blob/895ef79e04a953cac1493863bcae29ad85657ee1/stdio-common/vfprintf.c#L81" TargetMode="External"/><Relationship Id="rId6" Type="http://schemas.openxmlformats.org/officeDocument/2006/relationships/hyperlink" Target="https://github.com/lattera/glibc/blob/895ef79e04a953cac1493863bcae29ad85657ee1/stdio-common/vfprintf.c#L95" TargetMode="External"/><Relationship Id="rId7" Type="http://schemas.openxmlformats.org/officeDocument/2006/relationships/hyperlink" Target="https://github.com/lattera/glibc/blob/895ef79e04a953cac1493863bcae29ad85657ee1/libio/iopadn.c#L36" TargetMode="External"/><Relationship Id="rId8" Type="http://schemas.openxmlformats.org/officeDocument/2006/relationships/hyperlink" Target="https://github.com/lattera/glibc/blob/895ef79e04a953cac1493863bcae29ad85657ee1/libio/libioP.h#L374" TargetMode="External"/><Relationship Id="rId9" Type="http://schemas.openxmlformats.org/officeDocument/2006/relationships/hyperlink" Target="https://github.com/lattera/glibc/blob/895ef79e04a953cac1493863bcae29ad85657ee1/libio/libioP.h#L171" TargetMode="External"/><Relationship Id="rId10" Type="http://schemas.openxmlformats.org/officeDocument/2006/relationships/hyperlink" Target="https://github.com/lattera/glibc/blob/895ef79e04a953cac1493863bcae29ad85657ee1/libio/fileops.c#L1262" TargetMode="External"/><Relationship Id="rId11" Type="http://schemas.openxmlformats.org/officeDocument/2006/relationships/hyperlink" Target="https://github.com/lattera/glibc/blob/895ef79e04a953cac1493863bcae29ad85657ee1/stdio-common/printf.c#L33" TargetMode="External"/><Relationship Id="rId12" Type="http://schemas.openxmlformats.org/officeDocument/2006/relationships/hyperlink" Target="https://github.com/lattera/glibc/blob/895ef79e04a953cac1493863bcae29ad85657ee1/libio/fileops.c#L456" TargetMode="External"/><Relationship Id="rId13" Type="http://schemas.openxmlformats.org/officeDocument/2006/relationships/hyperlink" Target="https://github.com/lattera/glibc/blob/895ef79e04a953cac1493863bcae29ad85657ee1/libio/libioP.h#L244" TargetMode="External"/><Relationship Id="rId14" Type="http://schemas.openxmlformats.org/officeDocument/2006/relationships/hyperlink" Target="https://github.com/lattera/glibc/blob/895ef79e04a953cac1493863bcae29ad85657ee1/libio/fileops.c#L1185" TargetMode="External"/><Relationship Id="rId15" Type="http://schemas.openxmlformats.org/officeDocument/2006/relationships/hyperlink" Target="https://github.com/lattera/glibc/blob/895ef79e04a953cac1493863bcae29ad85657ee1/sysdeps/unix/sysv/linux/write.c#L26" TargetMode="External"/><Relationship Id="rId16" Type="http://schemas.openxmlformats.org/officeDocument/2006/relationships/hyperlink" Target="https://github.com/lattera/glibc/blob/895ef79e04a953cac1493863bcae29ad85657ee1/sysdeps/unix/syscalls.list#L99" TargetMode="External"/><Relationship Id="rId17" Type="http://schemas.openxmlformats.org/officeDocument/2006/relationships/hyperlink" Target="https://github.com/torvalds/linux/blob/2f4c53349961c8ca480193e47da4d44fdb8335a8/fs/read_write.c#L620" TargetMode="External"/><Relationship Id="rId18" Type="http://schemas.openxmlformats.org/officeDocument/2006/relationships/hyperlink" Target="https://github.com/torvalds/linux/blob/2f4c53349961c8ca480193e47da4d44fdb8335a8/fs/read_write.c#L600" TargetMode="External"/><Relationship Id="rId19" Type="http://schemas.openxmlformats.org/officeDocument/2006/relationships/slideLayout" Target="../slideLayouts/slideLayout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hyperlink" Target="https://blog.cloudflare.com/binary-ast/" TargetMode="External"/><Relationship Id="rId2" Type="http://schemas.openxmlformats.org/officeDocument/2006/relationships/image" Target="../media/image2.png"/><Relationship Id="rId3" Type="http://schemas.openxmlformats.org/officeDocument/2006/relationships/slideLayout" Target="../slideLayouts/slideLayout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_rels/slide6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7.xml.rels><?xml version="1.0" encoding="UTF-8"?>
<Relationships xmlns="http://schemas.openxmlformats.org/package/2006/relationships"><Relationship Id="rId1" Type="http://schemas.openxmlformats.org/officeDocument/2006/relationships/hyperlink" Target="https://emscripten.org/docs/porting/files/index.html" TargetMode="External"/><Relationship Id="rId2" Type="http://schemas.openxmlformats.org/officeDocument/2006/relationships/hyperlink" Target="https://emscripten.org/docs/porting/multimedia_and_graphics/OpenGL-support.html" TargetMode="External"/><Relationship Id="rId3" Type="http://schemas.openxmlformats.org/officeDocument/2006/relationships/hyperlink" Target="https://emscripten.org/docs/porting/Audio.html" TargetMode="External"/><Relationship Id="rId4" Type="http://schemas.openxmlformats.org/officeDocument/2006/relationships/hyperlink" Target="https://emscripten.org/docs/porting/pthreads.html" TargetMode="External"/><Relationship Id="rId5" Type="http://schemas.openxmlformats.org/officeDocument/2006/relationships/slideLayout" Target="../slideLayouts/slideLayout3.xml"/>
</Relationships>
</file>

<file path=ppt/slides/_rels/slide68.xml.rels><?xml version="1.0" encoding="UTF-8"?>
<Relationships xmlns="http://schemas.openxmlformats.org/package/2006/relationships"><Relationship Id="rId1" Type="http://schemas.openxmlformats.org/officeDocument/2006/relationships/hyperlink" Target="https://github.com/dondido/zombie-breakout" TargetMode="External"/><Relationship Id="rId2" Type="http://schemas.openxmlformats.org/officeDocument/2006/relationships/slideLayout" Target="../slideLayouts/slideLayout3.xml"/>
</Relationships>
</file>

<file path=ppt/slides/_rels/slide69.xml.rels><?xml version="1.0" encoding="UTF-8"?>
<Relationships xmlns="http://schemas.openxmlformats.org/package/2006/relationships"><Relationship Id="rId1" Type="http://schemas.openxmlformats.org/officeDocument/2006/relationships/hyperlink" Target="https://github.com/kripken/sql.js" TargetMode="External"/><Relationship Id="rId2" Type="http://schemas.openxmlformats.org/officeDocument/2006/relationships/hyperlink" Target="https://github.com/jvail/spatiasql.js" TargetMode="External"/><Relationship Id="rId3" Type="http://schemas.openxmlformats.org/officeDocument/2006/relationships/hyperlink" Target="https://github.com/kripken/llvm.js" TargetMode="External"/><Relationship Id="rId4" Type="http://schemas.openxmlformats.org/officeDocument/2006/relationships/hyperlink" Target="https://github.com/Kagami/ffmpeg.js" TargetMode="External"/><Relationship Id="rId5" Type="http://schemas.openxmlformats.org/officeDocument/2006/relationships/hyperlink" Target="https://github.com/KnicKnic/WASM-ImageMagick" TargetMode="External"/><Relationship Id="rId6" Type="http://schemas.openxmlformats.org/officeDocument/2006/relationships/hyperlink" Target="https://github.com/richardassar/zpipe" TargetMode="External"/><Relationship Id="rId7" Type="http://schemas.openxmlformats.org/officeDocument/2006/relationships/hyperlink" Target="https://github.com/libgit2/libgit2/pull/4400" TargetMode="External"/><Relationship Id="rId8" Type="http://schemas.openxmlformats.org/officeDocument/2006/relationships/hyperlink" Target="http://www.continuation-labs.com/projects/d3wasm/" TargetMode="External"/><Relationship Id="rId9" Type="http://schemas.openxmlformats.org/officeDocument/2006/relationships/hyperlink" Target="https://github.com/torch2424/wasmBoy" TargetMode="External"/><Relationship Id="rId10"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hyperlink" Target="https://github.com/WebAssembly/wabt" TargetMode="External"/><Relationship Id="rId2" Type="http://schemas.openxmlformats.org/officeDocument/2006/relationships/hyperlink" Target="https://webassembly.github.io/spec/core/text/index.html" TargetMode="External"/><Relationship Id="rId3" Type="http://schemas.openxmlformats.org/officeDocument/2006/relationships/hyperlink" Target="https://webassembly.github.io/spec/core/binary/index.html" TargetMode="External"/><Relationship Id="rId4"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1" name="" descr=""/>
          <p:cNvPicPr/>
          <p:nvPr/>
        </p:nvPicPr>
        <p:blipFill>
          <a:blip r:embed="rId1"/>
          <a:stretch/>
        </p:blipFill>
        <p:spPr>
          <a:xfrm>
            <a:off x="1252080" y="916200"/>
            <a:ext cx="7619760" cy="3866760"/>
          </a:xfrm>
          <a:prstGeom prst="rect">
            <a:avLst/>
          </a:prstGeom>
          <a:ln>
            <a:noFill/>
          </a:ln>
        </p:spPr>
      </p:pic>
      <p:sp>
        <p:nvSpPr>
          <p:cNvPr id="42" name="TextShape 1"/>
          <p:cNvSpPr txBox="1"/>
          <p:nvPr/>
        </p:nvSpPr>
        <p:spPr>
          <a:xfrm>
            <a:off x="2194560" y="5139720"/>
            <a:ext cx="7727760" cy="346680"/>
          </a:xfrm>
          <a:prstGeom prst="rect">
            <a:avLst/>
          </a:prstGeom>
          <a:noFill/>
          <a:ln>
            <a:noFill/>
          </a:ln>
        </p:spPr>
        <p:txBody>
          <a:bodyPr lIns="90000" rIns="90000" tIns="45000" bIns="45000">
            <a:spAutoFit/>
          </a:bodyPr>
          <a:p>
            <a:pPr algn="r"/>
            <a:r>
              <a:rPr b="0" lang="en-US" sz="1800" spc="-1" strike="noStrike">
                <a:latin typeface="Arial"/>
              </a:rPr>
              <a:t>Daniel Frederico Lins Leite - 2019/06/24</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ea typeface="Microsoft YaHei"/>
              </a:rPr>
              <a:t>WASM – </a:t>
            </a:r>
            <a:r>
              <a:rPr b="0" lang="en-US" sz="4400" spc="-1" strike="noStrike">
                <a:latin typeface="Arial"/>
              </a:rPr>
              <a:t>What it really is</a:t>
            </a:r>
            <a:endParaRPr b="0" lang="en-US" sz="4400" spc="-1" strike="noStrike">
              <a:latin typeface="Arial"/>
            </a:endParaRPr>
          </a:p>
        </p:txBody>
      </p:sp>
      <p:sp>
        <p:nvSpPr>
          <p:cNvPr id="71" name="TextShape 2"/>
          <p:cNvSpPr txBox="1"/>
          <p:nvPr/>
        </p:nvSpPr>
        <p:spPr>
          <a:xfrm>
            <a:off x="182880" y="1371600"/>
            <a:ext cx="4663440" cy="3657600"/>
          </a:xfrm>
          <a:prstGeom prst="rect">
            <a:avLst/>
          </a:prstGeom>
          <a:noFill/>
          <a:ln>
            <a:noFill/>
          </a:ln>
        </p:spPr>
        <p:txBody>
          <a:bodyPr lIns="90000" rIns="90000" tIns="45000" bIns="45000">
            <a:spAutoFit/>
          </a:bodyPr>
          <a:p>
            <a:r>
              <a:rPr b="0" lang="en-US" sz="1800" spc="-1" strike="noStrike">
                <a:latin typeface="Arial"/>
              </a:rPr>
              <a:t>(module)</a:t>
            </a:r>
            <a:endParaRPr b="0" lang="en-US" sz="1800" spc="-1" strike="noStrike">
              <a:latin typeface="Arial"/>
            </a:endParaRPr>
          </a:p>
          <a:p>
            <a:endParaRPr b="0" lang="en-US" sz="1800" spc="-1" strike="noStrike">
              <a:latin typeface="Arial"/>
            </a:endParaRPr>
          </a:p>
        </p:txBody>
      </p:sp>
      <p:sp>
        <p:nvSpPr>
          <p:cNvPr id="72" name="TextShape 3"/>
          <p:cNvSpPr txBox="1"/>
          <p:nvPr/>
        </p:nvSpPr>
        <p:spPr>
          <a:xfrm>
            <a:off x="457200" y="5212080"/>
            <a:ext cx="5120640" cy="602280"/>
          </a:xfrm>
          <a:prstGeom prst="rect">
            <a:avLst/>
          </a:prstGeom>
          <a:noFill/>
          <a:ln>
            <a:noFill/>
          </a:ln>
        </p:spPr>
        <p:txBody>
          <a:bodyPr lIns="90000" rIns="90000" tIns="45000" bIns="45000">
            <a:spAutoFit/>
          </a:bodyPr>
          <a:p>
            <a:r>
              <a:rPr b="0" lang="en-US" sz="1800" spc="-1" strike="noStrike">
                <a:latin typeface="Arial"/>
              </a:rPr>
              <a:t>* https://en.wikipedia.org/wiki/S-expression</a:t>
            </a:r>
            <a:endParaRPr b="0" lang="en-US" sz="1800" spc="-1" strike="noStrike">
              <a:latin typeface="Arial"/>
            </a:endParaRPr>
          </a:p>
        </p:txBody>
      </p:sp>
      <p:sp>
        <p:nvSpPr>
          <p:cNvPr id="73" name="TextShape 4"/>
          <p:cNvSpPr txBox="1"/>
          <p:nvPr/>
        </p:nvSpPr>
        <p:spPr>
          <a:xfrm>
            <a:off x="5303520" y="1371600"/>
            <a:ext cx="4663440" cy="2011680"/>
          </a:xfrm>
          <a:prstGeom prst="rect">
            <a:avLst/>
          </a:prstGeom>
          <a:noFill/>
          <a:ln>
            <a:noFill/>
          </a:ln>
        </p:spPr>
        <p:txBody>
          <a:bodyPr lIns="90000" rIns="90000" tIns="45000" bIns="45000">
            <a:spAutoFit/>
          </a:bodyPr>
          <a:p>
            <a:r>
              <a:rPr b="0" lang="en-US" sz="1100" spc="-1" strike="noStrike">
                <a:latin typeface="Arial"/>
              </a:rPr>
              <a:t>0000000: 0061 736d                                 ; WASM_BINARY_MAGIC</a:t>
            </a:r>
            <a:endParaRPr b="0" lang="en-US" sz="1100" spc="-1" strike="noStrike">
              <a:latin typeface="Arial"/>
            </a:endParaRPr>
          </a:p>
          <a:p>
            <a:r>
              <a:rPr b="0" lang="en-US" sz="1100" spc="-1" strike="noStrike">
                <a:latin typeface="Arial"/>
              </a:rPr>
              <a:t>0000004: 0100 0000                                 ; WASM_BINARY_VERSION</a:t>
            </a:r>
            <a:endParaRPr b="0" lang="en-US" sz="1100" spc="-1" strike="noStrike">
              <a:latin typeface="Arial"/>
            </a:endParaRPr>
          </a:p>
          <a:p>
            <a:r>
              <a:rPr b="0" lang="en-US" sz="1100" spc="-1" strike="noStrike">
                <a:latin typeface="Arial"/>
              </a:rPr>
              <a:t>; section "name"</a:t>
            </a:r>
            <a:endParaRPr b="0" lang="en-US" sz="1100" spc="-1" strike="noStrike">
              <a:latin typeface="Arial"/>
            </a:endParaRPr>
          </a:p>
          <a:p>
            <a:r>
              <a:rPr b="0" lang="en-US" sz="1100" spc="-1" strike="noStrike">
                <a:latin typeface="Arial"/>
              </a:rPr>
              <a:t>0000008: 00                                        ; section code</a:t>
            </a:r>
            <a:endParaRPr b="0" lang="en-US" sz="1100" spc="-1" strike="noStrike">
              <a:latin typeface="Arial"/>
            </a:endParaRPr>
          </a:p>
          <a:p>
            <a:r>
              <a:rPr b="0" lang="en-US" sz="1100" spc="-1" strike="noStrike">
                <a:latin typeface="Arial"/>
              </a:rPr>
              <a:t>0000009: 00                                        ; section size (guess)</a:t>
            </a:r>
            <a:endParaRPr b="0" lang="en-US" sz="1100" spc="-1" strike="noStrike">
              <a:latin typeface="Arial"/>
            </a:endParaRPr>
          </a:p>
          <a:p>
            <a:r>
              <a:rPr b="0" lang="en-US" sz="1100" spc="-1" strike="noStrike">
                <a:latin typeface="Arial"/>
              </a:rPr>
              <a:t>000000a: 04                                        ; string length</a:t>
            </a:r>
            <a:endParaRPr b="0" lang="en-US" sz="1100" spc="-1" strike="noStrike">
              <a:latin typeface="Arial"/>
            </a:endParaRPr>
          </a:p>
          <a:p>
            <a:r>
              <a:rPr b="0" lang="en-US" sz="1100" spc="-1" strike="noStrike">
                <a:latin typeface="Arial"/>
              </a:rPr>
              <a:t>000000b: 6e61 6d65                                name  ; custom section name</a:t>
            </a:r>
            <a:endParaRPr b="0" lang="en-US" sz="1100" spc="-1" strike="noStrike">
              <a:latin typeface="Arial"/>
            </a:endParaRPr>
          </a:p>
          <a:p>
            <a:r>
              <a:rPr b="0" lang="en-US" sz="1100" spc="-1" strike="noStrike">
                <a:latin typeface="Arial"/>
              </a:rPr>
              <a:t>000000f: 02                                        ; local name type</a:t>
            </a:r>
            <a:endParaRPr b="0" lang="en-US" sz="1100" spc="-1" strike="noStrike">
              <a:latin typeface="Arial"/>
            </a:endParaRPr>
          </a:p>
          <a:p>
            <a:r>
              <a:rPr b="0" lang="en-US" sz="1100" spc="-1" strike="noStrike">
                <a:latin typeface="Arial"/>
              </a:rPr>
              <a:t>0000010: 00                                        ; subsection size (guess)</a:t>
            </a:r>
            <a:endParaRPr b="0" lang="en-US" sz="1100" spc="-1" strike="noStrike">
              <a:latin typeface="Arial"/>
            </a:endParaRPr>
          </a:p>
          <a:p>
            <a:r>
              <a:rPr b="0" lang="en-US" sz="1100" spc="-1" strike="noStrike">
                <a:latin typeface="Arial"/>
              </a:rPr>
              <a:t>0000011: 00                                        ; num functions</a:t>
            </a:r>
            <a:endParaRPr b="0" lang="en-US" sz="1100" spc="-1" strike="noStrike">
              <a:latin typeface="Arial"/>
            </a:endParaRPr>
          </a:p>
          <a:p>
            <a:r>
              <a:rPr b="0" lang="en-US" sz="1100" spc="-1" strike="noStrike">
                <a:latin typeface="Arial"/>
              </a:rPr>
              <a:t>0000010: 01                                        ; FIXUP subsection size</a:t>
            </a:r>
            <a:endParaRPr b="0" lang="en-US" sz="1100" spc="-1" strike="noStrike">
              <a:latin typeface="Arial"/>
            </a:endParaRPr>
          </a:p>
          <a:p>
            <a:r>
              <a:rPr b="0" lang="en-US" sz="1100" spc="-1" strike="noStrike">
                <a:latin typeface="Arial"/>
              </a:rPr>
              <a:t>0000009: 08                                        ; FIXUP section size</a:t>
            </a:r>
            <a:endParaRPr b="0" lang="en-US" sz="1100" spc="-1" strike="noStrike">
              <a:latin typeface="Arial"/>
            </a:endParaRPr>
          </a:p>
        </p:txBody>
      </p:sp>
      <p:sp>
        <p:nvSpPr>
          <p:cNvPr id="74" name="TextShape 5"/>
          <p:cNvSpPr txBox="1"/>
          <p:nvPr/>
        </p:nvSpPr>
        <p:spPr>
          <a:xfrm>
            <a:off x="183960" y="91440"/>
            <a:ext cx="371160" cy="346320"/>
          </a:xfrm>
          <a:prstGeom prst="rect">
            <a:avLst/>
          </a:prstGeom>
          <a:noFill/>
          <a:ln>
            <a:noFill/>
          </a:ln>
        </p:spPr>
        <p:txBody>
          <a:bodyPr lIns="90000" rIns="90000" tIns="45000" bIns="45000">
            <a:spAutoFit/>
          </a:bodyPr>
          <a:p>
            <a:r>
              <a:rPr b="0" lang="en-US" sz="1800" spc="-1" strike="noStrike">
                <a:latin typeface="Arial"/>
              </a:rPr>
              <a:t>4.</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Module</a:t>
            </a:r>
            <a:endParaRPr b="0" lang="en-US" sz="4400" spc="-1" strike="noStrike">
              <a:latin typeface="Arial"/>
            </a:endParaRPr>
          </a:p>
        </p:txBody>
      </p:sp>
      <p:sp>
        <p:nvSpPr>
          <p:cNvPr id="76" name="TextShape 2"/>
          <p:cNvSpPr txBox="1"/>
          <p:nvPr/>
        </p:nvSpPr>
        <p:spPr>
          <a:xfrm>
            <a:off x="182880" y="1371600"/>
            <a:ext cx="4663440" cy="3657600"/>
          </a:xfrm>
          <a:prstGeom prst="rect">
            <a:avLst/>
          </a:prstGeom>
          <a:noFill/>
          <a:ln>
            <a:noFill/>
          </a:ln>
        </p:spPr>
        <p:txBody>
          <a:bodyPr lIns="90000" rIns="90000" tIns="45000" bIns="45000">
            <a:spAutoFit/>
          </a:bodyPr>
          <a:p>
            <a:r>
              <a:rPr b="0" lang="en-US" sz="1800" spc="-1" strike="noStrike">
                <a:latin typeface="Arial"/>
              </a:rPr>
              <a:t>(module)</a:t>
            </a:r>
            <a:endParaRPr b="0" lang="en-US" sz="1800" spc="-1" strike="noStrike">
              <a:latin typeface="Arial"/>
            </a:endParaRPr>
          </a:p>
          <a:p>
            <a:endParaRPr b="0" lang="en-US" sz="1800" spc="-1" strike="noStrike">
              <a:latin typeface="Arial"/>
            </a:endParaRPr>
          </a:p>
        </p:txBody>
      </p:sp>
      <p:sp>
        <p:nvSpPr>
          <p:cNvPr id="77" name="TextShape 3"/>
          <p:cNvSpPr txBox="1"/>
          <p:nvPr/>
        </p:nvSpPr>
        <p:spPr>
          <a:xfrm>
            <a:off x="457200" y="5212080"/>
            <a:ext cx="5120640" cy="602280"/>
          </a:xfrm>
          <a:prstGeom prst="rect">
            <a:avLst/>
          </a:prstGeom>
          <a:noFill/>
          <a:ln>
            <a:noFill/>
          </a:ln>
        </p:spPr>
        <p:txBody>
          <a:bodyPr lIns="90000" rIns="90000" tIns="45000" bIns="45000">
            <a:spAutoFit/>
          </a:bodyPr>
          <a:p>
            <a:r>
              <a:rPr b="0" lang="en-US" sz="1800" spc="-1" strike="noStrike">
                <a:latin typeface="Arial"/>
              </a:rPr>
              <a:t>* https://en.wikipedia.org/wiki/S-expression</a:t>
            </a:r>
            <a:endParaRPr b="0" lang="en-US" sz="1800" spc="-1" strike="noStrike">
              <a:latin typeface="Arial"/>
            </a:endParaRPr>
          </a:p>
        </p:txBody>
      </p:sp>
      <p:sp>
        <p:nvSpPr>
          <p:cNvPr id="78" name="TextShape 4"/>
          <p:cNvSpPr txBox="1"/>
          <p:nvPr/>
        </p:nvSpPr>
        <p:spPr>
          <a:xfrm>
            <a:off x="5303520" y="1371600"/>
            <a:ext cx="4663440" cy="2011680"/>
          </a:xfrm>
          <a:prstGeom prst="rect">
            <a:avLst/>
          </a:prstGeom>
          <a:noFill/>
          <a:ln>
            <a:noFill/>
          </a:ln>
        </p:spPr>
        <p:txBody>
          <a:bodyPr lIns="90000" rIns="90000" tIns="45000" bIns="45000">
            <a:spAutoFit/>
          </a:bodyPr>
          <a:p>
            <a:r>
              <a:rPr b="0" lang="en-US" sz="1100" spc="-1" strike="noStrike">
                <a:latin typeface="Arial"/>
              </a:rPr>
              <a:t>0000000: 0061 736d                                 ; WASM_BINARY_MAGIC</a:t>
            </a:r>
            <a:endParaRPr b="0" lang="en-US" sz="1100" spc="-1" strike="noStrike">
              <a:latin typeface="Arial"/>
            </a:endParaRPr>
          </a:p>
          <a:p>
            <a:r>
              <a:rPr b="0" lang="en-US" sz="1100" spc="-1" strike="noStrike">
                <a:latin typeface="Arial"/>
              </a:rPr>
              <a:t>0000004: 0100 0000                                 ; WASM_BINARY_VERSION</a:t>
            </a:r>
            <a:endParaRPr b="0" lang="en-US" sz="1100" spc="-1" strike="noStrike">
              <a:latin typeface="Arial"/>
            </a:endParaRPr>
          </a:p>
          <a:p>
            <a:r>
              <a:rPr b="0" lang="en-US" sz="1100" spc="-1" strike="noStrike">
                <a:latin typeface="Arial"/>
              </a:rPr>
              <a:t>; section "name"</a:t>
            </a:r>
            <a:endParaRPr b="0" lang="en-US" sz="1100" spc="-1" strike="noStrike">
              <a:latin typeface="Arial"/>
            </a:endParaRPr>
          </a:p>
          <a:p>
            <a:r>
              <a:rPr b="0" lang="en-US" sz="1100" spc="-1" strike="noStrike">
                <a:latin typeface="Arial"/>
              </a:rPr>
              <a:t>0000008: 00                                        ; section code</a:t>
            </a:r>
            <a:endParaRPr b="0" lang="en-US" sz="1100" spc="-1" strike="noStrike">
              <a:latin typeface="Arial"/>
            </a:endParaRPr>
          </a:p>
          <a:p>
            <a:r>
              <a:rPr b="0" lang="en-US" sz="1100" spc="-1" strike="noStrike">
                <a:latin typeface="Arial"/>
              </a:rPr>
              <a:t>0000009: 00                                        ; section size (guess)</a:t>
            </a:r>
            <a:endParaRPr b="0" lang="en-US" sz="1100" spc="-1" strike="noStrike">
              <a:latin typeface="Arial"/>
            </a:endParaRPr>
          </a:p>
          <a:p>
            <a:r>
              <a:rPr b="0" lang="en-US" sz="1100" spc="-1" strike="noStrike">
                <a:latin typeface="Arial"/>
              </a:rPr>
              <a:t>000000a: 04                                        ; string length</a:t>
            </a:r>
            <a:endParaRPr b="0" lang="en-US" sz="1100" spc="-1" strike="noStrike">
              <a:latin typeface="Arial"/>
            </a:endParaRPr>
          </a:p>
          <a:p>
            <a:r>
              <a:rPr b="0" lang="en-US" sz="1100" spc="-1" strike="noStrike">
                <a:latin typeface="Arial"/>
              </a:rPr>
              <a:t>000000b: 6e61 6d65                                name  ; custom section name</a:t>
            </a:r>
            <a:endParaRPr b="0" lang="en-US" sz="1100" spc="-1" strike="noStrike">
              <a:latin typeface="Arial"/>
            </a:endParaRPr>
          </a:p>
          <a:p>
            <a:r>
              <a:rPr b="0" lang="en-US" sz="1100" spc="-1" strike="noStrike">
                <a:latin typeface="Arial"/>
              </a:rPr>
              <a:t>000000f: 02                                        ; local name type</a:t>
            </a:r>
            <a:endParaRPr b="0" lang="en-US" sz="1100" spc="-1" strike="noStrike">
              <a:latin typeface="Arial"/>
            </a:endParaRPr>
          </a:p>
          <a:p>
            <a:r>
              <a:rPr b="0" lang="en-US" sz="1100" spc="-1" strike="noStrike">
                <a:latin typeface="Arial"/>
              </a:rPr>
              <a:t>0000010: 00                                        ; subsection size (guess)</a:t>
            </a:r>
            <a:endParaRPr b="0" lang="en-US" sz="1100" spc="-1" strike="noStrike">
              <a:latin typeface="Arial"/>
            </a:endParaRPr>
          </a:p>
          <a:p>
            <a:r>
              <a:rPr b="0" lang="en-US" sz="1100" spc="-1" strike="noStrike">
                <a:latin typeface="Arial"/>
              </a:rPr>
              <a:t>0000011: 00                                        ; num functions</a:t>
            </a:r>
            <a:endParaRPr b="0" lang="en-US" sz="1100" spc="-1" strike="noStrike">
              <a:latin typeface="Arial"/>
            </a:endParaRPr>
          </a:p>
          <a:p>
            <a:r>
              <a:rPr b="0" lang="en-US" sz="1100" spc="-1" strike="noStrike">
                <a:latin typeface="Arial"/>
              </a:rPr>
              <a:t>0000010: 01                                        ; FIXUP subsection size</a:t>
            </a:r>
            <a:endParaRPr b="0" lang="en-US" sz="1100" spc="-1" strike="noStrike">
              <a:latin typeface="Arial"/>
            </a:endParaRPr>
          </a:p>
          <a:p>
            <a:r>
              <a:rPr b="0" lang="en-US" sz="1100" spc="-1" strike="noStrike">
                <a:latin typeface="Arial"/>
              </a:rPr>
              <a:t>0000009: 08                                        ; FIXUP section size</a:t>
            </a:r>
            <a:endParaRPr b="0" lang="en-US" sz="1100" spc="-1" strike="noStrike">
              <a:latin typeface="Arial"/>
            </a:endParaRPr>
          </a:p>
        </p:txBody>
      </p:sp>
      <p:sp>
        <p:nvSpPr>
          <p:cNvPr id="79" name="TextShape 5"/>
          <p:cNvSpPr txBox="1"/>
          <p:nvPr/>
        </p:nvSpPr>
        <p:spPr>
          <a:xfrm>
            <a:off x="184320" y="91440"/>
            <a:ext cx="371160" cy="346320"/>
          </a:xfrm>
          <a:prstGeom prst="rect">
            <a:avLst/>
          </a:prstGeom>
          <a:noFill/>
          <a:ln>
            <a:noFill/>
          </a:ln>
        </p:spPr>
        <p:txBody>
          <a:bodyPr lIns="90000" rIns="90000" tIns="45000" bIns="45000">
            <a:spAutoFit/>
          </a:bodyPr>
          <a:p>
            <a:r>
              <a:rPr b="0" lang="en-US" sz="1800" spc="-1" strike="noStrike">
                <a:latin typeface="Arial"/>
              </a:rPr>
              <a:t>4.</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Module</a:t>
            </a:r>
            <a:endParaRPr b="0" lang="en-US" sz="4400" spc="-1" strike="noStrike">
              <a:latin typeface="Arial"/>
            </a:endParaRPr>
          </a:p>
        </p:txBody>
      </p:sp>
      <p:sp>
        <p:nvSpPr>
          <p:cNvPr id="81" name="TextShape 2"/>
          <p:cNvSpPr txBox="1"/>
          <p:nvPr/>
        </p:nvSpPr>
        <p:spPr>
          <a:xfrm>
            <a:off x="182880" y="1371600"/>
            <a:ext cx="4663440" cy="3657600"/>
          </a:xfrm>
          <a:prstGeom prst="rect">
            <a:avLst/>
          </a:prstGeom>
          <a:noFill/>
          <a:ln>
            <a:noFill/>
          </a:ln>
        </p:spPr>
        <p:txBody>
          <a:bodyPr lIns="90000" rIns="90000" tIns="45000" bIns="45000">
            <a:spAutoFit/>
          </a:bodyPr>
          <a:p>
            <a:r>
              <a:rPr b="0" lang="en-US" sz="1800" spc="-1" strike="noStrike">
                <a:solidFill>
                  <a:srgbClr val="ce181e"/>
                </a:solidFill>
                <a:latin typeface="Arial"/>
              </a:rPr>
              <a:t>(</a:t>
            </a:r>
            <a:r>
              <a:rPr b="0" lang="en-US" sz="1800" spc="-1" strike="noStrike">
                <a:solidFill>
                  <a:srgbClr val="2a6099"/>
                </a:solidFill>
                <a:latin typeface="Arial"/>
              </a:rPr>
              <a:t>module</a:t>
            </a:r>
            <a:r>
              <a:rPr b="0" lang="en-US" sz="1800" spc="-1" strike="noStrike">
                <a:solidFill>
                  <a:srgbClr val="00a933"/>
                </a:solidFill>
                <a:latin typeface="Arial"/>
              </a:rPr>
              <a:t>)</a:t>
            </a:r>
            <a:endParaRPr b="0" lang="en-US" sz="1800" spc="-1" strike="noStrike">
              <a:latin typeface="Arial"/>
            </a:endParaRPr>
          </a:p>
          <a:p>
            <a:endParaRPr b="0" lang="en-US" sz="1800" spc="-1" strike="noStrike">
              <a:latin typeface="Arial"/>
            </a:endParaRPr>
          </a:p>
        </p:txBody>
      </p:sp>
      <p:sp>
        <p:nvSpPr>
          <p:cNvPr id="82" name="TextShape 3"/>
          <p:cNvSpPr txBox="1"/>
          <p:nvPr/>
        </p:nvSpPr>
        <p:spPr>
          <a:xfrm>
            <a:off x="5303520" y="1371600"/>
            <a:ext cx="4663440" cy="2011680"/>
          </a:xfrm>
          <a:prstGeom prst="rect">
            <a:avLst/>
          </a:prstGeom>
          <a:noFill/>
          <a:ln>
            <a:noFill/>
          </a:ln>
        </p:spPr>
        <p:txBody>
          <a:bodyPr lIns="90000" rIns="90000" tIns="45000" bIns="45000">
            <a:spAutoFit/>
          </a:bodyPr>
          <a:p>
            <a:r>
              <a:rPr b="0" lang="en-US" sz="1100" spc="-1" strike="noStrike">
                <a:solidFill>
                  <a:srgbClr val="eeeeee"/>
                </a:solidFill>
                <a:latin typeface="Arial"/>
              </a:rPr>
              <a:t>0000000: 0061 736d                                 ; WASM_BINARY_MAGIC</a:t>
            </a:r>
            <a:endParaRPr b="0" lang="en-US" sz="1100" spc="-1" strike="noStrike">
              <a:solidFill>
                <a:srgbClr val="eeeeee"/>
              </a:solidFill>
              <a:latin typeface="Arial"/>
            </a:endParaRPr>
          </a:p>
          <a:p>
            <a:r>
              <a:rPr b="0" lang="en-US" sz="1100" spc="-1" strike="noStrike">
                <a:solidFill>
                  <a:srgbClr val="eeeeee"/>
                </a:solidFill>
                <a:latin typeface="Arial"/>
              </a:rPr>
              <a:t>0000004: 0100 0000                                 ; WASM_BINARY_VERSION</a:t>
            </a:r>
            <a:endParaRPr b="0" lang="en-US" sz="1100" spc="-1" strike="noStrike">
              <a:solidFill>
                <a:srgbClr val="eeeeee"/>
              </a:solidFill>
              <a:latin typeface="Arial"/>
            </a:endParaRPr>
          </a:p>
          <a:p>
            <a:r>
              <a:rPr b="0" lang="en-US" sz="1100" spc="-1" strike="noStrike">
                <a:solidFill>
                  <a:srgbClr val="eeeeee"/>
                </a:solidFill>
                <a:latin typeface="Arial"/>
              </a:rPr>
              <a:t>; section "name"</a:t>
            </a:r>
            <a:endParaRPr b="0" lang="en-US" sz="1100" spc="-1" strike="noStrike">
              <a:solidFill>
                <a:srgbClr val="eeeeee"/>
              </a:solidFill>
              <a:latin typeface="Arial"/>
            </a:endParaRPr>
          </a:p>
          <a:p>
            <a:r>
              <a:rPr b="0" lang="en-US" sz="1100" spc="-1" strike="noStrike">
                <a:solidFill>
                  <a:srgbClr val="eeeeee"/>
                </a:solidFill>
                <a:latin typeface="Arial"/>
              </a:rPr>
              <a:t>0000008: 00                                        ; section code</a:t>
            </a:r>
            <a:endParaRPr b="0" lang="en-US" sz="1100" spc="-1" strike="noStrike">
              <a:solidFill>
                <a:srgbClr val="eeeeee"/>
              </a:solidFill>
              <a:latin typeface="Arial"/>
            </a:endParaRPr>
          </a:p>
          <a:p>
            <a:r>
              <a:rPr b="0" lang="en-US" sz="1100" spc="-1" strike="noStrike">
                <a:solidFill>
                  <a:srgbClr val="eeeeee"/>
                </a:solidFill>
                <a:latin typeface="Arial"/>
              </a:rPr>
              <a:t>0000009: 00                                        ; section size (guess)</a:t>
            </a:r>
            <a:endParaRPr b="0" lang="en-US" sz="1100" spc="-1" strike="noStrike">
              <a:solidFill>
                <a:srgbClr val="eeeeee"/>
              </a:solidFill>
              <a:latin typeface="Arial"/>
            </a:endParaRPr>
          </a:p>
          <a:p>
            <a:r>
              <a:rPr b="0" lang="en-US" sz="1100" spc="-1" strike="noStrike">
                <a:solidFill>
                  <a:srgbClr val="eeeeee"/>
                </a:solidFill>
                <a:latin typeface="Arial"/>
              </a:rPr>
              <a:t>000000a: 04                                        ; string length</a:t>
            </a:r>
            <a:endParaRPr b="0" lang="en-US" sz="1100" spc="-1" strike="noStrike">
              <a:solidFill>
                <a:srgbClr val="eeeeee"/>
              </a:solidFill>
              <a:latin typeface="Arial"/>
            </a:endParaRPr>
          </a:p>
          <a:p>
            <a:r>
              <a:rPr b="0" lang="en-US" sz="1100" spc="-1" strike="noStrike">
                <a:solidFill>
                  <a:srgbClr val="eeeeee"/>
                </a:solidFill>
                <a:latin typeface="Arial"/>
              </a:rPr>
              <a:t>000000b: 6e61 6d65                                name  ; custom section name</a:t>
            </a:r>
            <a:endParaRPr b="0" lang="en-US" sz="1100" spc="-1" strike="noStrike">
              <a:solidFill>
                <a:srgbClr val="eeeeee"/>
              </a:solidFill>
              <a:latin typeface="Arial"/>
            </a:endParaRPr>
          </a:p>
          <a:p>
            <a:r>
              <a:rPr b="0" lang="en-US" sz="1100" spc="-1" strike="noStrike">
                <a:solidFill>
                  <a:srgbClr val="eeeeee"/>
                </a:solidFill>
                <a:latin typeface="Arial"/>
              </a:rPr>
              <a:t>000000f: 02                                        ; local name type</a:t>
            </a:r>
            <a:endParaRPr b="0" lang="en-US" sz="1100" spc="-1" strike="noStrike">
              <a:solidFill>
                <a:srgbClr val="eeeeee"/>
              </a:solidFill>
              <a:latin typeface="Arial"/>
            </a:endParaRPr>
          </a:p>
          <a:p>
            <a:r>
              <a:rPr b="0" lang="en-US" sz="1100" spc="-1" strike="noStrike">
                <a:solidFill>
                  <a:srgbClr val="eeeeee"/>
                </a:solidFill>
                <a:latin typeface="Arial"/>
              </a:rPr>
              <a:t>0000010: 00                                        ; subsection size (guess)</a:t>
            </a:r>
            <a:endParaRPr b="0" lang="en-US" sz="1100" spc="-1" strike="noStrike">
              <a:solidFill>
                <a:srgbClr val="eeeeee"/>
              </a:solidFill>
              <a:latin typeface="Arial"/>
            </a:endParaRPr>
          </a:p>
          <a:p>
            <a:r>
              <a:rPr b="0" lang="en-US" sz="1100" spc="-1" strike="noStrike">
                <a:solidFill>
                  <a:srgbClr val="eeeeee"/>
                </a:solidFill>
                <a:latin typeface="Arial"/>
              </a:rPr>
              <a:t>0000011: 00                                        ; num functions</a:t>
            </a:r>
            <a:endParaRPr b="0" lang="en-US" sz="1100" spc="-1" strike="noStrike">
              <a:solidFill>
                <a:srgbClr val="eeeeee"/>
              </a:solidFill>
              <a:latin typeface="Arial"/>
            </a:endParaRPr>
          </a:p>
          <a:p>
            <a:r>
              <a:rPr b="0" lang="en-US" sz="1100" spc="-1" strike="noStrike">
                <a:solidFill>
                  <a:srgbClr val="eeeeee"/>
                </a:solidFill>
                <a:latin typeface="Arial"/>
              </a:rPr>
              <a:t>0000010: 01                                        ; FIXUP subsection size</a:t>
            </a:r>
            <a:endParaRPr b="0" lang="en-US" sz="1100" spc="-1" strike="noStrike">
              <a:solidFill>
                <a:srgbClr val="eeeeee"/>
              </a:solidFill>
              <a:latin typeface="Arial"/>
            </a:endParaRPr>
          </a:p>
          <a:p>
            <a:r>
              <a:rPr b="0" lang="en-US" sz="1100" spc="-1" strike="noStrike">
                <a:solidFill>
                  <a:srgbClr val="eeeeee"/>
                </a:solidFill>
                <a:latin typeface="Arial"/>
              </a:rPr>
              <a:t>0000009: 08                                        ; FIXUP section size</a:t>
            </a:r>
            <a:endParaRPr b="0" lang="en-US" sz="1100" spc="-1" strike="noStrike">
              <a:solidFill>
                <a:srgbClr val="eeeeee"/>
              </a:solidFill>
              <a:latin typeface="Arial"/>
            </a:endParaRPr>
          </a:p>
        </p:txBody>
      </p:sp>
      <p:sp>
        <p:nvSpPr>
          <p:cNvPr id="83" name="TextShape 4"/>
          <p:cNvSpPr txBox="1"/>
          <p:nvPr/>
        </p:nvSpPr>
        <p:spPr>
          <a:xfrm>
            <a:off x="4937760" y="3291840"/>
            <a:ext cx="5029200" cy="3053880"/>
          </a:xfrm>
          <a:prstGeom prst="rect">
            <a:avLst/>
          </a:prstGeom>
          <a:noFill/>
          <a:ln>
            <a:noFill/>
          </a:ln>
        </p:spPr>
        <p:txBody>
          <a:bodyPr lIns="90000" rIns="90000" tIns="45000" bIns="45000">
            <a:spAutoFit/>
          </a:bodyPr>
          <a:p>
            <a:r>
              <a:rPr b="1" lang="en-US" sz="1800" spc="-1" strike="noStrike">
                <a:latin typeface="Arial"/>
              </a:rPr>
              <a:t>Modules</a:t>
            </a:r>
            <a:endParaRPr b="0" lang="en-US" sz="1800" spc="-1" strike="noStrike">
              <a:latin typeface="Arial"/>
            </a:endParaRPr>
          </a:p>
          <a:p>
            <a:r>
              <a:rPr b="0" lang="en-US" sz="1800" spc="-1" strike="noStrike">
                <a:latin typeface="Arial"/>
              </a:rPr>
              <a:t>WebAssembly programs are organized into modules, which are the unit of deployment, loading, and compilation.  A module collects definitions for </a:t>
            </a:r>
            <a:r>
              <a:rPr b="0" lang="en-US" sz="1800" spc="-1" strike="noStrike">
                <a:solidFill>
                  <a:srgbClr val="81d41a"/>
                </a:solidFill>
                <a:latin typeface="Arial"/>
              </a:rPr>
              <a:t>types</a:t>
            </a:r>
            <a:r>
              <a:rPr b="0" lang="en-US" sz="1800" spc="-1" strike="noStrike">
                <a:latin typeface="Arial"/>
              </a:rPr>
              <a:t>, </a:t>
            </a:r>
            <a:r>
              <a:rPr b="0" lang="en-US" sz="1800" spc="-1" strike="noStrike">
                <a:solidFill>
                  <a:srgbClr val="acb20c"/>
                </a:solidFill>
                <a:latin typeface="Arial"/>
              </a:rPr>
              <a:t>functions</a:t>
            </a:r>
            <a:r>
              <a:rPr b="0" lang="en-US" sz="1800" spc="-1" strike="noStrike">
                <a:latin typeface="Arial"/>
              </a:rPr>
              <a:t>, </a:t>
            </a:r>
            <a:r>
              <a:rPr b="0" lang="en-US" sz="1800" spc="-1" strike="noStrike">
                <a:solidFill>
                  <a:srgbClr val="8d281e"/>
                </a:solidFill>
                <a:latin typeface="Arial"/>
              </a:rPr>
              <a:t>tables</a:t>
            </a:r>
            <a:r>
              <a:rPr b="0" lang="en-US" sz="1800" spc="-1" strike="noStrike">
                <a:latin typeface="Arial"/>
              </a:rPr>
              <a:t>, </a:t>
            </a:r>
            <a:r>
              <a:rPr b="0" lang="en-US" sz="1800" spc="-1" strike="noStrike">
                <a:solidFill>
                  <a:srgbClr val="3465a4"/>
                </a:solidFill>
                <a:latin typeface="Arial"/>
              </a:rPr>
              <a:t>memories</a:t>
            </a:r>
            <a:r>
              <a:rPr b="0" lang="en-US" sz="1800" spc="-1" strike="noStrike">
                <a:latin typeface="Arial"/>
              </a:rPr>
              <a:t>, and </a:t>
            </a:r>
            <a:r>
              <a:rPr b="0" lang="en-US" sz="1800" spc="-1" strike="noStrike">
                <a:solidFill>
                  <a:srgbClr val="bf819e"/>
                </a:solidFill>
                <a:latin typeface="Arial"/>
              </a:rPr>
              <a:t>globals</a:t>
            </a:r>
            <a:r>
              <a:rPr b="0" lang="en-US" sz="1800" spc="-1" strike="noStrike">
                <a:latin typeface="Arial"/>
              </a:rPr>
              <a:t>. </a:t>
            </a:r>
            <a:endParaRPr b="0" lang="en-US" sz="1800" spc="-1" strike="noStrike">
              <a:latin typeface="Arial"/>
            </a:endParaRPr>
          </a:p>
          <a:p>
            <a:r>
              <a:rPr b="0" lang="en-US" sz="1800" spc="-1" strike="noStrike">
                <a:latin typeface="Arial"/>
              </a:rPr>
              <a:t>https://webassembly.github.io/spec/core/syntax/modules.html</a:t>
            </a:r>
            <a:endParaRPr b="0" lang="en-US" sz="1800" spc="-1" strike="noStrike">
              <a:latin typeface="Arial"/>
            </a:endParaRPr>
          </a:p>
        </p:txBody>
      </p:sp>
      <p:sp>
        <p:nvSpPr>
          <p:cNvPr id="84" name="TextShape 5"/>
          <p:cNvSpPr txBox="1"/>
          <p:nvPr/>
        </p:nvSpPr>
        <p:spPr>
          <a:xfrm>
            <a:off x="182880" y="4114800"/>
            <a:ext cx="4663440" cy="1280160"/>
          </a:xfrm>
          <a:prstGeom prst="rect">
            <a:avLst/>
          </a:prstGeom>
          <a:noFill/>
          <a:ln>
            <a:noFill/>
          </a:ln>
        </p:spPr>
        <p:txBody>
          <a:bodyPr lIns="90000" rIns="90000" tIns="45000" bIns="45000">
            <a:spAutoFit/>
          </a:bodyPr>
          <a:p>
            <a:r>
              <a:rPr b="0" lang="en-US" sz="1800" spc="-1" strike="noStrike">
                <a:latin typeface="Arial"/>
              </a:rPr>
              <a:t>Module =</a:t>
            </a:r>
            <a:r>
              <a:rPr b="0" lang="en-US" sz="1800" spc="-1" strike="noStrike">
                <a:solidFill>
                  <a:srgbClr val="ff0000"/>
                </a:solidFill>
                <a:latin typeface="Arial"/>
              </a:rPr>
              <a:t>‘(’</a:t>
            </a:r>
            <a:r>
              <a:rPr b="0" lang="en-US" sz="1800" spc="-1" strike="noStrike">
                <a:latin typeface="Arial"/>
              </a:rPr>
              <a:t> </a:t>
            </a:r>
            <a:r>
              <a:rPr b="0" lang="en-US" sz="1800" spc="-1" strike="noStrike">
                <a:solidFill>
                  <a:srgbClr val="2a6099"/>
                </a:solidFill>
                <a:latin typeface="Arial"/>
              </a:rPr>
              <a:t>‘module’</a:t>
            </a:r>
            <a:r>
              <a:rPr b="0" lang="en-US" sz="1800" spc="-1" strike="noStrike">
                <a:latin typeface="Arial"/>
              </a:rPr>
              <a:t> </a:t>
            </a:r>
            <a:r>
              <a:rPr b="0" lang="en-US" sz="1800" spc="-1" strike="noStrike">
                <a:solidFill>
                  <a:srgbClr val="cccccc"/>
                </a:solidFill>
                <a:latin typeface="Arial"/>
              </a:rPr>
              <a:t> id?  (m:fields)∗</a:t>
            </a:r>
            <a:r>
              <a:rPr b="0" lang="en-US" sz="1800" spc="-1" strike="noStrike">
                <a:latin typeface="Arial"/>
              </a:rPr>
              <a:t> </a:t>
            </a:r>
            <a:r>
              <a:rPr b="0" lang="en-US" sz="1800" spc="-1" strike="noStrike">
                <a:solidFill>
                  <a:srgbClr val="00a933"/>
                </a:solidFill>
                <a:latin typeface="Arial"/>
              </a:rPr>
              <a:t>‘)’</a:t>
            </a:r>
            <a:r>
              <a:rPr b="0" lang="en-US" sz="1800" spc="-1" strike="noStrike">
                <a:latin typeface="Arial"/>
              </a:rPr>
              <a:t> </a:t>
            </a:r>
            <a:endParaRPr b="0" lang="en-US" sz="1800" spc="-1" strike="noStrike">
              <a:latin typeface="Arial"/>
            </a:endParaRPr>
          </a:p>
          <a:p>
            <a:endParaRPr b="0" lang="en-US" sz="1800" spc="-1" strike="noStrike">
              <a:latin typeface="Arial"/>
            </a:endParaRPr>
          </a:p>
          <a:p>
            <a:r>
              <a:rPr b="0" lang="en-US" sz="1800" spc="-1" strike="noStrike">
                <a:latin typeface="Arial"/>
              </a:rPr>
              <a:t>https://webassembly.github.io/spec/core/text/modules.html</a:t>
            </a:r>
            <a:endParaRPr b="0" lang="en-US" sz="1800" spc="-1" strike="noStrike">
              <a:latin typeface="Arial"/>
            </a:endParaRPr>
          </a:p>
        </p:txBody>
      </p:sp>
      <p:sp>
        <p:nvSpPr>
          <p:cNvPr id="85" name="TextShape 6"/>
          <p:cNvSpPr txBox="1"/>
          <p:nvPr/>
        </p:nvSpPr>
        <p:spPr>
          <a:xfrm>
            <a:off x="184320" y="91440"/>
            <a:ext cx="371160" cy="346320"/>
          </a:xfrm>
          <a:prstGeom prst="rect">
            <a:avLst/>
          </a:prstGeom>
          <a:noFill/>
          <a:ln>
            <a:noFill/>
          </a:ln>
        </p:spPr>
        <p:txBody>
          <a:bodyPr lIns="90000" rIns="90000" tIns="45000" bIns="45000">
            <a:spAutoFit/>
          </a:bodyPr>
          <a:p>
            <a:r>
              <a:rPr b="0" lang="en-US" sz="1800" spc="-1" strike="noStrike">
                <a:latin typeface="Arial"/>
              </a:rPr>
              <a:t>4.</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457200" y="365760"/>
            <a:ext cx="9144000" cy="48463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module</a:t>
            </a:r>
            <a:endParaRPr b="0" lang="en-US" sz="1800" spc="-1" strike="noStrike">
              <a:latin typeface="Arial"/>
            </a:endParaRPr>
          </a:p>
        </p:txBody>
      </p:sp>
      <p:sp>
        <p:nvSpPr>
          <p:cNvPr id="87" name="TextShape 2"/>
          <p:cNvSpPr txBox="1"/>
          <p:nvPr/>
        </p:nvSpPr>
        <p:spPr>
          <a:xfrm>
            <a:off x="184320" y="91440"/>
            <a:ext cx="371160" cy="346320"/>
          </a:xfrm>
          <a:prstGeom prst="rect">
            <a:avLst/>
          </a:prstGeom>
          <a:noFill/>
          <a:ln>
            <a:noFill/>
          </a:ln>
        </p:spPr>
        <p:txBody>
          <a:bodyPr lIns="90000" rIns="90000" tIns="45000" bIns="45000">
            <a:spAutoFit/>
          </a:bodyPr>
          <a:p>
            <a:r>
              <a:rPr b="0" lang="en-US" sz="1800" spc="-1" strike="noStrike">
                <a:latin typeface="Arial"/>
              </a:rPr>
              <a:t>4.</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Types</a:t>
            </a:r>
            <a:endParaRPr b="0" lang="en-US" sz="4400" spc="-1" strike="noStrike">
              <a:latin typeface="Arial"/>
            </a:endParaRPr>
          </a:p>
        </p:txBody>
      </p:sp>
      <p:sp>
        <p:nvSpPr>
          <p:cNvPr id="89" name="TextShape 2"/>
          <p:cNvSpPr txBox="1"/>
          <p:nvPr/>
        </p:nvSpPr>
        <p:spPr>
          <a:xfrm>
            <a:off x="182880" y="1371600"/>
            <a:ext cx="4663440" cy="3657600"/>
          </a:xfrm>
          <a:prstGeom prst="rect">
            <a:avLst/>
          </a:prstGeom>
          <a:noFill/>
          <a:ln>
            <a:noFill/>
          </a:ln>
        </p:spPr>
        <p:txBody>
          <a:bodyPr lIns="90000" rIns="90000" tIns="45000" bIns="45000">
            <a:spAutoFit/>
          </a:bodyPr>
          <a:p>
            <a:r>
              <a:rPr b="0" lang="en-US" sz="1800" spc="-1" strike="noStrike">
                <a:latin typeface="Arial"/>
              </a:rPr>
              <a:t>(module</a:t>
            </a:r>
            <a:endParaRPr b="0" lang="en-US" sz="1800" spc="-1" strike="noStrike">
              <a:latin typeface="Arial"/>
            </a:endParaRPr>
          </a:p>
          <a:p>
            <a:r>
              <a:rPr b="0" lang="en-US" sz="1800" spc="-1" strike="noStrike">
                <a:latin typeface="Arial"/>
                <a:ea typeface="Microsoft YaHei"/>
              </a:rPr>
              <a:t>  </a:t>
            </a:r>
            <a:r>
              <a:rPr b="0" lang="en-US" sz="1800" spc="-1" strike="noStrike">
                <a:latin typeface="Arial"/>
              </a:rPr>
              <a:t> </a:t>
            </a:r>
            <a:r>
              <a:rPr b="0" lang="en-US" sz="1800" spc="-1" strike="noStrike">
                <a:latin typeface="Arial"/>
              </a:rPr>
              <a:t>(type $0 (func (param i32) (result i32)))</a:t>
            </a:r>
            <a:endParaRPr b="0" lang="en-US" sz="1800" spc="-1" strike="noStrike">
              <a:latin typeface="Arial"/>
            </a:endParaRPr>
          </a:p>
          <a:p>
            <a:r>
              <a:rPr b="0" lang="en-US" sz="1800" spc="-1" strike="noStrike">
                <a:latin typeface="Arial"/>
              </a:rPr>
              <a:t>)</a:t>
            </a:r>
            <a:endParaRPr b="0" lang="en-US" sz="1800" spc="-1" strike="noStrike">
              <a:latin typeface="Arial"/>
            </a:endParaRPr>
          </a:p>
        </p:txBody>
      </p:sp>
      <p:sp>
        <p:nvSpPr>
          <p:cNvPr id="90" name="TextShape 3"/>
          <p:cNvSpPr txBox="1"/>
          <p:nvPr/>
        </p:nvSpPr>
        <p:spPr>
          <a:xfrm>
            <a:off x="5303520" y="1371600"/>
            <a:ext cx="4663440" cy="3667320"/>
          </a:xfrm>
          <a:prstGeom prst="rect">
            <a:avLst/>
          </a:prstGeom>
          <a:noFill/>
          <a:ln>
            <a:noFill/>
          </a:ln>
        </p:spPr>
        <p:txBody>
          <a:bodyPr lIns="90000" rIns="90000" tIns="45000" bIns="45000">
            <a:spAutoFit/>
          </a:bodyPr>
          <a:p>
            <a:r>
              <a:rPr b="0" lang="en-US" sz="1100" spc="-1" strike="noStrike">
                <a:solidFill>
                  <a:srgbClr val="000000"/>
                </a:solidFill>
                <a:latin typeface="Arial"/>
              </a:rPr>
              <a:t>0000000: 0061 736d                                 ; WASM_BINARY_MAGIC</a:t>
            </a:r>
            <a:endParaRPr b="0" lang="en-US" sz="1100" spc="-1" strike="noStrike">
              <a:solidFill>
                <a:srgbClr val="000000"/>
              </a:solidFill>
              <a:latin typeface="Arial"/>
            </a:endParaRPr>
          </a:p>
          <a:p>
            <a:r>
              <a:rPr b="0" lang="en-US" sz="1100" spc="-1" strike="noStrike">
                <a:solidFill>
                  <a:srgbClr val="000000"/>
                </a:solidFill>
                <a:latin typeface="Arial"/>
              </a:rPr>
              <a:t>0000004: 0100 0000                                 ; WASM_BINARY_VERSION</a:t>
            </a:r>
            <a:endParaRPr b="0" lang="en-US" sz="1100" spc="-1" strike="noStrike">
              <a:solidFill>
                <a:srgbClr val="000000"/>
              </a:solidFill>
              <a:latin typeface="Arial"/>
            </a:endParaRPr>
          </a:p>
          <a:p>
            <a:r>
              <a:rPr b="0" lang="en-US" sz="1100" spc="-1" strike="noStrike">
                <a:solidFill>
                  <a:srgbClr val="000000"/>
                </a:solidFill>
                <a:latin typeface="Arial"/>
              </a:rPr>
              <a:t>; section "Type" (1)</a:t>
            </a:r>
            <a:endParaRPr b="0" lang="en-US" sz="1100" spc="-1" strike="noStrike">
              <a:solidFill>
                <a:srgbClr val="000000"/>
              </a:solidFill>
              <a:latin typeface="Arial"/>
            </a:endParaRPr>
          </a:p>
          <a:p>
            <a:r>
              <a:rPr b="0" lang="en-US" sz="1100" spc="-1" strike="noStrike">
                <a:solidFill>
                  <a:srgbClr val="000000"/>
                </a:solidFill>
                <a:latin typeface="Arial"/>
              </a:rPr>
              <a:t>0000008: 01                                        ; section code</a:t>
            </a:r>
            <a:endParaRPr b="0" lang="en-US" sz="1100" spc="-1" strike="noStrike">
              <a:solidFill>
                <a:srgbClr val="000000"/>
              </a:solidFill>
              <a:latin typeface="Arial"/>
            </a:endParaRPr>
          </a:p>
          <a:p>
            <a:r>
              <a:rPr b="0" lang="en-US" sz="1100" spc="-1" strike="noStrike">
                <a:solidFill>
                  <a:srgbClr val="000000"/>
                </a:solidFill>
                <a:latin typeface="Arial"/>
              </a:rPr>
              <a:t>0000009: 00                                        ; section size (guess)</a:t>
            </a:r>
            <a:endParaRPr b="0" lang="en-US" sz="1100" spc="-1" strike="noStrike">
              <a:solidFill>
                <a:srgbClr val="000000"/>
              </a:solidFill>
              <a:latin typeface="Arial"/>
            </a:endParaRPr>
          </a:p>
          <a:p>
            <a:r>
              <a:rPr b="0" lang="en-US" sz="1100" spc="-1" strike="noStrike">
                <a:solidFill>
                  <a:srgbClr val="000000"/>
                </a:solidFill>
                <a:latin typeface="Arial"/>
              </a:rPr>
              <a:t>000000a: 01                                        ; num types</a:t>
            </a:r>
            <a:endParaRPr b="0" lang="en-US" sz="1100" spc="-1" strike="noStrike">
              <a:solidFill>
                <a:srgbClr val="000000"/>
              </a:solidFill>
              <a:latin typeface="Arial"/>
            </a:endParaRPr>
          </a:p>
          <a:p>
            <a:r>
              <a:rPr b="0" lang="en-US" sz="1100" spc="-1" strike="noStrike">
                <a:solidFill>
                  <a:srgbClr val="000000"/>
                </a:solidFill>
                <a:latin typeface="Arial"/>
              </a:rPr>
              <a:t>; type 0</a:t>
            </a:r>
            <a:endParaRPr b="0" lang="en-US" sz="1100" spc="-1" strike="noStrike">
              <a:solidFill>
                <a:srgbClr val="000000"/>
              </a:solidFill>
              <a:latin typeface="Arial"/>
            </a:endParaRPr>
          </a:p>
          <a:p>
            <a:r>
              <a:rPr b="0" lang="en-US" sz="1100" spc="-1" strike="noStrike">
                <a:solidFill>
                  <a:srgbClr val="000000"/>
                </a:solidFill>
                <a:latin typeface="Arial"/>
              </a:rPr>
              <a:t>000000b: 60                                        ; func</a:t>
            </a:r>
            <a:endParaRPr b="0" lang="en-US" sz="1100" spc="-1" strike="noStrike">
              <a:solidFill>
                <a:srgbClr val="000000"/>
              </a:solidFill>
              <a:latin typeface="Arial"/>
            </a:endParaRPr>
          </a:p>
          <a:p>
            <a:r>
              <a:rPr b="0" lang="en-US" sz="1100" spc="-1" strike="noStrike">
                <a:solidFill>
                  <a:srgbClr val="000000"/>
                </a:solidFill>
                <a:latin typeface="Arial"/>
              </a:rPr>
              <a:t>000000c: 01                                        ; num params</a:t>
            </a:r>
            <a:endParaRPr b="0" lang="en-US" sz="1100" spc="-1" strike="noStrike">
              <a:solidFill>
                <a:srgbClr val="000000"/>
              </a:solidFill>
              <a:latin typeface="Arial"/>
            </a:endParaRPr>
          </a:p>
          <a:p>
            <a:r>
              <a:rPr b="0" lang="en-US" sz="1100" spc="-1" strike="noStrike">
                <a:solidFill>
                  <a:srgbClr val="000000"/>
                </a:solidFill>
                <a:latin typeface="Arial"/>
              </a:rPr>
              <a:t>000000d: 7f                                        ; i32</a:t>
            </a:r>
            <a:endParaRPr b="0" lang="en-US" sz="1100" spc="-1" strike="noStrike">
              <a:solidFill>
                <a:srgbClr val="000000"/>
              </a:solidFill>
              <a:latin typeface="Arial"/>
            </a:endParaRPr>
          </a:p>
          <a:p>
            <a:r>
              <a:rPr b="0" lang="en-US" sz="1100" spc="-1" strike="noStrike">
                <a:solidFill>
                  <a:srgbClr val="000000"/>
                </a:solidFill>
                <a:latin typeface="Arial"/>
              </a:rPr>
              <a:t>000000e: 01                                        ; num results</a:t>
            </a:r>
            <a:endParaRPr b="0" lang="en-US" sz="1100" spc="-1" strike="noStrike">
              <a:solidFill>
                <a:srgbClr val="000000"/>
              </a:solidFill>
              <a:latin typeface="Arial"/>
            </a:endParaRPr>
          </a:p>
          <a:p>
            <a:r>
              <a:rPr b="0" lang="en-US" sz="1100" spc="-1" strike="noStrike">
                <a:solidFill>
                  <a:srgbClr val="000000"/>
                </a:solidFill>
                <a:latin typeface="Arial"/>
              </a:rPr>
              <a:t>000000f: 7f                                        ; i32</a:t>
            </a:r>
            <a:endParaRPr b="0" lang="en-US" sz="1100" spc="-1" strike="noStrike">
              <a:solidFill>
                <a:srgbClr val="000000"/>
              </a:solidFill>
              <a:latin typeface="Arial"/>
            </a:endParaRPr>
          </a:p>
          <a:p>
            <a:r>
              <a:rPr b="0" lang="en-US" sz="1100" spc="-1" strike="noStrike">
                <a:solidFill>
                  <a:srgbClr val="000000"/>
                </a:solidFill>
                <a:latin typeface="Arial"/>
              </a:rPr>
              <a:t>0000009: 06                                        ; FIXUP section size</a:t>
            </a:r>
            <a:endParaRPr b="0" lang="en-US" sz="1100" spc="-1" strike="noStrike">
              <a:solidFill>
                <a:srgbClr val="000000"/>
              </a:solidFill>
              <a:latin typeface="Arial"/>
            </a:endParaRPr>
          </a:p>
          <a:p>
            <a:r>
              <a:rPr b="0" lang="en-US" sz="1100" spc="-1" strike="noStrike">
                <a:solidFill>
                  <a:srgbClr val="000000"/>
                </a:solidFill>
                <a:latin typeface="Arial"/>
              </a:rPr>
              <a:t>; section "name"</a:t>
            </a:r>
            <a:endParaRPr b="0" lang="en-US" sz="1100" spc="-1" strike="noStrike">
              <a:solidFill>
                <a:srgbClr val="000000"/>
              </a:solidFill>
              <a:latin typeface="Arial"/>
            </a:endParaRPr>
          </a:p>
          <a:p>
            <a:r>
              <a:rPr b="0" lang="en-US" sz="1100" spc="-1" strike="noStrike">
                <a:solidFill>
                  <a:srgbClr val="000000"/>
                </a:solidFill>
                <a:latin typeface="Arial"/>
              </a:rPr>
              <a:t>0000010: 00                                        ; section code</a:t>
            </a:r>
            <a:endParaRPr b="0" lang="en-US" sz="1100" spc="-1" strike="noStrike">
              <a:solidFill>
                <a:srgbClr val="000000"/>
              </a:solidFill>
              <a:latin typeface="Arial"/>
            </a:endParaRPr>
          </a:p>
          <a:p>
            <a:r>
              <a:rPr b="0" lang="en-US" sz="1100" spc="-1" strike="noStrike">
                <a:solidFill>
                  <a:srgbClr val="000000"/>
                </a:solidFill>
                <a:latin typeface="Arial"/>
              </a:rPr>
              <a:t>0000011: 00                                        ; section size (guess)</a:t>
            </a:r>
            <a:endParaRPr b="0" lang="en-US" sz="1100" spc="-1" strike="noStrike">
              <a:solidFill>
                <a:srgbClr val="000000"/>
              </a:solidFill>
              <a:latin typeface="Arial"/>
            </a:endParaRPr>
          </a:p>
          <a:p>
            <a:r>
              <a:rPr b="0" lang="en-US" sz="1100" spc="-1" strike="noStrike">
                <a:solidFill>
                  <a:srgbClr val="000000"/>
                </a:solidFill>
                <a:latin typeface="Arial"/>
              </a:rPr>
              <a:t>0000012: 04                                        ; string length</a:t>
            </a:r>
            <a:endParaRPr b="0" lang="en-US" sz="1100" spc="-1" strike="noStrike">
              <a:solidFill>
                <a:srgbClr val="000000"/>
              </a:solidFill>
              <a:latin typeface="Arial"/>
            </a:endParaRPr>
          </a:p>
          <a:p>
            <a:r>
              <a:rPr b="0" lang="en-US" sz="1100" spc="-1" strike="noStrike">
                <a:solidFill>
                  <a:srgbClr val="000000"/>
                </a:solidFill>
                <a:latin typeface="Arial"/>
              </a:rPr>
              <a:t>0000013: 6e61 6d65                                name  ; custom section name</a:t>
            </a:r>
            <a:endParaRPr b="0" lang="en-US" sz="1100" spc="-1" strike="noStrike">
              <a:solidFill>
                <a:srgbClr val="000000"/>
              </a:solidFill>
              <a:latin typeface="Arial"/>
            </a:endParaRPr>
          </a:p>
          <a:p>
            <a:r>
              <a:rPr b="0" lang="en-US" sz="1100" spc="-1" strike="noStrike">
                <a:solidFill>
                  <a:srgbClr val="000000"/>
                </a:solidFill>
                <a:latin typeface="Arial"/>
              </a:rPr>
              <a:t>0000017: 02                                        ; local name type</a:t>
            </a:r>
            <a:endParaRPr b="0" lang="en-US" sz="1100" spc="-1" strike="noStrike">
              <a:solidFill>
                <a:srgbClr val="000000"/>
              </a:solidFill>
              <a:latin typeface="Arial"/>
            </a:endParaRPr>
          </a:p>
          <a:p>
            <a:r>
              <a:rPr b="0" lang="en-US" sz="1100" spc="-1" strike="noStrike">
                <a:solidFill>
                  <a:srgbClr val="000000"/>
                </a:solidFill>
                <a:latin typeface="Arial"/>
              </a:rPr>
              <a:t>0000018: 00                                        ; subsection size (guess)</a:t>
            </a:r>
            <a:endParaRPr b="0" lang="en-US" sz="1100" spc="-1" strike="noStrike">
              <a:solidFill>
                <a:srgbClr val="000000"/>
              </a:solidFill>
              <a:latin typeface="Arial"/>
            </a:endParaRPr>
          </a:p>
          <a:p>
            <a:r>
              <a:rPr b="0" lang="en-US" sz="1100" spc="-1" strike="noStrike">
                <a:solidFill>
                  <a:srgbClr val="000000"/>
                </a:solidFill>
                <a:latin typeface="Arial"/>
              </a:rPr>
              <a:t>0000019: 00                                        ; num functions</a:t>
            </a:r>
            <a:endParaRPr b="0" lang="en-US" sz="1100" spc="-1" strike="noStrike">
              <a:solidFill>
                <a:srgbClr val="000000"/>
              </a:solidFill>
              <a:latin typeface="Arial"/>
            </a:endParaRPr>
          </a:p>
          <a:p>
            <a:r>
              <a:rPr b="0" lang="en-US" sz="1100" spc="-1" strike="noStrike">
                <a:solidFill>
                  <a:srgbClr val="000000"/>
                </a:solidFill>
                <a:latin typeface="Arial"/>
              </a:rPr>
              <a:t>0000018: 01                                        ; FIXUP subsection size</a:t>
            </a:r>
            <a:endParaRPr b="0" lang="en-US" sz="1100" spc="-1" strike="noStrike">
              <a:solidFill>
                <a:srgbClr val="000000"/>
              </a:solidFill>
              <a:latin typeface="Arial"/>
            </a:endParaRPr>
          </a:p>
          <a:p>
            <a:r>
              <a:rPr b="0" lang="en-US" sz="1100" spc="-1" strike="noStrike">
                <a:solidFill>
                  <a:srgbClr val="000000"/>
                </a:solidFill>
                <a:latin typeface="Arial"/>
              </a:rPr>
              <a:t>0000011: 08                                        ; FIXUP section size</a:t>
            </a:r>
            <a:endParaRPr b="0" lang="en-US" sz="1100" spc="-1" strike="noStrike">
              <a:solidFill>
                <a:srgbClr val="000000"/>
              </a:solidFill>
              <a:latin typeface="Arial"/>
            </a:endParaRPr>
          </a:p>
        </p:txBody>
      </p:sp>
      <p:sp>
        <p:nvSpPr>
          <p:cNvPr id="91" name="TextShape 4"/>
          <p:cNvSpPr txBox="1"/>
          <p:nvPr/>
        </p:nvSpPr>
        <p:spPr>
          <a:xfrm>
            <a:off x="184320" y="91440"/>
            <a:ext cx="371160" cy="346320"/>
          </a:xfrm>
          <a:prstGeom prst="rect">
            <a:avLst/>
          </a:prstGeom>
          <a:noFill/>
          <a:ln>
            <a:noFill/>
          </a:ln>
        </p:spPr>
        <p:txBody>
          <a:bodyPr lIns="90000" rIns="90000" tIns="45000" bIns="45000">
            <a:spAutoFit/>
          </a:bodyPr>
          <a:p>
            <a:r>
              <a:rPr b="0" lang="en-US" sz="1800" spc="-1" strike="noStrike">
                <a:latin typeface="Arial"/>
              </a:rPr>
              <a:t>4.</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Types</a:t>
            </a:r>
            <a:endParaRPr b="0" lang="en-US" sz="4400" spc="-1" strike="noStrike">
              <a:latin typeface="Arial"/>
            </a:endParaRPr>
          </a:p>
        </p:txBody>
      </p:sp>
      <p:sp>
        <p:nvSpPr>
          <p:cNvPr id="93" name="TextShape 2"/>
          <p:cNvSpPr txBox="1"/>
          <p:nvPr/>
        </p:nvSpPr>
        <p:spPr>
          <a:xfrm>
            <a:off x="182880" y="1371600"/>
            <a:ext cx="4663440" cy="3657600"/>
          </a:xfrm>
          <a:prstGeom prst="rect">
            <a:avLst/>
          </a:prstGeom>
          <a:noFill/>
          <a:ln>
            <a:noFill/>
          </a:ln>
        </p:spPr>
        <p:txBody>
          <a:bodyPr lIns="90000" rIns="90000" tIns="45000" bIns="45000">
            <a:spAutoFit/>
          </a:bodyPr>
          <a:p>
            <a:r>
              <a:rPr b="0" lang="en-US" sz="1800" spc="-1" strike="noStrike">
                <a:solidFill>
                  <a:srgbClr val="eeeeee"/>
                </a:solidFill>
                <a:latin typeface="Arial"/>
              </a:rPr>
              <a:t>(module</a:t>
            </a:r>
            <a:endParaRPr b="0" lang="en-US" sz="1800" spc="-1" strike="noStrike">
              <a:latin typeface="Arial"/>
            </a:endParaRPr>
          </a:p>
          <a:p>
            <a:r>
              <a:rPr b="0" lang="en-US" sz="1800" spc="-1" strike="noStrike">
                <a:latin typeface="Arial"/>
              </a:rPr>
              <a:t>   </a:t>
            </a:r>
            <a:r>
              <a:rPr b="0" lang="en-US" sz="1800" spc="-1" strike="noStrike">
                <a:latin typeface="Arial"/>
              </a:rPr>
              <a:t>(type $0 (func (param i32) (result i32)))</a:t>
            </a:r>
            <a:endParaRPr b="0" lang="en-US" sz="1800" spc="-1" strike="noStrike">
              <a:latin typeface="Arial"/>
            </a:endParaRPr>
          </a:p>
          <a:p>
            <a:r>
              <a:rPr b="0" lang="en-US" sz="1800" spc="-1" strike="noStrike">
                <a:solidFill>
                  <a:srgbClr val="eeeeee"/>
                </a:solidFill>
                <a:latin typeface="Arial"/>
              </a:rPr>
              <a:t>)</a:t>
            </a:r>
            <a:endParaRPr b="0" lang="en-US" sz="1800" spc="-1" strike="noStrike">
              <a:latin typeface="Arial"/>
            </a:endParaRPr>
          </a:p>
        </p:txBody>
      </p:sp>
      <p:sp>
        <p:nvSpPr>
          <p:cNvPr id="94" name="TextShape 3"/>
          <p:cNvSpPr txBox="1"/>
          <p:nvPr/>
        </p:nvSpPr>
        <p:spPr>
          <a:xfrm>
            <a:off x="5303520" y="1371600"/>
            <a:ext cx="4663440" cy="3667320"/>
          </a:xfrm>
          <a:prstGeom prst="rect">
            <a:avLst/>
          </a:prstGeom>
          <a:noFill/>
          <a:ln>
            <a:noFill/>
          </a:ln>
        </p:spPr>
        <p:txBody>
          <a:bodyPr lIns="90000" rIns="90000" tIns="45000" bIns="45000">
            <a:spAutoFit/>
          </a:bodyPr>
          <a:p>
            <a:r>
              <a:rPr b="0" lang="en-US" sz="1100" spc="-1" strike="noStrike">
                <a:solidFill>
                  <a:srgbClr val="eeeeee"/>
                </a:solidFill>
                <a:latin typeface="Arial"/>
              </a:rPr>
              <a:t>0000000: 0061 736d                                 ; WASM_BINARY_MAGIC</a:t>
            </a:r>
            <a:endParaRPr b="0" lang="en-US" sz="1100" spc="-1" strike="noStrike">
              <a:solidFill>
                <a:srgbClr val="eeeeee"/>
              </a:solidFill>
              <a:latin typeface="Arial"/>
            </a:endParaRPr>
          </a:p>
          <a:p>
            <a:r>
              <a:rPr b="0" lang="en-US" sz="1100" spc="-1" strike="noStrike">
                <a:solidFill>
                  <a:srgbClr val="eeeeee"/>
                </a:solidFill>
                <a:latin typeface="Arial"/>
              </a:rPr>
              <a:t>0000004: 0100 0000                                 ; WASM_BINARY_VERSION</a:t>
            </a:r>
            <a:endParaRPr b="0" lang="en-US" sz="1100" spc="-1" strike="noStrike">
              <a:solidFill>
                <a:srgbClr val="eeeeee"/>
              </a:solidFill>
              <a:latin typeface="Arial"/>
            </a:endParaRPr>
          </a:p>
          <a:p>
            <a:r>
              <a:rPr b="0" lang="en-US" sz="1100" spc="-1" strike="noStrike">
                <a:solidFill>
                  <a:srgbClr val="000000"/>
                </a:solidFill>
                <a:latin typeface="Arial"/>
              </a:rPr>
              <a:t>; section "Type" (1)</a:t>
            </a:r>
            <a:endParaRPr b="0" lang="en-US" sz="1100" spc="-1" strike="noStrike">
              <a:solidFill>
                <a:srgbClr val="eeeeee"/>
              </a:solidFill>
              <a:latin typeface="Arial"/>
            </a:endParaRPr>
          </a:p>
          <a:p>
            <a:r>
              <a:rPr b="0" lang="en-US" sz="1100" spc="-1" strike="noStrike">
                <a:solidFill>
                  <a:srgbClr val="000000"/>
                </a:solidFill>
                <a:latin typeface="Arial"/>
              </a:rPr>
              <a:t>0000008: 01                                        ; section code</a:t>
            </a:r>
            <a:endParaRPr b="0" lang="en-US" sz="1100" spc="-1" strike="noStrike">
              <a:solidFill>
                <a:srgbClr val="eeeeee"/>
              </a:solidFill>
              <a:latin typeface="Arial"/>
            </a:endParaRPr>
          </a:p>
          <a:p>
            <a:r>
              <a:rPr b="0" lang="en-US" sz="1100" spc="-1" strike="noStrike">
                <a:solidFill>
                  <a:srgbClr val="000000"/>
                </a:solidFill>
                <a:latin typeface="Arial"/>
              </a:rPr>
              <a:t>0000009: 00                                        ; section size (guess)</a:t>
            </a:r>
            <a:endParaRPr b="0" lang="en-US" sz="1100" spc="-1" strike="noStrike">
              <a:solidFill>
                <a:srgbClr val="eeeeee"/>
              </a:solidFill>
              <a:latin typeface="Arial"/>
            </a:endParaRPr>
          </a:p>
          <a:p>
            <a:r>
              <a:rPr b="0" lang="en-US" sz="1100" spc="-1" strike="noStrike">
                <a:solidFill>
                  <a:srgbClr val="000000"/>
                </a:solidFill>
                <a:latin typeface="Arial"/>
              </a:rPr>
              <a:t>000000a: 01                                        ; num types</a:t>
            </a:r>
            <a:endParaRPr b="0" lang="en-US" sz="1100" spc="-1" strike="noStrike">
              <a:solidFill>
                <a:srgbClr val="eeeeee"/>
              </a:solidFill>
              <a:latin typeface="Arial"/>
            </a:endParaRPr>
          </a:p>
          <a:p>
            <a:r>
              <a:rPr b="0" lang="en-US" sz="1100" spc="-1" strike="noStrike">
                <a:solidFill>
                  <a:srgbClr val="000000"/>
                </a:solidFill>
                <a:latin typeface="Arial"/>
              </a:rPr>
              <a:t>; type 0</a:t>
            </a:r>
            <a:endParaRPr b="0" lang="en-US" sz="1100" spc="-1" strike="noStrike">
              <a:solidFill>
                <a:srgbClr val="eeeeee"/>
              </a:solidFill>
              <a:latin typeface="Arial"/>
            </a:endParaRPr>
          </a:p>
          <a:p>
            <a:r>
              <a:rPr b="0" lang="en-US" sz="1100" spc="-1" strike="noStrike">
                <a:solidFill>
                  <a:srgbClr val="000000"/>
                </a:solidFill>
                <a:latin typeface="Arial"/>
              </a:rPr>
              <a:t>000000b: 60                                        ; func</a:t>
            </a:r>
            <a:endParaRPr b="0" lang="en-US" sz="1100" spc="-1" strike="noStrike">
              <a:solidFill>
                <a:srgbClr val="eeeeee"/>
              </a:solidFill>
              <a:latin typeface="Arial"/>
            </a:endParaRPr>
          </a:p>
          <a:p>
            <a:r>
              <a:rPr b="0" lang="en-US" sz="1100" spc="-1" strike="noStrike">
                <a:solidFill>
                  <a:srgbClr val="000000"/>
                </a:solidFill>
                <a:latin typeface="Arial"/>
              </a:rPr>
              <a:t>000000c: 01                                        ; num params</a:t>
            </a:r>
            <a:endParaRPr b="0" lang="en-US" sz="1100" spc="-1" strike="noStrike">
              <a:solidFill>
                <a:srgbClr val="eeeeee"/>
              </a:solidFill>
              <a:latin typeface="Arial"/>
            </a:endParaRPr>
          </a:p>
          <a:p>
            <a:r>
              <a:rPr b="0" lang="en-US" sz="1100" spc="-1" strike="noStrike">
                <a:solidFill>
                  <a:srgbClr val="000000"/>
                </a:solidFill>
                <a:latin typeface="Arial"/>
              </a:rPr>
              <a:t>000000d: 7f                                        ; i32</a:t>
            </a:r>
            <a:endParaRPr b="0" lang="en-US" sz="1100" spc="-1" strike="noStrike">
              <a:solidFill>
                <a:srgbClr val="eeeeee"/>
              </a:solidFill>
              <a:latin typeface="Arial"/>
            </a:endParaRPr>
          </a:p>
          <a:p>
            <a:r>
              <a:rPr b="0" lang="en-US" sz="1100" spc="-1" strike="noStrike">
                <a:solidFill>
                  <a:srgbClr val="000000"/>
                </a:solidFill>
                <a:latin typeface="Arial"/>
              </a:rPr>
              <a:t>000000e: 01                                        ; num results</a:t>
            </a:r>
            <a:endParaRPr b="0" lang="en-US" sz="1100" spc="-1" strike="noStrike">
              <a:solidFill>
                <a:srgbClr val="eeeeee"/>
              </a:solidFill>
              <a:latin typeface="Arial"/>
            </a:endParaRPr>
          </a:p>
          <a:p>
            <a:r>
              <a:rPr b="0" lang="en-US" sz="1100" spc="-1" strike="noStrike">
                <a:solidFill>
                  <a:srgbClr val="000000"/>
                </a:solidFill>
                <a:latin typeface="Arial"/>
              </a:rPr>
              <a:t>000000f: 7f                                        ; i32</a:t>
            </a:r>
            <a:endParaRPr b="0" lang="en-US" sz="1100" spc="-1" strike="noStrike">
              <a:solidFill>
                <a:srgbClr val="eeeeee"/>
              </a:solidFill>
              <a:latin typeface="Arial"/>
            </a:endParaRPr>
          </a:p>
          <a:p>
            <a:r>
              <a:rPr b="0" lang="en-US" sz="1100" spc="-1" strike="noStrike">
                <a:solidFill>
                  <a:srgbClr val="000000"/>
                </a:solidFill>
                <a:latin typeface="Arial"/>
              </a:rPr>
              <a:t>0000009: 06                                        ; FIXUP section size</a:t>
            </a:r>
            <a:endParaRPr b="0" lang="en-US" sz="1100" spc="-1" strike="noStrike">
              <a:solidFill>
                <a:srgbClr val="eeeeee"/>
              </a:solidFill>
              <a:latin typeface="Arial"/>
            </a:endParaRPr>
          </a:p>
          <a:p>
            <a:r>
              <a:rPr b="0" lang="en-US" sz="1100" spc="-1" strike="noStrike">
                <a:solidFill>
                  <a:srgbClr val="eeeeee"/>
                </a:solidFill>
                <a:latin typeface="Arial"/>
              </a:rPr>
              <a:t>; section "name"</a:t>
            </a:r>
            <a:endParaRPr b="0" lang="en-US" sz="1100" spc="-1" strike="noStrike">
              <a:solidFill>
                <a:srgbClr val="eeeeee"/>
              </a:solidFill>
              <a:latin typeface="Arial"/>
            </a:endParaRPr>
          </a:p>
          <a:p>
            <a:r>
              <a:rPr b="0" lang="en-US" sz="1100" spc="-1" strike="noStrike">
                <a:solidFill>
                  <a:srgbClr val="eeeeee"/>
                </a:solidFill>
                <a:latin typeface="Arial"/>
              </a:rPr>
              <a:t>0000010: 00                                        ; section code</a:t>
            </a:r>
            <a:endParaRPr b="0" lang="en-US" sz="1100" spc="-1" strike="noStrike">
              <a:solidFill>
                <a:srgbClr val="eeeeee"/>
              </a:solidFill>
              <a:latin typeface="Arial"/>
            </a:endParaRPr>
          </a:p>
          <a:p>
            <a:r>
              <a:rPr b="0" lang="en-US" sz="1100" spc="-1" strike="noStrike">
                <a:solidFill>
                  <a:srgbClr val="eeeeee"/>
                </a:solidFill>
                <a:latin typeface="Arial"/>
              </a:rPr>
              <a:t>0000011: 00                                        ; section size (guess)</a:t>
            </a:r>
            <a:endParaRPr b="0" lang="en-US" sz="1100" spc="-1" strike="noStrike">
              <a:solidFill>
                <a:srgbClr val="eeeeee"/>
              </a:solidFill>
              <a:latin typeface="Arial"/>
            </a:endParaRPr>
          </a:p>
          <a:p>
            <a:r>
              <a:rPr b="0" lang="en-US" sz="1100" spc="-1" strike="noStrike">
                <a:solidFill>
                  <a:srgbClr val="eeeeee"/>
                </a:solidFill>
                <a:latin typeface="Arial"/>
              </a:rPr>
              <a:t>0000012: 04                                        ; string length</a:t>
            </a:r>
            <a:endParaRPr b="0" lang="en-US" sz="1100" spc="-1" strike="noStrike">
              <a:solidFill>
                <a:srgbClr val="eeeeee"/>
              </a:solidFill>
              <a:latin typeface="Arial"/>
            </a:endParaRPr>
          </a:p>
          <a:p>
            <a:r>
              <a:rPr b="0" lang="en-US" sz="1100" spc="-1" strike="noStrike">
                <a:solidFill>
                  <a:srgbClr val="eeeeee"/>
                </a:solidFill>
                <a:latin typeface="Arial"/>
              </a:rPr>
              <a:t>0000013: 6e61 6d65                                name  ; custom section name</a:t>
            </a:r>
            <a:endParaRPr b="0" lang="en-US" sz="1100" spc="-1" strike="noStrike">
              <a:solidFill>
                <a:srgbClr val="eeeeee"/>
              </a:solidFill>
              <a:latin typeface="Arial"/>
            </a:endParaRPr>
          </a:p>
          <a:p>
            <a:r>
              <a:rPr b="0" lang="en-US" sz="1100" spc="-1" strike="noStrike">
                <a:solidFill>
                  <a:srgbClr val="eeeeee"/>
                </a:solidFill>
                <a:latin typeface="Arial"/>
              </a:rPr>
              <a:t>0000017: 02                                        ; local name type</a:t>
            </a:r>
            <a:endParaRPr b="0" lang="en-US" sz="1100" spc="-1" strike="noStrike">
              <a:solidFill>
                <a:srgbClr val="eeeeee"/>
              </a:solidFill>
              <a:latin typeface="Arial"/>
            </a:endParaRPr>
          </a:p>
          <a:p>
            <a:r>
              <a:rPr b="0" lang="en-US" sz="1100" spc="-1" strike="noStrike">
                <a:solidFill>
                  <a:srgbClr val="eeeeee"/>
                </a:solidFill>
                <a:latin typeface="Arial"/>
              </a:rPr>
              <a:t>0000018: 00                                        ; subsection size (guess)</a:t>
            </a:r>
            <a:endParaRPr b="0" lang="en-US" sz="1100" spc="-1" strike="noStrike">
              <a:solidFill>
                <a:srgbClr val="eeeeee"/>
              </a:solidFill>
              <a:latin typeface="Arial"/>
            </a:endParaRPr>
          </a:p>
          <a:p>
            <a:r>
              <a:rPr b="0" lang="en-US" sz="1100" spc="-1" strike="noStrike">
                <a:solidFill>
                  <a:srgbClr val="eeeeee"/>
                </a:solidFill>
                <a:latin typeface="Arial"/>
              </a:rPr>
              <a:t>0000019: 00                                        ; num functions</a:t>
            </a:r>
            <a:endParaRPr b="0" lang="en-US" sz="1100" spc="-1" strike="noStrike">
              <a:solidFill>
                <a:srgbClr val="eeeeee"/>
              </a:solidFill>
              <a:latin typeface="Arial"/>
            </a:endParaRPr>
          </a:p>
          <a:p>
            <a:r>
              <a:rPr b="0" lang="en-US" sz="1100" spc="-1" strike="noStrike">
                <a:solidFill>
                  <a:srgbClr val="eeeeee"/>
                </a:solidFill>
                <a:latin typeface="Arial"/>
              </a:rPr>
              <a:t>0000018: 01                                        ; FIXUP subsection size</a:t>
            </a:r>
            <a:endParaRPr b="0" lang="en-US" sz="1100" spc="-1" strike="noStrike">
              <a:solidFill>
                <a:srgbClr val="eeeeee"/>
              </a:solidFill>
              <a:latin typeface="Arial"/>
            </a:endParaRPr>
          </a:p>
          <a:p>
            <a:r>
              <a:rPr b="0" lang="en-US" sz="1100" spc="-1" strike="noStrike">
                <a:solidFill>
                  <a:srgbClr val="eeeeee"/>
                </a:solidFill>
                <a:latin typeface="Arial"/>
              </a:rPr>
              <a:t>0000011: 08                                        ; FIXUP section size</a:t>
            </a:r>
            <a:endParaRPr b="0" lang="en-US" sz="1100" spc="-1" strike="noStrike">
              <a:solidFill>
                <a:srgbClr val="eeeeee"/>
              </a:solidFill>
              <a:latin typeface="Arial"/>
            </a:endParaRPr>
          </a:p>
        </p:txBody>
      </p:sp>
      <p:sp>
        <p:nvSpPr>
          <p:cNvPr id="95" name="TextShape 4"/>
          <p:cNvSpPr txBox="1"/>
          <p:nvPr/>
        </p:nvSpPr>
        <p:spPr>
          <a:xfrm>
            <a:off x="184320" y="91440"/>
            <a:ext cx="371160" cy="346320"/>
          </a:xfrm>
          <a:prstGeom prst="rect">
            <a:avLst/>
          </a:prstGeom>
          <a:noFill/>
          <a:ln>
            <a:noFill/>
          </a:ln>
        </p:spPr>
        <p:txBody>
          <a:bodyPr lIns="90000" rIns="90000" tIns="45000" bIns="45000">
            <a:spAutoFit/>
          </a:bodyPr>
          <a:p>
            <a:r>
              <a:rPr b="0" lang="en-US" sz="1800" spc="-1" strike="noStrike">
                <a:latin typeface="Arial"/>
              </a:rPr>
              <a:t>4.</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Types</a:t>
            </a:r>
            <a:endParaRPr b="0" lang="en-US" sz="4400" spc="-1" strike="noStrike">
              <a:latin typeface="Arial"/>
            </a:endParaRPr>
          </a:p>
        </p:txBody>
      </p:sp>
      <p:sp>
        <p:nvSpPr>
          <p:cNvPr id="97" name="TextShape 2"/>
          <p:cNvSpPr txBox="1"/>
          <p:nvPr/>
        </p:nvSpPr>
        <p:spPr>
          <a:xfrm>
            <a:off x="182880" y="1371600"/>
            <a:ext cx="4663440" cy="3657600"/>
          </a:xfrm>
          <a:prstGeom prst="rect">
            <a:avLst/>
          </a:prstGeom>
          <a:noFill/>
          <a:ln>
            <a:noFill/>
          </a:ln>
        </p:spPr>
        <p:txBody>
          <a:bodyPr lIns="90000" rIns="90000" tIns="45000" bIns="45000">
            <a:spAutoFit/>
          </a:bodyPr>
          <a:p>
            <a:pPr>
              <a:lnSpc>
                <a:spcPct val="100000"/>
              </a:lnSpc>
            </a:pPr>
            <a:r>
              <a:rPr b="0" lang="en-US" sz="1800" spc="-1" strike="noStrike">
                <a:solidFill>
                  <a:srgbClr val="eeeeee"/>
                </a:solidFill>
                <a:latin typeface="Arial"/>
              </a:rPr>
              <a:t>(module</a:t>
            </a:r>
            <a:endParaRPr b="0" lang="en-US" sz="1800" spc="-1" strike="noStrike">
              <a:latin typeface="Arial"/>
            </a:endParaRPr>
          </a:p>
          <a:p>
            <a:pPr>
              <a:lnSpc>
                <a:spcPct val="100000"/>
              </a:lnSpc>
            </a:pPr>
            <a:r>
              <a:rPr b="0" lang="en-US" sz="1800" spc="-1" strike="noStrike">
                <a:latin typeface="Arial"/>
              </a:rPr>
              <a:t>   </a:t>
            </a:r>
            <a:r>
              <a:rPr b="0" lang="en-US" sz="1800" spc="-1" strike="noStrike">
                <a:solidFill>
                  <a:srgbClr val="eeeeee"/>
                </a:solidFill>
                <a:latin typeface="Arial"/>
              </a:rPr>
              <a:t>(type $0 (func (param</a:t>
            </a:r>
            <a:r>
              <a:rPr b="0" lang="en-US" sz="1800" spc="-1" strike="noStrike">
                <a:latin typeface="Arial"/>
              </a:rPr>
              <a:t> i32</a:t>
            </a:r>
            <a:r>
              <a:rPr b="0" lang="en-US" sz="1800" spc="-1" strike="noStrike">
                <a:solidFill>
                  <a:srgbClr val="eeeeee"/>
                </a:solidFill>
                <a:latin typeface="Arial"/>
              </a:rPr>
              <a:t>) (result </a:t>
            </a:r>
            <a:r>
              <a:rPr b="0" lang="en-US" sz="1800" spc="-1" strike="noStrike">
                <a:latin typeface="Arial"/>
              </a:rPr>
              <a:t>i32</a:t>
            </a:r>
            <a:r>
              <a:rPr b="0" lang="en-US" sz="1800" spc="-1" strike="noStrike">
                <a:solidFill>
                  <a:srgbClr val="eeeeee"/>
                </a:solidFill>
                <a:latin typeface="Arial"/>
              </a:rPr>
              <a:t>)))</a:t>
            </a:r>
            <a:endParaRPr b="0" lang="en-US" sz="1800" spc="-1" strike="noStrike">
              <a:latin typeface="Arial"/>
            </a:endParaRPr>
          </a:p>
          <a:p>
            <a:r>
              <a:rPr b="0" lang="en-US" sz="1800" spc="-1" strike="noStrike">
                <a:solidFill>
                  <a:srgbClr val="eeeeee"/>
                </a:solidFill>
                <a:latin typeface="Arial"/>
              </a:rPr>
              <a:t>)</a:t>
            </a:r>
            <a:endParaRPr b="0" lang="en-US" sz="1800" spc="-1" strike="noStrike">
              <a:latin typeface="Arial"/>
            </a:endParaRPr>
          </a:p>
        </p:txBody>
      </p:sp>
      <p:sp>
        <p:nvSpPr>
          <p:cNvPr id="98" name="TextShape 3"/>
          <p:cNvSpPr txBox="1"/>
          <p:nvPr/>
        </p:nvSpPr>
        <p:spPr>
          <a:xfrm>
            <a:off x="5303520" y="1371600"/>
            <a:ext cx="4663440" cy="3667320"/>
          </a:xfrm>
          <a:prstGeom prst="rect">
            <a:avLst/>
          </a:prstGeom>
          <a:noFill/>
          <a:ln>
            <a:noFill/>
          </a:ln>
        </p:spPr>
        <p:txBody>
          <a:bodyPr lIns="90000" rIns="90000" tIns="45000" bIns="45000">
            <a:spAutoFit/>
          </a:bodyPr>
          <a:p>
            <a:r>
              <a:rPr b="0" lang="en-US" sz="1100" spc="-1" strike="noStrike">
                <a:solidFill>
                  <a:srgbClr val="eeeeee"/>
                </a:solidFill>
                <a:latin typeface="Arial"/>
              </a:rPr>
              <a:t>0000000: 0061 736d                                 ; WASM_BINARY_MAGIC</a:t>
            </a:r>
            <a:endParaRPr b="0" lang="en-US" sz="1100" spc="-1" strike="noStrike">
              <a:solidFill>
                <a:srgbClr val="eeeeee"/>
              </a:solidFill>
              <a:latin typeface="Arial"/>
            </a:endParaRPr>
          </a:p>
          <a:p>
            <a:r>
              <a:rPr b="0" lang="en-US" sz="1100" spc="-1" strike="noStrike">
                <a:solidFill>
                  <a:srgbClr val="eeeeee"/>
                </a:solidFill>
                <a:latin typeface="Arial"/>
              </a:rPr>
              <a:t>0000004: 0100 0000                                 ; WASM_BINARY_VERSION</a:t>
            </a:r>
            <a:endParaRPr b="0" lang="en-US" sz="1100" spc="-1" strike="noStrike">
              <a:solidFill>
                <a:srgbClr val="eeeeee"/>
              </a:solidFill>
              <a:latin typeface="Arial"/>
            </a:endParaRPr>
          </a:p>
          <a:p>
            <a:r>
              <a:rPr b="0" lang="en-US" sz="1100" spc="-1" strike="noStrike">
                <a:solidFill>
                  <a:srgbClr val="eeeeee"/>
                </a:solidFill>
                <a:latin typeface="Arial"/>
              </a:rPr>
              <a:t>; section "Type" (1)</a:t>
            </a:r>
            <a:endParaRPr b="0" lang="en-US" sz="1100" spc="-1" strike="noStrike">
              <a:solidFill>
                <a:srgbClr val="eeeeee"/>
              </a:solidFill>
              <a:latin typeface="Arial"/>
            </a:endParaRPr>
          </a:p>
          <a:p>
            <a:r>
              <a:rPr b="0" lang="en-US" sz="1100" spc="-1" strike="noStrike">
                <a:solidFill>
                  <a:srgbClr val="eeeeee"/>
                </a:solidFill>
                <a:latin typeface="Arial"/>
              </a:rPr>
              <a:t>0000008: 01                                        ; section code</a:t>
            </a:r>
            <a:endParaRPr b="0" lang="en-US" sz="1100" spc="-1" strike="noStrike">
              <a:solidFill>
                <a:srgbClr val="eeeeee"/>
              </a:solidFill>
              <a:latin typeface="Arial"/>
            </a:endParaRPr>
          </a:p>
          <a:p>
            <a:r>
              <a:rPr b="0" lang="en-US" sz="1100" spc="-1" strike="noStrike">
                <a:solidFill>
                  <a:srgbClr val="eeeeee"/>
                </a:solidFill>
                <a:latin typeface="Arial"/>
              </a:rPr>
              <a:t>0000009: 00                                        ; section size (guess)</a:t>
            </a:r>
            <a:endParaRPr b="0" lang="en-US" sz="1100" spc="-1" strike="noStrike">
              <a:solidFill>
                <a:srgbClr val="eeeeee"/>
              </a:solidFill>
              <a:latin typeface="Arial"/>
            </a:endParaRPr>
          </a:p>
          <a:p>
            <a:r>
              <a:rPr b="0" lang="en-US" sz="1100" spc="-1" strike="noStrike">
                <a:solidFill>
                  <a:srgbClr val="eeeeee"/>
                </a:solidFill>
                <a:latin typeface="Arial"/>
              </a:rPr>
              <a:t>000000a: 01                                        ; num types</a:t>
            </a:r>
            <a:endParaRPr b="0" lang="en-US" sz="1100" spc="-1" strike="noStrike">
              <a:solidFill>
                <a:srgbClr val="eeeeee"/>
              </a:solidFill>
              <a:latin typeface="Arial"/>
            </a:endParaRPr>
          </a:p>
          <a:p>
            <a:r>
              <a:rPr b="0" lang="en-US" sz="1100" spc="-1" strike="noStrike">
                <a:solidFill>
                  <a:srgbClr val="eeeeee"/>
                </a:solidFill>
                <a:latin typeface="Arial"/>
              </a:rPr>
              <a:t>; type 0</a:t>
            </a:r>
            <a:endParaRPr b="0" lang="en-US" sz="1100" spc="-1" strike="noStrike">
              <a:solidFill>
                <a:srgbClr val="eeeeee"/>
              </a:solidFill>
              <a:latin typeface="Arial"/>
            </a:endParaRPr>
          </a:p>
          <a:p>
            <a:r>
              <a:rPr b="0" lang="en-US" sz="1100" spc="-1" strike="noStrike">
                <a:solidFill>
                  <a:srgbClr val="eeeeee"/>
                </a:solidFill>
                <a:latin typeface="Arial"/>
              </a:rPr>
              <a:t>000000b: 60                                        ; func</a:t>
            </a:r>
            <a:endParaRPr b="0" lang="en-US" sz="1100" spc="-1" strike="noStrike">
              <a:solidFill>
                <a:srgbClr val="eeeeee"/>
              </a:solidFill>
              <a:latin typeface="Arial"/>
            </a:endParaRPr>
          </a:p>
          <a:p>
            <a:r>
              <a:rPr b="0" lang="en-US" sz="1100" spc="-1" strike="noStrike">
                <a:solidFill>
                  <a:srgbClr val="eeeeee"/>
                </a:solidFill>
                <a:latin typeface="Arial"/>
              </a:rPr>
              <a:t>000000c: 01                                        ; num params</a:t>
            </a:r>
            <a:endParaRPr b="0" lang="en-US" sz="1100" spc="-1" strike="noStrike">
              <a:solidFill>
                <a:srgbClr val="eeeeee"/>
              </a:solidFill>
              <a:latin typeface="Arial"/>
            </a:endParaRPr>
          </a:p>
          <a:p>
            <a:r>
              <a:rPr b="0" lang="en-US" sz="1100" spc="-1" strike="noStrike">
                <a:solidFill>
                  <a:srgbClr val="000000"/>
                </a:solidFill>
                <a:latin typeface="Arial"/>
              </a:rPr>
              <a:t>000000d: 7f                                        ; i32</a:t>
            </a:r>
            <a:endParaRPr b="0" lang="en-US" sz="1100" spc="-1" strike="noStrike">
              <a:solidFill>
                <a:srgbClr val="eeeeee"/>
              </a:solidFill>
              <a:latin typeface="Arial"/>
            </a:endParaRPr>
          </a:p>
          <a:p>
            <a:r>
              <a:rPr b="0" lang="en-US" sz="1100" spc="-1" strike="noStrike">
                <a:solidFill>
                  <a:srgbClr val="eeeeee"/>
                </a:solidFill>
                <a:latin typeface="Arial"/>
              </a:rPr>
              <a:t>000000e: 01                                        ; num results</a:t>
            </a:r>
            <a:endParaRPr b="0" lang="en-US" sz="1100" spc="-1" strike="noStrike">
              <a:solidFill>
                <a:srgbClr val="eeeeee"/>
              </a:solidFill>
              <a:latin typeface="Arial"/>
            </a:endParaRPr>
          </a:p>
          <a:p>
            <a:r>
              <a:rPr b="0" lang="en-US" sz="1100" spc="-1" strike="noStrike">
                <a:solidFill>
                  <a:srgbClr val="000000"/>
                </a:solidFill>
                <a:latin typeface="Arial"/>
              </a:rPr>
              <a:t>000000f: 7f                                        ; i32</a:t>
            </a:r>
            <a:endParaRPr b="0" lang="en-US" sz="1100" spc="-1" strike="noStrike">
              <a:solidFill>
                <a:srgbClr val="eeeeee"/>
              </a:solidFill>
              <a:latin typeface="Arial"/>
            </a:endParaRPr>
          </a:p>
          <a:p>
            <a:r>
              <a:rPr b="0" lang="en-US" sz="1100" spc="-1" strike="noStrike">
                <a:solidFill>
                  <a:srgbClr val="eeeeee"/>
                </a:solidFill>
                <a:latin typeface="Arial"/>
              </a:rPr>
              <a:t>0000009: 06                                        ; FIXUP section size</a:t>
            </a:r>
            <a:endParaRPr b="0" lang="en-US" sz="1100" spc="-1" strike="noStrike">
              <a:solidFill>
                <a:srgbClr val="eeeeee"/>
              </a:solidFill>
              <a:latin typeface="Arial"/>
            </a:endParaRPr>
          </a:p>
          <a:p>
            <a:r>
              <a:rPr b="0" lang="en-US" sz="1100" spc="-1" strike="noStrike">
                <a:solidFill>
                  <a:srgbClr val="eeeeee"/>
                </a:solidFill>
                <a:latin typeface="Arial"/>
              </a:rPr>
              <a:t>; section "name"</a:t>
            </a:r>
            <a:endParaRPr b="0" lang="en-US" sz="1100" spc="-1" strike="noStrike">
              <a:solidFill>
                <a:srgbClr val="eeeeee"/>
              </a:solidFill>
              <a:latin typeface="Arial"/>
            </a:endParaRPr>
          </a:p>
          <a:p>
            <a:r>
              <a:rPr b="0" lang="en-US" sz="1100" spc="-1" strike="noStrike">
                <a:solidFill>
                  <a:srgbClr val="eeeeee"/>
                </a:solidFill>
                <a:latin typeface="Arial"/>
              </a:rPr>
              <a:t>0000010: 00                                        ; section code</a:t>
            </a:r>
            <a:endParaRPr b="0" lang="en-US" sz="1100" spc="-1" strike="noStrike">
              <a:solidFill>
                <a:srgbClr val="eeeeee"/>
              </a:solidFill>
              <a:latin typeface="Arial"/>
            </a:endParaRPr>
          </a:p>
          <a:p>
            <a:r>
              <a:rPr b="0" lang="en-US" sz="1100" spc="-1" strike="noStrike">
                <a:solidFill>
                  <a:srgbClr val="eeeeee"/>
                </a:solidFill>
                <a:latin typeface="Arial"/>
              </a:rPr>
              <a:t>0000011: 00                                        ; section size (guess)</a:t>
            </a:r>
            <a:endParaRPr b="0" lang="en-US" sz="1100" spc="-1" strike="noStrike">
              <a:solidFill>
                <a:srgbClr val="eeeeee"/>
              </a:solidFill>
              <a:latin typeface="Arial"/>
            </a:endParaRPr>
          </a:p>
          <a:p>
            <a:r>
              <a:rPr b="0" lang="en-US" sz="1100" spc="-1" strike="noStrike">
                <a:solidFill>
                  <a:srgbClr val="eeeeee"/>
                </a:solidFill>
                <a:latin typeface="Arial"/>
              </a:rPr>
              <a:t>0000012: 04                                        ; string length</a:t>
            </a:r>
            <a:endParaRPr b="0" lang="en-US" sz="1100" spc="-1" strike="noStrike">
              <a:solidFill>
                <a:srgbClr val="eeeeee"/>
              </a:solidFill>
              <a:latin typeface="Arial"/>
            </a:endParaRPr>
          </a:p>
          <a:p>
            <a:r>
              <a:rPr b="0" lang="en-US" sz="1100" spc="-1" strike="noStrike">
                <a:solidFill>
                  <a:srgbClr val="eeeeee"/>
                </a:solidFill>
                <a:latin typeface="Arial"/>
              </a:rPr>
              <a:t>0000013: 6e61 6d65                                name  ; custom section name</a:t>
            </a:r>
            <a:endParaRPr b="0" lang="en-US" sz="1100" spc="-1" strike="noStrike">
              <a:solidFill>
                <a:srgbClr val="eeeeee"/>
              </a:solidFill>
              <a:latin typeface="Arial"/>
            </a:endParaRPr>
          </a:p>
          <a:p>
            <a:r>
              <a:rPr b="0" lang="en-US" sz="1100" spc="-1" strike="noStrike">
                <a:solidFill>
                  <a:srgbClr val="eeeeee"/>
                </a:solidFill>
                <a:latin typeface="Arial"/>
              </a:rPr>
              <a:t>0000017: 02                                        ; local name type</a:t>
            </a:r>
            <a:endParaRPr b="0" lang="en-US" sz="1100" spc="-1" strike="noStrike">
              <a:solidFill>
                <a:srgbClr val="eeeeee"/>
              </a:solidFill>
              <a:latin typeface="Arial"/>
            </a:endParaRPr>
          </a:p>
          <a:p>
            <a:r>
              <a:rPr b="0" lang="en-US" sz="1100" spc="-1" strike="noStrike">
                <a:solidFill>
                  <a:srgbClr val="eeeeee"/>
                </a:solidFill>
                <a:latin typeface="Arial"/>
              </a:rPr>
              <a:t>0000018: 00                                        ; subsection size (guess)</a:t>
            </a:r>
            <a:endParaRPr b="0" lang="en-US" sz="1100" spc="-1" strike="noStrike">
              <a:solidFill>
                <a:srgbClr val="eeeeee"/>
              </a:solidFill>
              <a:latin typeface="Arial"/>
            </a:endParaRPr>
          </a:p>
          <a:p>
            <a:r>
              <a:rPr b="0" lang="en-US" sz="1100" spc="-1" strike="noStrike">
                <a:solidFill>
                  <a:srgbClr val="eeeeee"/>
                </a:solidFill>
                <a:latin typeface="Arial"/>
              </a:rPr>
              <a:t>0000019: 00                                        ; num functions</a:t>
            </a:r>
            <a:endParaRPr b="0" lang="en-US" sz="1100" spc="-1" strike="noStrike">
              <a:solidFill>
                <a:srgbClr val="eeeeee"/>
              </a:solidFill>
              <a:latin typeface="Arial"/>
            </a:endParaRPr>
          </a:p>
          <a:p>
            <a:r>
              <a:rPr b="0" lang="en-US" sz="1100" spc="-1" strike="noStrike">
                <a:solidFill>
                  <a:srgbClr val="eeeeee"/>
                </a:solidFill>
                <a:latin typeface="Arial"/>
              </a:rPr>
              <a:t>0000018: 01                                        ; FIXUP subsection size</a:t>
            </a:r>
            <a:endParaRPr b="0" lang="en-US" sz="1100" spc="-1" strike="noStrike">
              <a:solidFill>
                <a:srgbClr val="eeeeee"/>
              </a:solidFill>
              <a:latin typeface="Arial"/>
            </a:endParaRPr>
          </a:p>
          <a:p>
            <a:r>
              <a:rPr b="0" lang="en-US" sz="1100" spc="-1" strike="noStrike">
                <a:solidFill>
                  <a:srgbClr val="eeeeee"/>
                </a:solidFill>
                <a:latin typeface="Arial"/>
              </a:rPr>
              <a:t>0000011: 08                                        ; FIXUP section size</a:t>
            </a:r>
            <a:endParaRPr b="0" lang="en-US" sz="1100" spc="-1" strike="noStrike">
              <a:solidFill>
                <a:srgbClr val="eeeeee"/>
              </a:solidFill>
              <a:latin typeface="Arial"/>
            </a:endParaRPr>
          </a:p>
        </p:txBody>
      </p:sp>
      <p:sp>
        <p:nvSpPr>
          <p:cNvPr id="99" name="TextShape 4"/>
          <p:cNvSpPr txBox="1"/>
          <p:nvPr/>
        </p:nvSpPr>
        <p:spPr>
          <a:xfrm>
            <a:off x="274320" y="2286000"/>
            <a:ext cx="4846320" cy="3161880"/>
          </a:xfrm>
          <a:prstGeom prst="rect">
            <a:avLst/>
          </a:prstGeom>
          <a:noFill/>
          <a:ln>
            <a:noFill/>
          </a:ln>
        </p:spPr>
        <p:txBody>
          <a:bodyPr lIns="90000" rIns="90000" tIns="45000" bIns="45000">
            <a:spAutoFit/>
          </a:bodyPr>
          <a:p>
            <a:r>
              <a:rPr b="1" lang="en-US" sz="1800" spc="-1" strike="noStrike">
                <a:latin typeface="Arial"/>
              </a:rPr>
              <a:t>Value types </a:t>
            </a:r>
            <a:r>
              <a:rPr b="0" lang="en-US" sz="1800" spc="-1" strike="noStrike">
                <a:latin typeface="Arial"/>
              </a:rPr>
              <a:t>classify the individual values that WebAssembly code can compute with and the values that a variable accepts.</a:t>
            </a:r>
            <a:endParaRPr b="0" lang="en-US" sz="1800" spc="-1" strike="noStrike">
              <a:latin typeface="Arial"/>
            </a:endParaRPr>
          </a:p>
          <a:p>
            <a:r>
              <a:rPr b="0" lang="en-US" sz="1800" spc="-1" strike="noStrike">
                <a:latin typeface="Arial"/>
              </a:rPr>
              <a:t>	</a:t>
            </a:r>
            <a:r>
              <a:rPr b="0" lang="en-US" sz="1800" spc="-1" strike="noStrike">
                <a:latin typeface="Arial"/>
              </a:rPr>
              <a:t>valtype = i32 | i64 | f32 | f64</a:t>
            </a:r>
            <a:endParaRPr b="0" lang="en-US" sz="1800" spc="-1" strike="noStrike">
              <a:latin typeface="Arial"/>
            </a:endParaRPr>
          </a:p>
          <a:p>
            <a:endParaRPr b="0" lang="en-US" sz="1800" spc="-1" strike="noStrike">
              <a:latin typeface="Arial"/>
            </a:endParaRPr>
          </a:p>
          <a:p>
            <a:r>
              <a:rPr b="0" lang="en-US" sz="1800" spc="-1" strike="noStrike">
                <a:latin typeface="Arial"/>
              </a:rPr>
              <a:t>i32 = int 32 bits</a:t>
            </a:r>
            <a:endParaRPr b="0" lang="en-US" sz="1800" spc="-1" strike="noStrike">
              <a:latin typeface="Arial"/>
            </a:endParaRPr>
          </a:p>
          <a:p>
            <a:r>
              <a:rPr b="0" lang="en-US" sz="1800" spc="-1" strike="noStrike">
                <a:latin typeface="Arial"/>
              </a:rPr>
              <a:t>i64 = int 64 bits</a:t>
            </a:r>
            <a:endParaRPr b="0" lang="en-US" sz="1800" spc="-1" strike="noStrike">
              <a:latin typeface="Arial"/>
            </a:endParaRPr>
          </a:p>
          <a:p>
            <a:r>
              <a:rPr b="0" lang="en-US" sz="1800" spc="-1" strike="noStrike">
                <a:latin typeface="Arial"/>
              </a:rPr>
              <a:t>f32 = float 32 bits</a:t>
            </a:r>
            <a:endParaRPr b="0" lang="en-US" sz="1800" spc="-1" strike="noStrike">
              <a:latin typeface="Arial"/>
            </a:endParaRPr>
          </a:p>
          <a:p>
            <a:r>
              <a:rPr b="0" lang="en-US" sz="1800" spc="-1" strike="noStrike">
                <a:latin typeface="Arial"/>
              </a:rPr>
              <a:t>f64 = float 64 bits</a:t>
            </a:r>
            <a:endParaRPr b="0" lang="en-US" sz="1800" spc="-1" strike="noStrike">
              <a:latin typeface="Arial"/>
            </a:endParaRPr>
          </a:p>
          <a:p>
            <a:endParaRPr b="0" lang="en-US" sz="1800" spc="-1" strike="noStrike">
              <a:latin typeface="Arial"/>
            </a:endParaRPr>
          </a:p>
          <a:p>
            <a:r>
              <a:rPr b="0" lang="en-US" sz="1800" spc="-1" strike="noStrike">
                <a:latin typeface="Arial"/>
              </a:rPr>
              <a:t>https://webassembly.github.io/spec/core/syntax/types.html#syntax-type</a:t>
            </a:r>
            <a:endParaRPr b="0" lang="en-US" sz="1800" spc="-1" strike="noStrike">
              <a:latin typeface="Arial"/>
            </a:endParaRPr>
          </a:p>
        </p:txBody>
      </p:sp>
      <p:sp>
        <p:nvSpPr>
          <p:cNvPr id="100" name="TextShape 5"/>
          <p:cNvSpPr txBox="1"/>
          <p:nvPr/>
        </p:nvSpPr>
        <p:spPr>
          <a:xfrm>
            <a:off x="184320" y="91440"/>
            <a:ext cx="371160" cy="346320"/>
          </a:xfrm>
          <a:prstGeom prst="rect">
            <a:avLst/>
          </a:prstGeom>
          <a:noFill/>
          <a:ln>
            <a:noFill/>
          </a:ln>
        </p:spPr>
        <p:txBody>
          <a:bodyPr lIns="90000" rIns="90000" tIns="45000" bIns="45000">
            <a:spAutoFit/>
          </a:bodyPr>
          <a:p>
            <a:r>
              <a:rPr b="0" lang="en-US" sz="1800" spc="-1" strike="noStrike">
                <a:latin typeface="Arial"/>
              </a:rPr>
              <a:t>4.</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Types</a:t>
            </a:r>
            <a:endParaRPr b="0" lang="en-US" sz="4400" spc="-1" strike="noStrike">
              <a:latin typeface="Arial"/>
            </a:endParaRPr>
          </a:p>
        </p:txBody>
      </p:sp>
      <p:sp>
        <p:nvSpPr>
          <p:cNvPr id="102" name="TextShape 2"/>
          <p:cNvSpPr txBox="1"/>
          <p:nvPr/>
        </p:nvSpPr>
        <p:spPr>
          <a:xfrm>
            <a:off x="182880" y="1371600"/>
            <a:ext cx="4663440" cy="3657600"/>
          </a:xfrm>
          <a:prstGeom prst="rect">
            <a:avLst/>
          </a:prstGeom>
          <a:noFill/>
          <a:ln>
            <a:noFill/>
          </a:ln>
        </p:spPr>
        <p:txBody>
          <a:bodyPr lIns="90000" rIns="90000" tIns="45000" bIns="45000">
            <a:spAutoFit/>
          </a:bodyPr>
          <a:p>
            <a:pPr>
              <a:lnSpc>
                <a:spcPct val="100000"/>
              </a:lnSpc>
            </a:pPr>
            <a:r>
              <a:rPr b="0" lang="en-US" sz="1800" spc="-1" strike="noStrike">
                <a:solidFill>
                  <a:srgbClr val="eeeeee"/>
                </a:solidFill>
                <a:latin typeface="Arial"/>
              </a:rPr>
              <a:t>(module</a:t>
            </a:r>
            <a:endParaRPr b="0" lang="en-US" sz="1800" spc="-1" strike="noStrike">
              <a:latin typeface="Arial"/>
            </a:endParaRPr>
          </a:p>
          <a:p>
            <a:pPr>
              <a:lnSpc>
                <a:spcPct val="100000"/>
              </a:lnSpc>
            </a:pPr>
            <a:r>
              <a:rPr b="0" lang="en-US" sz="1800" spc="-1" strike="noStrike">
                <a:latin typeface="Arial"/>
              </a:rPr>
              <a:t>   </a:t>
            </a:r>
            <a:r>
              <a:rPr b="0" lang="en-US" sz="1800" spc="-1" strike="noStrike">
                <a:solidFill>
                  <a:srgbClr val="eeeeee"/>
                </a:solidFill>
                <a:latin typeface="Arial"/>
              </a:rPr>
              <a:t>(type $0 (</a:t>
            </a:r>
            <a:r>
              <a:rPr b="0" lang="en-US" sz="1800" spc="-1" strike="noStrike">
                <a:solidFill>
                  <a:srgbClr val="2a6099"/>
                </a:solidFill>
                <a:latin typeface="Arial"/>
              </a:rPr>
              <a:t>func</a:t>
            </a:r>
            <a:r>
              <a:rPr b="0" lang="en-US" sz="1800" spc="-1" strike="noStrike">
                <a:latin typeface="Arial"/>
              </a:rPr>
              <a:t> </a:t>
            </a:r>
            <a:r>
              <a:rPr b="0" lang="en-US" sz="1800" spc="-1" strike="noStrike">
                <a:solidFill>
                  <a:srgbClr val="ce181e"/>
                </a:solidFill>
                <a:latin typeface="Arial"/>
              </a:rPr>
              <a:t>(param i32)</a:t>
            </a:r>
            <a:r>
              <a:rPr b="0" lang="en-US" sz="1800" spc="-1" strike="noStrike">
                <a:latin typeface="Arial"/>
              </a:rPr>
              <a:t> </a:t>
            </a:r>
            <a:r>
              <a:rPr b="0" lang="en-US" sz="1800" spc="-1" strike="noStrike">
                <a:solidFill>
                  <a:srgbClr val="00a933"/>
                </a:solidFill>
                <a:latin typeface="Arial"/>
              </a:rPr>
              <a:t>(result i32)</a:t>
            </a:r>
            <a:r>
              <a:rPr b="0" lang="en-US" sz="1800" spc="-1" strike="noStrike">
                <a:solidFill>
                  <a:srgbClr val="eeeeee"/>
                </a:solidFill>
                <a:latin typeface="Arial"/>
              </a:rPr>
              <a:t>))</a:t>
            </a:r>
            <a:endParaRPr b="0" lang="en-US" sz="1800" spc="-1" strike="noStrike">
              <a:latin typeface="Arial"/>
            </a:endParaRPr>
          </a:p>
          <a:p>
            <a:r>
              <a:rPr b="0" lang="en-US" sz="1800" spc="-1" strike="noStrike">
                <a:solidFill>
                  <a:srgbClr val="eeeeee"/>
                </a:solidFill>
                <a:latin typeface="Arial"/>
              </a:rPr>
              <a:t>)</a:t>
            </a:r>
            <a:endParaRPr b="0" lang="en-US" sz="1800" spc="-1" strike="noStrike">
              <a:latin typeface="Arial"/>
            </a:endParaRPr>
          </a:p>
        </p:txBody>
      </p:sp>
      <p:sp>
        <p:nvSpPr>
          <p:cNvPr id="103" name="TextShape 3"/>
          <p:cNvSpPr txBox="1"/>
          <p:nvPr/>
        </p:nvSpPr>
        <p:spPr>
          <a:xfrm>
            <a:off x="5303520" y="1371600"/>
            <a:ext cx="4663440" cy="3667320"/>
          </a:xfrm>
          <a:prstGeom prst="rect">
            <a:avLst/>
          </a:prstGeom>
          <a:noFill/>
          <a:ln>
            <a:noFill/>
          </a:ln>
        </p:spPr>
        <p:txBody>
          <a:bodyPr lIns="90000" rIns="90000" tIns="45000" bIns="45000">
            <a:spAutoFit/>
          </a:bodyPr>
          <a:p>
            <a:pPr>
              <a:lnSpc>
                <a:spcPct val="100000"/>
              </a:lnSpc>
            </a:pPr>
            <a:r>
              <a:rPr b="0" lang="en-US" sz="1100" spc="-1" strike="noStrike">
                <a:solidFill>
                  <a:srgbClr val="eeeeee"/>
                </a:solidFill>
                <a:latin typeface="Arial"/>
              </a:rPr>
              <a:t>0000000: 0061 736d                                 ; WASM_BINARY_MAGIC</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0000004: 0100 0000                                 ; WASM_BINARY_VERSION</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"Type" (1)</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0000008: 01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0000009: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000000a: 01                                        ; num types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type 0</a:t>
            </a:r>
            <a:endParaRPr b="0" lang="en-US" sz="1100" spc="-1" strike="noStrike">
              <a:solidFill>
                <a:srgbClr val="eeeeee"/>
              </a:solidFill>
              <a:latin typeface="Arial"/>
            </a:endParaRPr>
          </a:p>
          <a:p>
            <a:pPr>
              <a:lnSpc>
                <a:spcPct val="100000"/>
              </a:lnSpc>
            </a:pPr>
            <a:r>
              <a:rPr b="0" lang="en-US" sz="1100" spc="-1" strike="noStrike">
                <a:solidFill>
                  <a:srgbClr val="2a6099"/>
                </a:solidFill>
                <a:latin typeface="Arial"/>
              </a:rPr>
              <a:t>000000b: 60                                        ; func</a:t>
            </a:r>
            <a:endParaRPr b="0" lang="en-US" sz="1100" spc="-1" strike="noStrike">
              <a:solidFill>
                <a:srgbClr val="eeeeee"/>
              </a:solidFill>
              <a:latin typeface="Arial"/>
            </a:endParaRPr>
          </a:p>
          <a:p>
            <a:pPr>
              <a:lnSpc>
                <a:spcPct val="100000"/>
              </a:lnSpc>
            </a:pPr>
            <a:r>
              <a:rPr b="0" lang="en-US" sz="1100" spc="-1" strike="noStrike">
                <a:solidFill>
                  <a:srgbClr val="ce181e"/>
                </a:solidFill>
                <a:latin typeface="Arial"/>
              </a:rPr>
              <a:t>000000c: 01                                        ; num params</a:t>
            </a:r>
            <a:endParaRPr b="0" lang="en-US" sz="1100" spc="-1" strike="noStrike">
              <a:solidFill>
                <a:srgbClr val="eeeeee"/>
              </a:solidFill>
              <a:latin typeface="Arial"/>
            </a:endParaRPr>
          </a:p>
          <a:p>
            <a:pPr>
              <a:lnSpc>
                <a:spcPct val="100000"/>
              </a:lnSpc>
            </a:pPr>
            <a:r>
              <a:rPr b="0" lang="en-US" sz="1100" spc="-1" strike="noStrike">
                <a:solidFill>
                  <a:srgbClr val="ce181e"/>
                </a:solidFill>
                <a:latin typeface="Arial"/>
              </a:rPr>
              <a:t>000000d: 7f                                        ; i32</a:t>
            </a:r>
            <a:endParaRPr b="0" lang="en-US" sz="1100" spc="-1" strike="noStrike">
              <a:solidFill>
                <a:srgbClr val="eeeeee"/>
              </a:solidFill>
              <a:latin typeface="Arial"/>
            </a:endParaRPr>
          </a:p>
          <a:p>
            <a:pPr>
              <a:lnSpc>
                <a:spcPct val="100000"/>
              </a:lnSpc>
            </a:pPr>
            <a:r>
              <a:rPr b="0" lang="en-US" sz="1100" spc="-1" strike="noStrike">
                <a:solidFill>
                  <a:srgbClr val="00a933"/>
                </a:solidFill>
                <a:latin typeface="Arial"/>
              </a:rPr>
              <a:t>000000e: 01                                        ; num results</a:t>
            </a:r>
            <a:endParaRPr b="0" lang="en-US" sz="1100" spc="-1" strike="noStrike">
              <a:solidFill>
                <a:srgbClr val="eeeeee"/>
              </a:solidFill>
              <a:latin typeface="Arial"/>
            </a:endParaRPr>
          </a:p>
          <a:p>
            <a:pPr>
              <a:lnSpc>
                <a:spcPct val="100000"/>
              </a:lnSpc>
            </a:pPr>
            <a:r>
              <a:rPr b="0" lang="en-US" sz="1100" spc="-1" strike="noStrike">
                <a:solidFill>
                  <a:srgbClr val="00a933"/>
                </a:solidFill>
                <a:latin typeface="Arial"/>
              </a:rPr>
              <a:t>000000f: 7f                                        ; i32</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0000009: 06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"name"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00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0000011: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0000012: 04                                        ; string length</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0000013: 6e61 6d65                                name  ; custom section name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0000017: 02                                        ; local name type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0000018: 00                                        ; subsection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0000019: 00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0000018: 01                                        ; FIXUP subsection size</a:t>
            </a:r>
            <a:endParaRPr b="0" lang="en-US" sz="1100" spc="-1" strike="noStrike">
              <a:solidFill>
                <a:srgbClr val="eeeeee"/>
              </a:solidFill>
              <a:latin typeface="Arial"/>
            </a:endParaRPr>
          </a:p>
          <a:p>
            <a:r>
              <a:rPr b="0" lang="en-US" sz="1100" spc="-1" strike="noStrike">
                <a:solidFill>
                  <a:srgbClr val="eeeeee"/>
                </a:solidFill>
                <a:latin typeface="Arial"/>
              </a:rPr>
              <a:t>0000011: 08                                        ; FIXUP section size</a:t>
            </a:r>
            <a:endParaRPr b="0" lang="en-US" sz="1100" spc="-1" strike="noStrike">
              <a:solidFill>
                <a:srgbClr val="eeeeee"/>
              </a:solidFill>
              <a:latin typeface="Arial"/>
            </a:endParaRPr>
          </a:p>
        </p:txBody>
      </p:sp>
      <p:sp>
        <p:nvSpPr>
          <p:cNvPr id="104" name="TextShape 4"/>
          <p:cNvSpPr txBox="1"/>
          <p:nvPr/>
        </p:nvSpPr>
        <p:spPr>
          <a:xfrm>
            <a:off x="457200" y="2836440"/>
            <a:ext cx="4754880" cy="2394000"/>
          </a:xfrm>
          <a:prstGeom prst="rect">
            <a:avLst/>
          </a:prstGeom>
          <a:noFill/>
          <a:ln>
            <a:noFill/>
          </a:ln>
        </p:spPr>
        <p:txBody>
          <a:bodyPr lIns="90000" rIns="90000" tIns="45000" bIns="45000">
            <a:spAutoFit/>
          </a:bodyPr>
          <a:p>
            <a:r>
              <a:rPr b="1" lang="en-US" sz="1800" spc="-1" strike="noStrike">
                <a:solidFill>
                  <a:srgbClr val="2a6099"/>
                </a:solidFill>
                <a:latin typeface="Arial"/>
              </a:rPr>
              <a:t>Function types</a:t>
            </a:r>
            <a:r>
              <a:rPr b="1" lang="en-US" sz="1800" spc="-1" strike="noStrike">
                <a:latin typeface="Arial"/>
              </a:rPr>
              <a:t> </a:t>
            </a:r>
            <a:r>
              <a:rPr b="0" lang="en-US" sz="1800" spc="-1" strike="noStrike">
                <a:latin typeface="Arial"/>
              </a:rPr>
              <a:t>classify the signature of functions, mapping </a:t>
            </a:r>
            <a:r>
              <a:rPr b="0" lang="en-US" sz="1800" spc="-1" strike="noStrike">
                <a:solidFill>
                  <a:srgbClr val="ff0000"/>
                </a:solidFill>
                <a:latin typeface="Arial"/>
              </a:rPr>
              <a:t>a vector of parameters</a:t>
            </a:r>
            <a:r>
              <a:rPr b="0" lang="en-US" sz="1800" spc="-1" strike="noStrike">
                <a:latin typeface="Arial"/>
              </a:rPr>
              <a:t> to a </a:t>
            </a:r>
            <a:r>
              <a:rPr b="0" lang="en-US" sz="1800" spc="-1" strike="noStrike">
                <a:solidFill>
                  <a:srgbClr val="00a933"/>
                </a:solidFill>
                <a:latin typeface="Arial"/>
              </a:rPr>
              <a:t>vector of results</a:t>
            </a:r>
            <a:r>
              <a:rPr b="0" lang="en-US" sz="1800" spc="-1" strike="noStrike">
                <a:latin typeface="Arial"/>
              </a:rPr>
              <a:t>.</a:t>
            </a:r>
            <a:endParaRPr b="0" lang="en-US" sz="1800" spc="-1" strike="noStrike">
              <a:latin typeface="Arial"/>
            </a:endParaRPr>
          </a:p>
          <a:p>
            <a:r>
              <a:rPr b="0" lang="en-US" sz="1800" spc="-1" strike="noStrike">
                <a:latin typeface="Arial"/>
              </a:rPr>
              <a:t>https://webassembly.github.io/spec/core/syntax/types.html#syntax-type</a:t>
            </a:r>
            <a:endParaRPr b="0" lang="en-US" sz="1800" spc="-1" strike="noStrike">
              <a:latin typeface="Arial"/>
            </a:endParaRPr>
          </a:p>
        </p:txBody>
      </p:sp>
      <p:sp>
        <p:nvSpPr>
          <p:cNvPr id="105" name="TextShape 5"/>
          <p:cNvSpPr txBox="1"/>
          <p:nvPr/>
        </p:nvSpPr>
        <p:spPr>
          <a:xfrm>
            <a:off x="184320" y="91440"/>
            <a:ext cx="371160" cy="346320"/>
          </a:xfrm>
          <a:prstGeom prst="rect">
            <a:avLst/>
          </a:prstGeom>
          <a:noFill/>
          <a:ln>
            <a:noFill/>
          </a:ln>
        </p:spPr>
        <p:txBody>
          <a:bodyPr lIns="90000" rIns="90000" tIns="45000" bIns="45000">
            <a:spAutoFit/>
          </a:bodyPr>
          <a:p>
            <a:r>
              <a:rPr b="0" lang="en-US" sz="1800" spc="-1" strike="noStrike">
                <a:latin typeface="Arial"/>
              </a:rPr>
              <a:t>4.</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Types</a:t>
            </a:r>
            <a:endParaRPr b="0" lang="en-US" sz="4400" spc="-1" strike="noStrike">
              <a:latin typeface="Arial"/>
            </a:endParaRPr>
          </a:p>
        </p:txBody>
      </p:sp>
      <p:sp>
        <p:nvSpPr>
          <p:cNvPr id="107" name="TextShape 2"/>
          <p:cNvSpPr txBox="1"/>
          <p:nvPr/>
        </p:nvSpPr>
        <p:spPr>
          <a:xfrm>
            <a:off x="182880" y="1371600"/>
            <a:ext cx="4663440" cy="3657600"/>
          </a:xfrm>
          <a:prstGeom prst="rect">
            <a:avLst/>
          </a:prstGeom>
          <a:noFill/>
          <a:ln>
            <a:noFill/>
          </a:ln>
        </p:spPr>
        <p:txBody>
          <a:bodyPr lIns="90000" rIns="90000" tIns="45000" bIns="45000">
            <a:spAutoFit/>
          </a:bodyPr>
          <a:p>
            <a:pPr>
              <a:lnSpc>
                <a:spcPct val="100000"/>
              </a:lnSpc>
            </a:pPr>
            <a:r>
              <a:rPr b="0" lang="en-US" sz="1800" spc="-1" strike="noStrike">
                <a:solidFill>
                  <a:srgbClr val="eeeeee"/>
                </a:solidFill>
                <a:latin typeface="Arial"/>
              </a:rPr>
              <a:t>(module</a:t>
            </a:r>
            <a:endParaRPr b="0" lang="en-US" sz="1800" spc="-1" strike="noStrike">
              <a:latin typeface="Arial"/>
            </a:endParaRPr>
          </a:p>
          <a:p>
            <a:pPr>
              <a:lnSpc>
                <a:spcPct val="100000"/>
              </a:lnSpc>
            </a:pPr>
            <a:r>
              <a:rPr b="0" lang="en-US" sz="1800" spc="-1" strike="noStrike">
                <a:latin typeface="Arial"/>
              </a:rPr>
              <a:t>   </a:t>
            </a:r>
            <a:r>
              <a:rPr b="0" lang="en-US" sz="1800" spc="-1" strike="noStrike">
                <a:solidFill>
                  <a:srgbClr val="800080"/>
                </a:solidFill>
                <a:latin typeface="Arial"/>
              </a:rPr>
              <a:t>(</a:t>
            </a:r>
            <a:r>
              <a:rPr b="0" lang="en-US" sz="1800" spc="-1" strike="noStrike">
                <a:solidFill>
                  <a:srgbClr val="00a933"/>
                </a:solidFill>
                <a:latin typeface="Arial"/>
              </a:rPr>
              <a:t>type</a:t>
            </a:r>
            <a:r>
              <a:rPr b="0" lang="en-US" sz="1800" spc="-1" strike="noStrike">
                <a:solidFill>
                  <a:srgbClr val="eeeeee"/>
                </a:solidFill>
                <a:latin typeface="Arial"/>
              </a:rPr>
              <a:t> </a:t>
            </a:r>
            <a:r>
              <a:rPr b="0" lang="en-US" sz="1800" spc="-1" strike="noStrike">
                <a:solidFill>
                  <a:srgbClr val="2a6099"/>
                </a:solidFill>
                <a:latin typeface="Arial"/>
              </a:rPr>
              <a:t>$0</a:t>
            </a:r>
            <a:r>
              <a:rPr b="0" lang="en-US" sz="1800" spc="-1" strike="noStrike">
                <a:solidFill>
                  <a:srgbClr val="eeeeee"/>
                </a:solidFill>
                <a:latin typeface="Arial"/>
              </a:rPr>
              <a:t> </a:t>
            </a:r>
            <a:r>
              <a:rPr b="0" lang="en-US" sz="1800" spc="-1" strike="noStrike">
                <a:solidFill>
                  <a:srgbClr val="ff0000"/>
                </a:solidFill>
                <a:latin typeface="Arial"/>
              </a:rPr>
              <a:t>(func (param i32) (result i32))</a:t>
            </a:r>
            <a:r>
              <a:rPr b="0" lang="en-US" sz="1800" spc="-1" strike="noStrike">
                <a:solidFill>
                  <a:srgbClr val="acb20c"/>
                </a:solidFill>
                <a:latin typeface="Arial"/>
              </a:rPr>
              <a:t>)</a:t>
            </a:r>
            <a:endParaRPr b="0" lang="en-US" sz="1800" spc="-1" strike="noStrike">
              <a:latin typeface="Arial"/>
            </a:endParaRPr>
          </a:p>
          <a:p>
            <a:r>
              <a:rPr b="0" lang="en-US" sz="1800" spc="-1" strike="noStrike">
                <a:solidFill>
                  <a:srgbClr val="eeeeee"/>
                </a:solidFill>
                <a:latin typeface="Arial"/>
              </a:rPr>
              <a:t>)</a:t>
            </a:r>
            <a:endParaRPr b="0" lang="en-US" sz="1800" spc="-1" strike="noStrike">
              <a:latin typeface="Arial"/>
            </a:endParaRPr>
          </a:p>
        </p:txBody>
      </p:sp>
      <p:sp>
        <p:nvSpPr>
          <p:cNvPr id="108" name="TextShape 3"/>
          <p:cNvSpPr txBox="1"/>
          <p:nvPr/>
        </p:nvSpPr>
        <p:spPr>
          <a:xfrm>
            <a:off x="5303520" y="1371600"/>
            <a:ext cx="4663440" cy="3667320"/>
          </a:xfrm>
          <a:prstGeom prst="rect">
            <a:avLst/>
          </a:prstGeom>
          <a:noFill/>
          <a:ln>
            <a:noFill/>
          </a:ln>
        </p:spPr>
        <p:txBody>
          <a:bodyPr lIns="90000" rIns="90000" tIns="45000" bIns="45000">
            <a:spAutoFit/>
          </a:bodyPr>
          <a:p>
            <a:pPr>
              <a:lnSpc>
                <a:spcPct val="100000"/>
              </a:lnSpc>
            </a:pPr>
            <a:r>
              <a:rPr b="0" lang="en-US" sz="1100" spc="-1" strike="noStrike">
                <a:solidFill>
                  <a:srgbClr val="eeeeee"/>
                </a:solidFill>
                <a:latin typeface="Arial"/>
              </a:rPr>
              <a:t>0000000: 0061 736d                                 ; WASM_BINARY_MAGIC</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0000004: 0100 0000                                 ; WASM_BINARY_VERSION</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 section "Type" (1)</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0000008: 01                                        ; section code</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0000009: 00                                        ; section size (guess)</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000000a: 01                                        ; num types</a:t>
            </a:r>
            <a:endParaRPr b="0" lang="en-US" sz="1100" spc="-1" strike="noStrike">
              <a:solidFill>
                <a:srgbClr val="eeeeee"/>
              </a:solidFill>
              <a:latin typeface="Arial"/>
            </a:endParaRPr>
          </a:p>
          <a:p>
            <a:pPr>
              <a:lnSpc>
                <a:spcPct val="100000"/>
              </a:lnSpc>
            </a:pPr>
            <a:r>
              <a:rPr b="0" lang="en-US" sz="1100" spc="-1" strike="noStrike">
                <a:solidFill>
                  <a:srgbClr val="ce181e"/>
                </a:solidFill>
                <a:latin typeface="Arial"/>
              </a:rPr>
              <a:t>; type 0</a:t>
            </a:r>
            <a:endParaRPr b="0" lang="en-US" sz="1100" spc="-1" strike="noStrike">
              <a:solidFill>
                <a:srgbClr val="eeeeee"/>
              </a:solidFill>
              <a:latin typeface="Arial"/>
            </a:endParaRPr>
          </a:p>
          <a:p>
            <a:pPr>
              <a:lnSpc>
                <a:spcPct val="100000"/>
              </a:lnSpc>
            </a:pPr>
            <a:r>
              <a:rPr b="0" lang="en-US" sz="1100" spc="-1" strike="noStrike">
                <a:solidFill>
                  <a:srgbClr val="ce181e"/>
                </a:solidFill>
                <a:latin typeface="Arial"/>
              </a:rPr>
              <a:t>000000b: 60                                        ; func</a:t>
            </a:r>
            <a:endParaRPr b="0" lang="en-US" sz="1100" spc="-1" strike="noStrike">
              <a:solidFill>
                <a:srgbClr val="eeeeee"/>
              </a:solidFill>
              <a:latin typeface="Arial"/>
            </a:endParaRPr>
          </a:p>
          <a:p>
            <a:pPr>
              <a:lnSpc>
                <a:spcPct val="100000"/>
              </a:lnSpc>
            </a:pPr>
            <a:r>
              <a:rPr b="0" lang="en-US" sz="1100" spc="-1" strike="noStrike">
                <a:solidFill>
                  <a:srgbClr val="ce181e"/>
                </a:solidFill>
                <a:latin typeface="Arial"/>
              </a:rPr>
              <a:t>000000c: 01                                        ; num params</a:t>
            </a:r>
            <a:endParaRPr b="0" lang="en-US" sz="1100" spc="-1" strike="noStrike">
              <a:solidFill>
                <a:srgbClr val="eeeeee"/>
              </a:solidFill>
              <a:latin typeface="Arial"/>
            </a:endParaRPr>
          </a:p>
          <a:p>
            <a:pPr>
              <a:lnSpc>
                <a:spcPct val="100000"/>
              </a:lnSpc>
            </a:pPr>
            <a:r>
              <a:rPr b="0" lang="en-US" sz="1100" spc="-1" strike="noStrike">
                <a:solidFill>
                  <a:srgbClr val="ce181e"/>
                </a:solidFill>
                <a:latin typeface="Arial"/>
              </a:rPr>
              <a:t>000000d: 7f                                        ; i32</a:t>
            </a:r>
            <a:endParaRPr b="0" lang="en-US" sz="1100" spc="-1" strike="noStrike">
              <a:solidFill>
                <a:srgbClr val="eeeeee"/>
              </a:solidFill>
              <a:latin typeface="Arial"/>
            </a:endParaRPr>
          </a:p>
          <a:p>
            <a:pPr>
              <a:lnSpc>
                <a:spcPct val="100000"/>
              </a:lnSpc>
            </a:pPr>
            <a:r>
              <a:rPr b="0" lang="en-US" sz="1100" spc="-1" strike="noStrike">
                <a:solidFill>
                  <a:srgbClr val="ce181e"/>
                </a:solidFill>
                <a:latin typeface="Arial"/>
              </a:rPr>
              <a:t>000000e: 01                                        ; num results</a:t>
            </a:r>
            <a:endParaRPr b="0" lang="en-US" sz="1100" spc="-1" strike="noStrike">
              <a:solidFill>
                <a:srgbClr val="eeeeee"/>
              </a:solidFill>
              <a:latin typeface="Arial"/>
            </a:endParaRPr>
          </a:p>
          <a:p>
            <a:pPr>
              <a:lnSpc>
                <a:spcPct val="100000"/>
              </a:lnSpc>
            </a:pPr>
            <a:r>
              <a:rPr b="0" lang="en-US" sz="1100" spc="-1" strike="noStrike">
                <a:solidFill>
                  <a:srgbClr val="ce181e"/>
                </a:solidFill>
                <a:latin typeface="Arial"/>
              </a:rPr>
              <a:t>000000f: 7f                                        ; i32</a:t>
            </a:r>
            <a:endParaRPr b="0" lang="en-US" sz="1100" spc="-1" strike="noStrike">
              <a:solidFill>
                <a:srgbClr val="eeeeee"/>
              </a:solidFill>
              <a:latin typeface="Arial"/>
            </a:endParaRPr>
          </a:p>
          <a:p>
            <a:pPr>
              <a:lnSpc>
                <a:spcPct val="100000"/>
              </a:lnSpc>
            </a:pPr>
            <a:r>
              <a:rPr b="0" lang="en-US" sz="1100" spc="-1" strike="noStrike">
                <a:solidFill>
                  <a:srgbClr val="ce181e"/>
                </a:solidFill>
                <a:latin typeface="Arial"/>
              </a:rPr>
              <a:t>0000009: 06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"name"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00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0000011: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0000012: 04                                        ; string length</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0000013: 6e61 6d65                                name  ; custom section name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0000017: 02                                        ; local name type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0000018: 00                                        ; subsection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0000019: 00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0000018: 01                                        ; FIXUP subsection size</a:t>
            </a:r>
            <a:endParaRPr b="0" lang="en-US" sz="1100" spc="-1" strike="noStrike">
              <a:solidFill>
                <a:srgbClr val="eeeeee"/>
              </a:solidFill>
              <a:latin typeface="Arial"/>
            </a:endParaRPr>
          </a:p>
          <a:p>
            <a:r>
              <a:rPr b="0" lang="en-US" sz="1100" spc="-1" strike="noStrike">
                <a:solidFill>
                  <a:srgbClr val="eeeeee"/>
                </a:solidFill>
                <a:latin typeface="Arial"/>
              </a:rPr>
              <a:t>0000011: 08                                        ; FIXUP section size</a:t>
            </a:r>
            <a:endParaRPr b="0" lang="en-US" sz="1100" spc="-1" strike="noStrike">
              <a:solidFill>
                <a:srgbClr val="eeeeee"/>
              </a:solidFill>
              <a:latin typeface="Arial"/>
            </a:endParaRPr>
          </a:p>
        </p:txBody>
      </p:sp>
      <p:sp>
        <p:nvSpPr>
          <p:cNvPr id="109" name="TextShape 4"/>
          <p:cNvSpPr txBox="1"/>
          <p:nvPr/>
        </p:nvSpPr>
        <p:spPr>
          <a:xfrm>
            <a:off x="457200" y="2836440"/>
            <a:ext cx="4754880" cy="2394000"/>
          </a:xfrm>
          <a:prstGeom prst="rect">
            <a:avLst/>
          </a:prstGeom>
          <a:noFill/>
          <a:ln>
            <a:noFill/>
          </a:ln>
        </p:spPr>
        <p:txBody>
          <a:bodyPr lIns="90000" rIns="90000" tIns="45000" bIns="45000">
            <a:spAutoFit/>
          </a:bodyPr>
          <a:p>
            <a:r>
              <a:rPr b="0" lang="en-US" sz="1800" spc="-1" strike="noStrike">
                <a:latin typeface="Arial"/>
              </a:rPr>
              <a:t>The type section [...] decodes into a vector of function types that represent the types component of a module.</a:t>
            </a:r>
            <a:endParaRPr b="0" lang="en-US" sz="1800" spc="-1" strike="noStrike">
              <a:latin typeface="Arial"/>
            </a:endParaRPr>
          </a:p>
          <a:p>
            <a:endParaRPr b="0" lang="en-US" sz="1800" spc="-1" strike="noStrike">
              <a:latin typeface="Arial"/>
            </a:endParaRPr>
          </a:p>
          <a:p>
            <a:r>
              <a:rPr b="0" lang="en-US" sz="1800" spc="-1" strike="noStrike">
                <a:latin typeface="Arial"/>
              </a:rPr>
              <a:t>Types = type*</a:t>
            </a:r>
            <a:endParaRPr b="0" lang="en-US" sz="1800" spc="-1" strike="noStrike">
              <a:latin typeface="Arial"/>
            </a:endParaRPr>
          </a:p>
          <a:p>
            <a:r>
              <a:rPr b="0" lang="en-US" sz="1800" spc="-1" strike="noStrike">
                <a:latin typeface="Arial"/>
              </a:rPr>
              <a:t>Type = </a:t>
            </a:r>
            <a:r>
              <a:rPr b="0" lang="en-US" sz="1800" spc="-1" strike="noStrike">
                <a:solidFill>
                  <a:srgbClr val="800080"/>
                </a:solidFill>
                <a:latin typeface="Arial"/>
              </a:rPr>
              <a:t>‘(’</a:t>
            </a:r>
            <a:r>
              <a:rPr b="0" lang="en-US" sz="1800" spc="-1" strike="noStrike">
                <a:latin typeface="Arial"/>
              </a:rPr>
              <a:t> </a:t>
            </a:r>
            <a:r>
              <a:rPr b="0" lang="en-US" sz="1800" spc="-1" strike="noStrike">
                <a:solidFill>
                  <a:srgbClr val="00a933"/>
                </a:solidFill>
                <a:latin typeface="Arial"/>
              </a:rPr>
              <a:t>‘type’</a:t>
            </a:r>
            <a:r>
              <a:rPr b="0" lang="en-US" sz="1800" spc="-1" strike="noStrike">
                <a:latin typeface="Arial"/>
              </a:rPr>
              <a:t>  </a:t>
            </a:r>
            <a:r>
              <a:rPr b="0" lang="en-US" sz="1800" spc="-1" strike="noStrike">
                <a:solidFill>
                  <a:srgbClr val="2a6099"/>
                </a:solidFill>
                <a:latin typeface="Arial"/>
              </a:rPr>
              <a:t>id?</a:t>
            </a:r>
            <a:r>
              <a:rPr b="0" lang="en-US" sz="1800" spc="-1" strike="noStrike">
                <a:latin typeface="Arial"/>
              </a:rPr>
              <a:t>  </a:t>
            </a:r>
            <a:r>
              <a:rPr b="0" lang="en-US" sz="1800" spc="-1" strike="noStrike">
                <a:solidFill>
                  <a:srgbClr val="ce181e"/>
                </a:solidFill>
                <a:latin typeface="Arial"/>
              </a:rPr>
              <a:t>ft:functype</a:t>
            </a:r>
            <a:r>
              <a:rPr b="0" lang="en-US" sz="1800" spc="-1" strike="noStrike">
                <a:latin typeface="Arial"/>
              </a:rPr>
              <a:t> </a:t>
            </a:r>
            <a:r>
              <a:rPr b="0" lang="en-US" sz="1800" spc="-1" strike="noStrike">
                <a:solidFill>
                  <a:srgbClr val="acb20c"/>
                </a:solidFill>
                <a:latin typeface="Arial"/>
              </a:rPr>
              <a:t>‘)’</a:t>
            </a:r>
            <a:endParaRPr b="0" lang="en-US" sz="1800" spc="-1" strike="noStrike">
              <a:latin typeface="Arial"/>
            </a:endParaRPr>
          </a:p>
          <a:p>
            <a:endParaRPr b="0" lang="en-US" sz="1800" spc="-1" strike="noStrike">
              <a:latin typeface="Arial"/>
            </a:endParaRPr>
          </a:p>
          <a:p>
            <a:r>
              <a:rPr b="0" lang="en-US" sz="1800" spc="-1" strike="noStrike">
                <a:latin typeface="Arial"/>
              </a:rPr>
              <a:t>https://webassembly.github.io/spec/core/text/modules.html#types</a:t>
            </a:r>
            <a:endParaRPr b="0" lang="en-US" sz="1800" spc="-1" strike="noStrike">
              <a:latin typeface="Arial"/>
            </a:endParaRPr>
          </a:p>
        </p:txBody>
      </p:sp>
      <p:sp>
        <p:nvSpPr>
          <p:cNvPr id="110" name="TextShape 5"/>
          <p:cNvSpPr txBox="1"/>
          <p:nvPr/>
        </p:nvSpPr>
        <p:spPr>
          <a:xfrm>
            <a:off x="184320" y="91440"/>
            <a:ext cx="371160" cy="346320"/>
          </a:xfrm>
          <a:prstGeom prst="rect">
            <a:avLst/>
          </a:prstGeom>
          <a:noFill/>
          <a:ln>
            <a:noFill/>
          </a:ln>
        </p:spPr>
        <p:txBody>
          <a:bodyPr lIns="90000" rIns="90000" tIns="45000" bIns="45000">
            <a:spAutoFit/>
          </a:bodyPr>
          <a:p>
            <a:r>
              <a:rPr b="0" lang="en-US" sz="1800" spc="-1" strike="noStrike">
                <a:latin typeface="Arial"/>
              </a:rPr>
              <a:t>4.</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457200" y="365760"/>
            <a:ext cx="9144000" cy="48463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module</a:t>
            </a:r>
            <a:endParaRPr b="0" lang="en-US" sz="1800" spc="-1" strike="noStrike">
              <a:latin typeface="Arial"/>
            </a:endParaRPr>
          </a:p>
        </p:txBody>
      </p:sp>
      <p:sp>
        <p:nvSpPr>
          <p:cNvPr id="112" name="CustomShape 2"/>
          <p:cNvSpPr/>
          <p:nvPr/>
        </p:nvSpPr>
        <p:spPr>
          <a:xfrm>
            <a:off x="731520" y="640080"/>
            <a:ext cx="2377440" cy="420624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types</a:t>
            </a:r>
            <a:endParaRPr b="0" lang="en-US" sz="1800" spc="-1" strike="noStrike">
              <a:latin typeface="Arial"/>
            </a:endParaRPr>
          </a:p>
        </p:txBody>
      </p:sp>
      <p:sp>
        <p:nvSpPr>
          <p:cNvPr id="113" name="CustomShape 3"/>
          <p:cNvSpPr/>
          <p:nvPr/>
        </p:nvSpPr>
        <p:spPr>
          <a:xfrm>
            <a:off x="822960" y="822960"/>
            <a:ext cx="457200" cy="36576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$0</a:t>
            </a:r>
            <a:endParaRPr b="0" lang="en-US" sz="1800" spc="-1" strike="noStrike">
              <a:latin typeface="Arial"/>
            </a:endParaRPr>
          </a:p>
        </p:txBody>
      </p:sp>
      <p:sp>
        <p:nvSpPr>
          <p:cNvPr id="114" name="CustomShape 4"/>
          <p:cNvSpPr/>
          <p:nvPr/>
        </p:nvSpPr>
        <p:spPr>
          <a:xfrm>
            <a:off x="1371600" y="822960"/>
            <a:ext cx="1645920" cy="36576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(i32) → (i32)</a:t>
            </a:r>
            <a:endParaRPr b="0" lang="en-US" sz="1800" spc="-1" strike="noStrike">
              <a:latin typeface="Arial"/>
            </a:endParaRPr>
          </a:p>
        </p:txBody>
      </p:sp>
      <p:sp>
        <p:nvSpPr>
          <p:cNvPr id="115" name="TextShape 5"/>
          <p:cNvSpPr txBox="1"/>
          <p:nvPr/>
        </p:nvSpPr>
        <p:spPr>
          <a:xfrm>
            <a:off x="184320" y="91440"/>
            <a:ext cx="371160" cy="346320"/>
          </a:xfrm>
          <a:prstGeom prst="rect">
            <a:avLst/>
          </a:prstGeom>
          <a:noFill/>
          <a:ln>
            <a:noFill/>
          </a:ln>
        </p:spPr>
        <p:txBody>
          <a:bodyPr lIns="90000" rIns="90000" tIns="45000" bIns="45000">
            <a:spAutoFit/>
          </a:bodyPr>
          <a:p>
            <a:r>
              <a:rPr b="0" lang="en-US" sz="1800" spc="-1" strike="noStrike">
                <a:latin typeface="Arial"/>
              </a:rPr>
              <a:t>4.</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a:t>
            </a:r>
            <a:endParaRPr b="0" lang="en-US" sz="4400" spc="-1" strike="noStrike">
              <a:latin typeface="Arial"/>
            </a:endParaRPr>
          </a:p>
        </p:txBody>
      </p:sp>
      <p:sp>
        <p:nvSpPr>
          <p:cNvPr id="44" name="TextShape 2"/>
          <p:cNvSpPr txBox="1"/>
          <p:nvPr/>
        </p:nvSpPr>
        <p:spPr>
          <a:xfrm>
            <a:off x="504000" y="1326600"/>
            <a:ext cx="9071640" cy="3288240"/>
          </a:xfrm>
          <a:prstGeom prst="rect">
            <a:avLst/>
          </a:prstGeom>
          <a:noFill/>
          <a:ln>
            <a:noFill/>
          </a:ln>
        </p:spPr>
        <p:txBody>
          <a:bodyPr lIns="0" rIns="0" tIns="0" bIns="0">
            <a:normAutofit fontScale="66000"/>
          </a:bodyPr>
          <a:p>
            <a:pPr marL="432000" indent="-324000">
              <a:spcBef>
                <a:spcPts val="1417"/>
              </a:spcBef>
              <a:buClr>
                <a:srgbClr val="000000"/>
              </a:buClr>
              <a:buFont typeface="StarSymbol"/>
              <a:buAutoNum type="arabicPeriod"/>
            </a:pPr>
            <a:r>
              <a:rPr b="0" lang="en-US" sz="3200" spc="-1" strike="noStrike">
                <a:latin typeface="Arial"/>
              </a:rPr>
              <a:t>What it is</a:t>
            </a:r>
            <a:endParaRPr b="0" lang="en-US" sz="3200" spc="-1" strike="noStrike">
              <a:latin typeface="Arial"/>
            </a:endParaRPr>
          </a:p>
          <a:p>
            <a:pPr marL="432000" indent="-324000">
              <a:spcBef>
                <a:spcPts val="1417"/>
              </a:spcBef>
              <a:buClr>
                <a:srgbClr val="000000"/>
              </a:buClr>
              <a:buFont typeface="StarSymbol"/>
              <a:buAutoNum type="arabicPeriod"/>
            </a:pPr>
            <a:r>
              <a:rPr b="0" lang="en-US" sz="3200" spc="-1" strike="noStrike">
                <a:latin typeface="Arial"/>
              </a:rPr>
              <a:t>Using it</a:t>
            </a:r>
            <a:endParaRPr b="0" lang="en-US" sz="3200" spc="-1" strike="noStrike">
              <a:latin typeface="Arial"/>
            </a:endParaRPr>
          </a:p>
          <a:p>
            <a:pPr marL="432000" indent="-324000">
              <a:spcBef>
                <a:spcPts val="1417"/>
              </a:spcBef>
              <a:buClr>
                <a:srgbClr val="000000"/>
              </a:buClr>
              <a:buFont typeface="StarSymbol"/>
              <a:buAutoNum type="arabicPeriod"/>
            </a:pPr>
            <a:r>
              <a:rPr b="0" lang="en-US" sz="3200" spc="-1" strike="noStrike">
                <a:latin typeface="Arial"/>
              </a:rPr>
              <a:t>Why</a:t>
            </a:r>
            <a:endParaRPr b="0" lang="en-US" sz="3200" spc="-1" strike="noStrike">
              <a:latin typeface="Arial"/>
            </a:endParaRPr>
          </a:p>
          <a:p>
            <a:pPr marL="432000" indent="-324000">
              <a:spcBef>
                <a:spcPts val="1417"/>
              </a:spcBef>
              <a:buClr>
                <a:srgbClr val="000000"/>
              </a:buClr>
              <a:buFont typeface="StarSymbol"/>
              <a:buAutoNum type="arabicPeriod"/>
            </a:pPr>
            <a:r>
              <a:rPr b="0" lang="en-US" sz="3200" spc="-1" strike="noStrike">
                <a:latin typeface="Arial"/>
              </a:rPr>
              <a:t>What it really is</a:t>
            </a:r>
            <a:endParaRPr b="0" lang="en-US" sz="3200" spc="-1" strike="noStrike">
              <a:latin typeface="Arial"/>
            </a:endParaRPr>
          </a:p>
          <a:p>
            <a:pPr marL="432000" indent="-324000">
              <a:spcBef>
                <a:spcPts val="1417"/>
              </a:spcBef>
              <a:buClr>
                <a:srgbClr val="000000"/>
              </a:buClr>
              <a:buFont typeface="StarSymbol"/>
              <a:buAutoNum type="arabicPeriod"/>
            </a:pPr>
            <a:r>
              <a:rPr b="0" lang="en-US" sz="3200" spc="-1" strike="noStrike">
                <a:latin typeface="Arial"/>
              </a:rPr>
              <a:t>How it runs</a:t>
            </a:r>
            <a:endParaRPr b="0" lang="en-US" sz="3200" spc="-1" strike="noStrike">
              <a:latin typeface="Arial"/>
            </a:endParaRPr>
          </a:p>
          <a:p>
            <a:pPr marL="432000" indent="-324000">
              <a:spcBef>
                <a:spcPts val="1417"/>
              </a:spcBef>
              <a:buClr>
                <a:srgbClr val="000000"/>
              </a:buClr>
              <a:buFont typeface="StarSymbol"/>
              <a:buAutoNum type="arabicPeriod"/>
            </a:pPr>
            <a:r>
              <a:rPr b="0" lang="en-US" sz="3200" spc="-1" strike="noStrike">
                <a:latin typeface="Arial"/>
              </a:rPr>
              <a:t>How it is generated</a:t>
            </a:r>
            <a:endParaRPr b="0" lang="en-US" sz="3200" spc="-1" strike="noStrike">
              <a:latin typeface="Arial"/>
            </a:endParaRPr>
          </a:p>
          <a:p>
            <a:pPr marL="432000" indent="-324000">
              <a:spcBef>
                <a:spcPts val="1417"/>
              </a:spcBef>
              <a:buClr>
                <a:srgbClr val="000000"/>
              </a:buClr>
              <a:buFont typeface="StarSymbol"/>
              <a:buAutoNum type="arabicPeriod"/>
            </a:pPr>
            <a:r>
              <a:rPr b="0" lang="en-US" sz="3200" spc="-1" strike="noStrike">
                <a:latin typeface="Arial"/>
              </a:rPr>
              <a:t>Realistic Example</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Funcs</a:t>
            </a:r>
            <a:endParaRPr b="0" lang="en-US" sz="4400" spc="-1" strike="noStrike">
              <a:latin typeface="Arial"/>
            </a:endParaRPr>
          </a:p>
        </p:txBody>
      </p:sp>
      <p:sp>
        <p:nvSpPr>
          <p:cNvPr id="117" name="TextShape 2"/>
          <p:cNvSpPr txBox="1"/>
          <p:nvPr/>
        </p:nvSpPr>
        <p:spPr>
          <a:xfrm>
            <a:off x="182880" y="1371600"/>
            <a:ext cx="4663440" cy="3657600"/>
          </a:xfrm>
          <a:prstGeom prst="rect">
            <a:avLst/>
          </a:prstGeom>
          <a:noFill/>
          <a:ln>
            <a:noFill/>
          </a:ln>
        </p:spPr>
        <p:txBody>
          <a:bodyPr lIns="90000" rIns="90000" tIns="45000" bIns="45000">
            <a:spAutoFit/>
          </a:bodyPr>
          <a:p>
            <a:pPr>
              <a:lnSpc>
                <a:spcPct val="100000"/>
              </a:lnSpc>
            </a:pPr>
            <a:r>
              <a:rPr b="0" lang="en-US" sz="1800" spc="-1" strike="noStrike">
                <a:solidFill>
                  <a:srgbClr val="000000"/>
                </a:solidFill>
                <a:latin typeface="Arial"/>
              </a:rPr>
              <a:t>(module</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(type $0 (func (result i32)))</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(func $main (type $0)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(i32.const 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a:t>
            </a:r>
            <a:endParaRPr b="0" lang="en-US" sz="1800" spc="-1" strike="noStrike">
              <a:solidFill>
                <a:srgbClr val="000000"/>
              </a:solidFill>
              <a:latin typeface="Arial"/>
            </a:endParaRPr>
          </a:p>
        </p:txBody>
      </p:sp>
      <p:sp>
        <p:nvSpPr>
          <p:cNvPr id="118" name="TextShape 3"/>
          <p:cNvSpPr txBox="1"/>
          <p:nvPr/>
        </p:nvSpPr>
        <p:spPr>
          <a:xfrm>
            <a:off x="5303520" y="1105560"/>
            <a:ext cx="4663440" cy="4289400"/>
          </a:xfrm>
          <a:prstGeom prst="rect">
            <a:avLst/>
          </a:prstGeom>
          <a:noFill/>
          <a:ln>
            <a:noFill/>
          </a:ln>
        </p:spPr>
        <p:txBody>
          <a:bodyPr lIns="90000" rIns="90000" tIns="45000" bIns="45000">
            <a:spAutoFit/>
          </a:bodyPr>
          <a:p>
            <a:pPr>
              <a:lnSpc>
                <a:spcPct val="100000"/>
              </a:lnSpc>
            </a:pPr>
            <a:r>
              <a:rPr b="0" lang="en-US" sz="1100" spc="-1" strike="noStrike">
                <a:solidFill>
                  <a:srgbClr val="000000"/>
                </a:solidFill>
                <a:latin typeface="Arial"/>
              </a:rPr>
              <a:t>...</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 type 0</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000000b: 60                                        ; func</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000000c: 00                                        ; num params</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000000d: 01                                        ; num results</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000000e: 7f                                        ; i32</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0000009: 05                                        ; FIXUP section size</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 section "Function" (3)</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000000f: 03                                        ; section code</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0000010: 00                                        ; section size (guess)</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0000011: 01                                        ; num functions</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0000012: 00                                        ; function 0 signature index</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0000010: 02                                        ; FIXUP section size</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 section "Code" (10)</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0000013: 0a                                        ; section code</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0000014: 00                                        ; section size (guess)</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0000015: 01                                        ; num functions</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 function body 0</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0000016: 00                                        ; func body size (guess)</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0000017: 00                                        ; local decl count</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0000018: 41                                        ; i32.const</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0000019: 00                                        ; i32 literal</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000001a: 0b                                        ; end</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0000016: 04                                        ; FIXUP func body size</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0000014: 06                                        ; FIXUP section size</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a:t>
            </a:r>
            <a:endParaRPr b="0" lang="en-US" sz="1100" spc="-1" strike="noStrike">
              <a:solidFill>
                <a:srgbClr val="000000"/>
              </a:solidFill>
              <a:latin typeface="Arial"/>
            </a:endParaRPr>
          </a:p>
          <a:p>
            <a:pPr>
              <a:lnSpc>
                <a:spcPct val="100000"/>
              </a:lnSpc>
            </a:pPr>
            <a:endParaRPr b="0" lang="en-US" sz="1100" spc="-1" strike="noStrike">
              <a:solidFill>
                <a:srgbClr val="000000"/>
              </a:solidFill>
              <a:latin typeface="Arial"/>
            </a:endParaRPr>
          </a:p>
        </p:txBody>
      </p:sp>
      <p:sp>
        <p:nvSpPr>
          <p:cNvPr id="119" name="TextShape 4"/>
          <p:cNvSpPr txBox="1"/>
          <p:nvPr/>
        </p:nvSpPr>
        <p:spPr>
          <a:xfrm>
            <a:off x="184320" y="91440"/>
            <a:ext cx="371160" cy="346320"/>
          </a:xfrm>
          <a:prstGeom prst="rect">
            <a:avLst/>
          </a:prstGeom>
          <a:noFill/>
          <a:ln>
            <a:noFill/>
          </a:ln>
        </p:spPr>
        <p:txBody>
          <a:bodyPr lIns="90000" rIns="90000" tIns="45000" bIns="45000">
            <a:spAutoFit/>
          </a:bodyPr>
          <a:p>
            <a:r>
              <a:rPr b="0" lang="en-US" sz="1800" spc="-1" strike="noStrike">
                <a:latin typeface="Arial"/>
              </a:rPr>
              <a:t>4.</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Funcs</a:t>
            </a:r>
            <a:endParaRPr b="0" lang="en-US" sz="4400" spc="-1" strike="noStrike">
              <a:latin typeface="Arial"/>
            </a:endParaRPr>
          </a:p>
        </p:txBody>
      </p:sp>
      <p:sp>
        <p:nvSpPr>
          <p:cNvPr id="121" name="TextShape 2"/>
          <p:cNvSpPr txBox="1"/>
          <p:nvPr/>
        </p:nvSpPr>
        <p:spPr>
          <a:xfrm>
            <a:off x="182880" y="1371600"/>
            <a:ext cx="4663440" cy="3657600"/>
          </a:xfrm>
          <a:prstGeom prst="rect">
            <a:avLst/>
          </a:prstGeom>
          <a:noFill/>
          <a:ln>
            <a:noFill/>
          </a:ln>
        </p:spPr>
        <p:txBody>
          <a:bodyPr lIns="90000" rIns="90000" tIns="45000" bIns="45000">
            <a:spAutoFit/>
          </a:bodyPr>
          <a:p>
            <a:pPr>
              <a:lnSpc>
                <a:spcPct val="100000"/>
              </a:lnSpc>
            </a:pPr>
            <a:r>
              <a:rPr b="0" lang="en-US" sz="1800" spc="-1" strike="noStrike">
                <a:solidFill>
                  <a:srgbClr val="eeeeee"/>
                </a:solidFill>
                <a:latin typeface="Arial"/>
              </a:rPr>
              <a:t>(module</a:t>
            </a:r>
            <a:endParaRPr b="0" lang="en-US" sz="1800" spc="-1" strike="noStrike">
              <a:solidFill>
                <a:srgbClr val="eeeeee"/>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(type $0 (func (result i32)))</a:t>
            </a:r>
            <a:endParaRPr b="0" lang="en-US" sz="1800" spc="-1" strike="noStrike">
              <a:solidFill>
                <a:srgbClr val="eeeeee"/>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000000"/>
                </a:solidFill>
                <a:latin typeface="Arial"/>
              </a:rPr>
              <a:t>(func $main (type $0)</a:t>
            </a:r>
            <a:endParaRPr b="0" lang="en-US" sz="1800" spc="-1" strike="noStrike">
              <a:solidFill>
                <a:srgbClr val="eeeeee"/>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(i32.const 0)</a:t>
            </a:r>
            <a:endParaRPr b="0" lang="en-US" sz="1800" spc="-1" strike="noStrike">
              <a:solidFill>
                <a:srgbClr val="eeeeee"/>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solidFill>
                <a:srgbClr val="eeeeee"/>
              </a:solidFill>
              <a:latin typeface="Arial"/>
            </a:endParaRPr>
          </a:p>
          <a:p>
            <a:pPr>
              <a:lnSpc>
                <a:spcPct val="100000"/>
              </a:lnSpc>
            </a:pPr>
            <a:r>
              <a:rPr b="0" lang="en-US" sz="1800" spc="-1" strike="noStrike">
                <a:solidFill>
                  <a:srgbClr val="eeeeee"/>
                </a:solidFill>
                <a:latin typeface="Arial"/>
              </a:rPr>
              <a:t>)</a:t>
            </a:r>
            <a:endParaRPr b="0" lang="en-US" sz="1800" spc="-1" strike="noStrike">
              <a:solidFill>
                <a:srgbClr val="eeeeee"/>
              </a:solidFill>
              <a:latin typeface="Arial"/>
            </a:endParaRPr>
          </a:p>
        </p:txBody>
      </p:sp>
      <p:sp>
        <p:nvSpPr>
          <p:cNvPr id="122" name="TextShape 3"/>
          <p:cNvSpPr txBox="1"/>
          <p:nvPr/>
        </p:nvSpPr>
        <p:spPr>
          <a:xfrm>
            <a:off x="5303520" y="1288440"/>
            <a:ext cx="4663440" cy="4289400"/>
          </a:xfrm>
          <a:prstGeom prst="rect">
            <a:avLst/>
          </a:prstGeom>
          <a:noFill/>
          <a:ln>
            <a:noFill/>
          </a:ln>
        </p:spPr>
        <p:txBody>
          <a:bodyPr lIns="90000" rIns="90000" tIns="45000" bIns="45000">
            <a:spAutoFit/>
          </a:bodyPr>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type 0</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000000b: 60                                        ; func</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000000c: 00                                        ; num params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000000d: 01                                        ; num results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000000e: 7f                                        ; i32</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0000009: 05                                        ; FIXUP section size</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 section "Function" (3)</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000000f: 03                                        ; section code</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0000010: 00                                        ; section size (guess)</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0000011: 01                                        ; num functions</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0000012: 00                                        ; function 0 signature index</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0000010: 02                                        ; FIXUP section size</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 section "Code" (10)</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0000013: 0a                                        ; section code</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0000014: 00                                        ; section size (guess)</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0000015: 01                                        ; num functions</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 function body 0</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0000016: 00                                        ; func body size (guess)</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0000017: 00                                        ; local decl count</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0000018: 41                                        ; i32.const</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0000019: 00                                        ; i32 literal</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000001a: 0b                                        ; end</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0000016: 04                                        ; FIXUP func body size</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0000014: 06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a:p>
            <a:pPr>
              <a:lnSpc>
                <a:spcPct val="100000"/>
              </a:lnSpc>
            </a:pPr>
            <a:endParaRPr b="0" lang="en-US" sz="1100" spc="-1" strike="noStrike">
              <a:solidFill>
                <a:srgbClr val="eeeeee"/>
              </a:solidFill>
              <a:latin typeface="Arial"/>
            </a:endParaRPr>
          </a:p>
        </p:txBody>
      </p:sp>
      <p:sp>
        <p:nvSpPr>
          <p:cNvPr id="123" name="TextShape 4"/>
          <p:cNvSpPr txBox="1"/>
          <p:nvPr/>
        </p:nvSpPr>
        <p:spPr>
          <a:xfrm>
            <a:off x="184320" y="91440"/>
            <a:ext cx="371160" cy="346320"/>
          </a:xfrm>
          <a:prstGeom prst="rect">
            <a:avLst/>
          </a:prstGeom>
          <a:noFill/>
          <a:ln>
            <a:noFill/>
          </a:ln>
        </p:spPr>
        <p:txBody>
          <a:bodyPr lIns="90000" rIns="90000" tIns="45000" bIns="45000">
            <a:spAutoFit/>
          </a:bodyPr>
          <a:p>
            <a:r>
              <a:rPr b="0" lang="en-US" sz="1800" spc="-1" strike="noStrike">
                <a:latin typeface="Arial"/>
              </a:rPr>
              <a:t>4.</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Funcs</a:t>
            </a:r>
            <a:endParaRPr b="0" lang="en-US" sz="4400" spc="-1" strike="noStrike">
              <a:latin typeface="Arial"/>
            </a:endParaRPr>
          </a:p>
        </p:txBody>
      </p:sp>
      <p:sp>
        <p:nvSpPr>
          <p:cNvPr id="125" name="TextShape 2"/>
          <p:cNvSpPr txBox="1"/>
          <p:nvPr/>
        </p:nvSpPr>
        <p:spPr>
          <a:xfrm>
            <a:off x="182880" y="1371600"/>
            <a:ext cx="4663440" cy="3657600"/>
          </a:xfrm>
          <a:prstGeom prst="rect">
            <a:avLst/>
          </a:prstGeom>
          <a:noFill/>
          <a:ln>
            <a:noFill/>
          </a:ln>
        </p:spPr>
        <p:txBody>
          <a:bodyPr lIns="90000" rIns="90000" tIns="45000" bIns="45000">
            <a:spAutoFit/>
          </a:bodyPr>
          <a:p>
            <a:pPr>
              <a:lnSpc>
                <a:spcPct val="100000"/>
              </a:lnSpc>
            </a:pPr>
            <a:r>
              <a:rPr b="0" lang="en-US" sz="1800" spc="-1" strike="noStrike">
                <a:solidFill>
                  <a:srgbClr val="eeeeee"/>
                </a:solidFill>
                <a:latin typeface="Arial"/>
              </a:rPr>
              <a:t>(module</a:t>
            </a:r>
            <a:endParaRPr b="0" lang="en-US" sz="1800" spc="-1" strike="noStrike">
              <a:solidFill>
                <a:srgbClr val="eeeeee"/>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(type $0 (func (result i32)))</a:t>
            </a:r>
            <a:endParaRPr b="0" lang="en-US" sz="1800" spc="-1" strike="noStrike">
              <a:solidFill>
                <a:srgbClr val="eeeeee"/>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acb20c"/>
                </a:solidFill>
                <a:latin typeface="Arial"/>
              </a:rPr>
              <a:t>(</a:t>
            </a:r>
            <a:r>
              <a:rPr b="0" lang="en-US" sz="1800" spc="-1" strike="noStrike">
                <a:solidFill>
                  <a:srgbClr val="800080"/>
                </a:solidFill>
                <a:latin typeface="Arial"/>
              </a:rPr>
              <a:t>func </a:t>
            </a:r>
            <a:r>
              <a:rPr b="0" lang="en-US" sz="1800" spc="-1" strike="noStrike">
                <a:solidFill>
                  <a:srgbClr val="ce181e"/>
                </a:solidFill>
                <a:latin typeface="Arial"/>
              </a:rPr>
              <a:t>$main</a:t>
            </a:r>
            <a:r>
              <a:rPr b="0" lang="en-US" sz="1800" spc="-1" strike="noStrike">
                <a:solidFill>
                  <a:srgbClr val="000000"/>
                </a:solidFill>
                <a:latin typeface="Arial"/>
              </a:rPr>
              <a:t> </a:t>
            </a:r>
            <a:r>
              <a:rPr b="0" lang="en-US" sz="1800" spc="-1" strike="noStrike">
                <a:solidFill>
                  <a:srgbClr val="00a933"/>
                </a:solidFill>
                <a:latin typeface="Arial"/>
              </a:rPr>
              <a:t>(type $0)</a:t>
            </a:r>
            <a:endParaRPr b="0" lang="en-US" sz="1800" spc="-1" strike="noStrike">
              <a:solidFill>
                <a:srgbClr val="eeeeee"/>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2a6099"/>
                </a:solidFill>
                <a:latin typeface="Arial"/>
              </a:rPr>
              <a:t>(i32.const 0)</a:t>
            </a:r>
            <a:endParaRPr b="0" lang="en-US" sz="1800" spc="-1" strike="noStrike">
              <a:solidFill>
                <a:srgbClr val="eeeeee"/>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ff972f"/>
                </a:solidFill>
                <a:latin typeface="Arial"/>
              </a:rPr>
              <a:t>)</a:t>
            </a:r>
            <a:endParaRPr b="0" lang="en-US" sz="1800" spc="-1" strike="noStrike">
              <a:solidFill>
                <a:srgbClr val="eeeeee"/>
              </a:solidFill>
              <a:latin typeface="Arial"/>
            </a:endParaRPr>
          </a:p>
          <a:p>
            <a:pPr>
              <a:lnSpc>
                <a:spcPct val="100000"/>
              </a:lnSpc>
            </a:pPr>
            <a:r>
              <a:rPr b="0" lang="en-US" sz="1800" spc="-1" strike="noStrike">
                <a:solidFill>
                  <a:srgbClr val="eeeeee"/>
                </a:solidFill>
                <a:latin typeface="Arial"/>
              </a:rPr>
              <a:t>)</a:t>
            </a:r>
            <a:endParaRPr b="0" lang="en-US" sz="1800" spc="-1" strike="noStrike">
              <a:solidFill>
                <a:srgbClr val="eeeeee"/>
              </a:solidFill>
              <a:latin typeface="Arial"/>
            </a:endParaRPr>
          </a:p>
        </p:txBody>
      </p:sp>
      <p:sp>
        <p:nvSpPr>
          <p:cNvPr id="126" name="TextShape 3"/>
          <p:cNvSpPr txBox="1"/>
          <p:nvPr/>
        </p:nvSpPr>
        <p:spPr>
          <a:xfrm>
            <a:off x="5303520" y="1288440"/>
            <a:ext cx="4663440" cy="4289400"/>
          </a:xfrm>
          <a:prstGeom prst="rect">
            <a:avLst/>
          </a:prstGeom>
          <a:noFill/>
          <a:ln>
            <a:noFill/>
          </a:ln>
        </p:spPr>
        <p:txBody>
          <a:bodyPr lIns="90000" rIns="90000" tIns="45000" bIns="45000">
            <a:spAutoFit/>
          </a:bodyPr>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type 0</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000000b: 60                                        ; func</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000000c: 00                                        ; num params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000000d: 01                                        ; num results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000000e: 7f                                        ; i32</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0000009: 05                                        ; FIXUP section size</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 section "Function" (3)</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000000f: 03                                        ; section code</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0000010: 00                                        ; section size (guess)</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0000011: 01                                        ; num functions</a:t>
            </a:r>
            <a:endParaRPr b="0" lang="en-US" sz="1100" spc="-1" strike="noStrike">
              <a:solidFill>
                <a:srgbClr val="eeeeee"/>
              </a:solidFill>
              <a:latin typeface="Arial"/>
            </a:endParaRPr>
          </a:p>
          <a:p>
            <a:pPr>
              <a:lnSpc>
                <a:spcPct val="100000"/>
              </a:lnSpc>
            </a:pPr>
            <a:r>
              <a:rPr b="0" lang="en-US" sz="1100" spc="-1" strike="noStrike">
                <a:solidFill>
                  <a:srgbClr val="00a933"/>
                </a:solidFill>
                <a:latin typeface="Arial"/>
              </a:rPr>
              <a:t>0000012: 00                                        ; function 0 signature index</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0000010: 02                                        ; FIXUP section size</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 section "Code" (10)</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0000013: 0a                                        ; section code</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0000014: 00                                        ; section size (guess)</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0000015: 01                                        ; num functions</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 function body 0</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0000016: 00                                        ; func body size (guess)</a:t>
            </a:r>
            <a:endParaRPr b="0" lang="en-US" sz="1100" spc="-1" strike="noStrike">
              <a:solidFill>
                <a:srgbClr val="eeeeee"/>
              </a:solidFill>
              <a:latin typeface="Arial"/>
            </a:endParaRPr>
          </a:p>
          <a:p>
            <a:pPr>
              <a:lnSpc>
                <a:spcPct val="100000"/>
              </a:lnSpc>
            </a:pPr>
            <a:r>
              <a:rPr b="0" lang="en-US" sz="1100" spc="-1" strike="noStrike">
                <a:solidFill>
                  <a:srgbClr val="b2b2b2"/>
                </a:solidFill>
                <a:latin typeface="Arial"/>
              </a:rPr>
              <a:t>0000017: 00                                        ; local decl count</a:t>
            </a:r>
            <a:endParaRPr b="0" lang="en-US" sz="1100" spc="-1" strike="noStrike">
              <a:solidFill>
                <a:srgbClr val="eeeeee"/>
              </a:solidFill>
              <a:latin typeface="Arial"/>
            </a:endParaRPr>
          </a:p>
          <a:p>
            <a:pPr>
              <a:lnSpc>
                <a:spcPct val="100000"/>
              </a:lnSpc>
            </a:pPr>
            <a:r>
              <a:rPr b="0" lang="en-US" sz="1100" spc="-1" strike="noStrike">
                <a:solidFill>
                  <a:srgbClr val="2a6099"/>
                </a:solidFill>
                <a:latin typeface="Arial"/>
              </a:rPr>
              <a:t>0000018: 41                                        ; i32.const</a:t>
            </a:r>
            <a:endParaRPr b="0" lang="en-US" sz="1100" spc="-1" strike="noStrike">
              <a:solidFill>
                <a:srgbClr val="eeeeee"/>
              </a:solidFill>
              <a:latin typeface="Arial"/>
            </a:endParaRPr>
          </a:p>
          <a:p>
            <a:pPr>
              <a:lnSpc>
                <a:spcPct val="100000"/>
              </a:lnSpc>
            </a:pPr>
            <a:r>
              <a:rPr b="0" lang="en-US" sz="1100" spc="-1" strike="noStrike">
                <a:solidFill>
                  <a:srgbClr val="2a6099"/>
                </a:solidFill>
                <a:latin typeface="Arial"/>
              </a:rPr>
              <a:t>0000019: 00                                        ; i32 literal</a:t>
            </a:r>
            <a:endParaRPr b="0" lang="en-US" sz="1100" spc="-1" strike="noStrike">
              <a:solidFill>
                <a:srgbClr val="eeeeee"/>
              </a:solidFill>
              <a:latin typeface="Arial"/>
            </a:endParaRPr>
          </a:p>
          <a:p>
            <a:pPr>
              <a:lnSpc>
                <a:spcPct val="100000"/>
              </a:lnSpc>
            </a:pPr>
            <a:r>
              <a:rPr b="0" lang="en-US" sz="1100" spc="-1" strike="noStrike">
                <a:solidFill>
                  <a:srgbClr val="2a6099"/>
                </a:solidFill>
                <a:latin typeface="Arial"/>
              </a:rPr>
              <a:t>000001a: 0b                                        ; end</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0000016: 04                                        ; FIXUP func body size</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0000014: 06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a:p>
            <a:pPr>
              <a:lnSpc>
                <a:spcPct val="100000"/>
              </a:lnSpc>
            </a:pPr>
            <a:endParaRPr b="0" lang="en-US" sz="1100" spc="-1" strike="noStrike">
              <a:solidFill>
                <a:srgbClr val="eeeeee"/>
              </a:solidFill>
              <a:latin typeface="Arial"/>
            </a:endParaRPr>
          </a:p>
        </p:txBody>
      </p:sp>
      <p:sp>
        <p:nvSpPr>
          <p:cNvPr id="127" name="TextShape 4"/>
          <p:cNvSpPr txBox="1"/>
          <p:nvPr/>
        </p:nvSpPr>
        <p:spPr>
          <a:xfrm>
            <a:off x="385200" y="3073680"/>
            <a:ext cx="4735440" cy="2412720"/>
          </a:xfrm>
          <a:prstGeom prst="rect">
            <a:avLst/>
          </a:prstGeom>
          <a:noFill/>
          <a:ln>
            <a:noFill/>
          </a:ln>
        </p:spPr>
        <p:txBody>
          <a:bodyPr lIns="90000" rIns="90000" tIns="45000" bIns="45000">
            <a:spAutoFit/>
          </a:bodyPr>
          <a:p>
            <a:r>
              <a:rPr b="0" lang="en-US" sz="1800" spc="-1" strike="noStrike">
                <a:latin typeface="Arial"/>
              </a:rPr>
              <a:t>Function definitions can bind a symbolic </a:t>
            </a:r>
            <a:r>
              <a:rPr b="0" lang="en-US" sz="1800" spc="-1" strike="noStrike">
                <a:solidFill>
                  <a:srgbClr val="ce181e"/>
                </a:solidFill>
                <a:latin typeface="Arial"/>
              </a:rPr>
              <a:t>function identifier</a:t>
            </a:r>
            <a:r>
              <a:rPr b="0" lang="en-US" sz="1800" spc="-1" strike="noStrike">
                <a:latin typeface="Arial"/>
              </a:rPr>
              <a:t>, and local identifiers for its parameters and locals.</a:t>
            </a:r>
            <a:endParaRPr b="0" lang="en-US" sz="1800" spc="-1" strike="noStrike">
              <a:latin typeface="Arial"/>
            </a:endParaRPr>
          </a:p>
          <a:p>
            <a:endParaRPr b="0" lang="en-US" sz="1800" spc="-1" strike="noStrike">
              <a:latin typeface="Arial"/>
            </a:endParaRPr>
          </a:p>
          <a:p>
            <a:r>
              <a:rPr b="0" lang="en-US" sz="1800" spc="-1" strike="noStrike">
                <a:latin typeface="Arial"/>
              </a:rPr>
              <a:t>Func = </a:t>
            </a:r>
            <a:r>
              <a:rPr b="0" lang="en-US" sz="1800" spc="-1" strike="noStrike">
                <a:solidFill>
                  <a:srgbClr val="acb20c"/>
                </a:solidFill>
                <a:latin typeface="Arial"/>
              </a:rPr>
              <a:t>‘(’</a:t>
            </a:r>
            <a:r>
              <a:rPr b="0" lang="en-US" sz="1800" spc="-1" strike="noStrike">
                <a:latin typeface="Arial"/>
              </a:rPr>
              <a:t> </a:t>
            </a:r>
            <a:r>
              <a:rPr b="0" lang="en-US" sz="1800" spc="-1" strike="noStrike">
                <a:solidFill>
                  <a:srgbClr val="800080"/>
                </a:solidFill>
                <a:latin typeface="Arial"/>
              </a:rPr>
              <a:t>‘func’</a:t>
            </a:r>
            <a:r>
              <a:rPr b="0" lang="en-US" sz="1800" spc="-1" strike="noStrike">
                <a:latin typeface="Arial"/>
              </a:rPr>
              <a:t>  </a:t>
            </a:r>
            <a:r>
              <a:rPr b="0" lang="en-US" sz="1800" spc="-1" strike="noStrike">
                <a:solidFill>
                  <a:srgbClr val="ff0000"/>
                </a:solidFill>
                <a:latin typeface="Arial"/>
              </a:rPr>
              <a:t>id?</a:t>
            </a:r>
            <a:r>
              <a:rPr b="0" lang="en-US" sz="1800" spc="-1" strike="noStrike">
                <a:latin typeface="Arial"/>
              </a:rPr>
              <a:t>  </a:t>
            </a:r>
            <a:r>
              <a:rPr b="0" lang="en-US" sz="1800" spc="-1" strike="noStrike">
                <a:solidFill>
                  <a:srgbClr val="00a933"/>
                </a:solidFill>
                <a:latin typeface="Arial"/>
              </a:rPr>
              <a:t>type</a:t>
            </a:r>
            <a:r>
              <a:rPr b="0" lang="en-US" sz="1800" spc="-1" strike="noStrike">
                <a:latin typeface="Arial"/>
              </a:rPr>
              <a:t> </a:t>
            </a:r>
            <a:r>
              <a:rPr b="0" lang="en-US" sz="1800" spc="-1" strike="noStrike">
                <a:solidFill>
                  <a:srgbClr val="cccccc"/>
                </a:solidFill>
                <a:latin typeface="Arial"/>
              </a:rPr>
              <a:t>(t:local)∗</a:t>
            </a:r>
            <a:r>
              <a:rPr b="0" lang="en-US" sz="1800" spc="-1" strike="noStrike">
                <a:latin typeface="Arial"/>
              </a:rPr>
              <a:t>  </a:t>
            </a:r>
            <a:r>
              <a:rPr b="0" lang="en-US" sz="1800" spc="-1" strike="noStrike">
                <a:solidFill>
                  <a:srgbClr val="2a6099"/>
                </a:solidFill>
                <a:latin typeface="Arial"/>
              </a:rPr>
              <a:t>(instruction)∗</a:t>
            </a:r>
            <a:r>
              <a:rPr b="0" lang="en-US" sz="1800" spc="-1" strike="noStrike">
                <a:latin typeface="Arial"/>
              </a:rPr>
              <a:t> </a:t>
            </a:r>
            <a:r>
              <a:rPr b="0" lang="en-US" sz="1800" spc="-1" strike="noStrike">
                <a:solidFill>
                  <a:srgbClr val="ff972f"/>
                </a:solidFill>
                <a:latin typeface="Arial"/>
              </a:rPr>
              <a:t>‘)’</a:t>
            </a:r>
            <a:endParaRPr b="0" lang="en-US" sz="1800" spc="-1" strike="noStrike">
              <a:latin typeface="Arial"/>
            </a:endParaRPr>
          </a:p>
          <a:p>
            <a:endParaRPr b="0" lang="en-US" sz="1800" spc="-1" strike="noStrike">
              <a:latin typeface="Arial"/>
            </a:endParaRPr>
          </a:p>
          <a:p>
            <a:r>
              <a:rPr b="0" lang="en-US" sz="1800" spc="-1" strike="noStrike">
                <a:latin typeface="Arial"/>
              </a:rPr>
              <a:t>https://webassembly.github.io/spec/core/text/modules.html#functions</a:t>
            </a:r>
            <a:endParaRPr b="0" lang="en-US" sz="1800" spc="-1" strike="noStrike">
              <a:latin typeface="Arial"/>
            </a:endParaRPr>
          </a:p>
        </p:txBody>
      </p:sp>
      <p:sp>
        <p:nvSpPr>
          <p:cNvPr id="128" name="TextShape 5"/>
          <p:cNvSpPr txBox="1"/>
          <p:nvPr/>
        </p:nvSpPr>
        <p:spPr>
          <a:xfrm>
            <a:off x="184320" y="91440"/>
            <a:ext cx="371160" cy="346320"/>
          </a:xfrm>
          <a:prstGeom prst="rect">
            <a:avLst/>
          </a:prstGeom>
          <a:noFill/>
          <a:ln>
            <a:noFill/>
          </a:ln>
        </p:spPr>
        <p:txBody>
          <a:bodyPr lIns="90000" rIns="90000" tIns="45000" bIns="45000">
            <a:spAutoFit/>
          </a:bodyPr>
          <a:p>
            <a:r>
              <a:rPr b="0" lang="en-US" sz="1800" spc="-1" strike="noStrike">
                <a:latin typeface="Arial"/>
              </a:rPr>
              <a:t>4.</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457200" y="365760"/>
            <a:ext cx="9144000" cy="48463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module</a:t>
            </a:r>
            <a:endParaRPr b="0" lang="en-US" sz="1800" spc="-1" strike="noStrike">
              <a:latin typeface="Arial"/>
            </a:endParaRPr>
          </a:p>
        </p:txBody>
      </p:sp>
      <p:sp>
        <p:nvSpPr>
          <p:cNvPr id="130" name="CustomShape 2"/>
          <p:cNvSpPr/>
          <p:nvPr/>
        </p:nvSpPr>
        <p:spPr>
          <a:xfrm>
            <a:off x="731520" y="640080"/>
            <a:ext cx="2377440" cy="420624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types</a:t>
            </a:r>
            <a:endParaRPr b="0" lang="en-US" sz="1800" spc="-1" strike="noStrike">
              <a:latin typeface="Arial"/>
            </a:endParaRPr>
          </a:p>
        </p:txBody>
      </p:sp>
      <p:sp>
        <p:nvSpPr>
          <p:cNvPr id="131" name="CustomShape 3"/>
          <p:cNvSpPr/>
          <p:nvPr/>
        </p:nvSpPr>
        <p:spPr>
          <a:xfrm>
            <a:off x="822960" y="822960"/>
            <a:ext cx="457200" cy="36576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$0</a:t>
            </a:r>
            <a:endParaRPr b="0" lang="en-US" sz="1800" spc="-1" strike="noStrike">
              <a:latin typeface="Arial"/>
            </a:endParaRPr>
          </a:p>
        </p:txBody>
      </p:sp>
      <p:sp>
        <p:nvSpPr>
          <p:cNvPr id="132" name="CustomShape 4"/>
          <p:cNvSpPr/>
          <p:nvPr/>
        </p:nvSpPr>
        <p:spPr>
          <a:xfrm>
            <a:off x="1371600" y="822960"/>
            <a:ext cx="1645920" cy="36576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(void) → (i32)</a:t>
            </a:r>
            <a:endParaRPr b="0" lang="en-US" sz="1800" spc="-1" strike="noStrike">
              <a:latin typeface="Arial"/>
            </a:endParaRPr>
          </a:p>
        </p:txBody>
      </p:sp>
      <p:sp>
        <p:nvSpPr>
          <p:cNvPr id="133" name="CustomShape 5"/>
          <p:cNvSpPr/>
          <p:nvPr/>
        </p:nvSpPr>
        <p:spPr>
          <a:xfrm>
            <a:off x="3200400" y="640080"/>
            <a:ext cx="2377440" cy="420624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functions</a:t>
            </a:r>
            <a:endParaRPr b="0" lang="en-US" sz="1800" spc="-1" strike="noStrike">
              <a:latin typeface="Arial"/>
            </a:endParaRPr>
          </a:p>
        </p:txBody>
      </p:sp>
      <p:sp>
        <p:nvSpPr>
          <p:cNvPr id="134" name="CustomShape 6"/>
          <p:cNvSpPr/>
          <p:nvPr/>
        </p:nvSpPr>
        <p:spPr>
          <a:xfrm>
            <a:off x="3291840" y="822960"/>
            <a:ext cx="2194560" cy="64008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oAutofit/>
          </a:bodyPr>
          <a:p>
            <a:r>
              <a:rPr b="0" lang="en-US" sz="1800" spc="-1" strike="noStrike">
                <a:latin typeface="Arial"/>
              </a:rPr>
              <a:t>$main:</a:t>
            </a:r>
            <a:endParaRPr b="0" lang="en-US" sz="1800" spc="-1" strike="noStrike">
              <a:latin typeface="Arial"/>
            </a:endParaRPr>
          </a:p>
          <a:p>
            <a:r>
              <a:rPr b="0" lang="en-US" sz="1800" spc="-1" strike="noStrike">
                <a:solidFill>
                  <a:srgbClr val="000000"/>
                </a:solidFill>
                <a:latin typeface="Arial"/>
                <a:ea typeface="Microsoft YaHei"/>
              </a:rPr>
              <a:t>	</a:t>
            </a:r>
            <a:r>
              <a:rPr b="0" lang="en-US" sz="1800" spc="-1" strike="noStrike">
                <a:solidFill>
                  <a:srgbClr val="000000"/>
                </a:solidFill>
                <a:latin typeface="Arial"/>
              </a:rPr>
              <a:t>i32.const 0</a:t>
            </a:r>
            <a:endParaRPr b="0" lang="en-US" sz="1800" spc="-1" strike="noStrike">
              <a:latin typeface="Arial"/>
            </a:endParaRPr>
          </a:p>
          <a:p>
            <a:endParaRPr b="0" lang="en-US" sz="1800" spc="-1" strike="noStrike">
              <a:latin typeface="Arial"/>
            </a:endParaRPr>
          </a:p>
        </p:txBody>
      </p:sp>
      <p:sp>
        <p:nvSpPr>
          <p:cNvPr id="135" name="TextShape 7"/>
          <p:cNvSpPr txBox="1"/>
          <p:nvPr/>
        </p:nvSpPr>
        <p:spPr>
          <a:xfrm>
            <a:off x="184320" y="91440"/>
            <a:ext cx="371160" cy="346320"/>
          </a:xfrm>
          <a:prstGeom prst="rect">
            <a:avLst/>
          </a:prstGeom>
          <a:noFill/>
          <a:ln>
            <a:noFill/>
          </a:ln>
        </p:spPr>
        <p:txBody>
          <a:bodyPr lIns="90000" rIns="90000" tIns="45000" bIns="45000">
            <a:spAutoFit/>
          </a:bodyPr>
          <a:p>
            <a:r>
              <a:rPr b="0" lang="en-US" sz="1800" spc="-1" strike="noStrike">
                <a:latin typeface="Arial"/>
              </a:rPr>
              <a:t>4.</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Exports</a:t>
            </a:r>
            <a:endParaRPr b="0" lang="en-US" sz="4400" spc="-1" strike="noStrike">
              <a:latin typeface="Arial"/>
            </a:endParaRPr>
          </a:p>
        </p:txBody>
      </p:sp>
      <p:sp>
        <p:nvSpPr>
          <p:cNvPr id="137" name="TextShape 2"/>
          <p:cNvSpPr txBox="1"/>
          <p:nvPr/>
        </p:nvSpPr>
        <p:spPr>
          <a:xfrm>
            <a:off x="182880" y="1371600"/>
            <a:ext cx="4663440" cy="3657600"/>
          </a:xfrm>
          <a:prstGeom prst="rect">
            <a:avLst/>
          </a:prstGeom>
          <a:noFill/>
          <a:ln>
            <a:noFill/>
          </a:ln>
        </p:spPr>
        <p:txBody>
          <a:bodyPr lIns="90000" rIns="90000" tIns="45000" bIns="45000">
            <a:spAutoFit/>
          </a:bodyPr>
          <a:p>
            <a:pPr>
              <a:lnSpc>
                <a:spcPct val="100000"/>
              </a:lnSpc>
            </a:pPr>
            <a:r>
              <a:rPr b="0" lang="en-US" sz="1800" spc="-1" strike="noStrike">
                <a:solidFill>
                  <a:srgbClr val="000000"/>
                </a:solidFill>
                <a:latin typeface="Arial"/>
              </a:rPr>
              <a:t>(module</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(type $0 (func (result i32)))</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(func $main (type $0)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(i32.const 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(export "main" (func $main))</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a:t>
            </a:r>
            <a:endParaRPr b="0" lang="en-US" sz="1800" spc="-1" strike="noStrike">
              <a:solidFill>
                <a:srgbClr val="000000"/>
              </a:solidFill>
              <a:latin typeface="Arial"/>
            </a:endParaRPr>
          </a:p>
        </p:txBody>
      </p:sp>
      <p:sp>
        <p:nvSpPr>
          <p:cNvPr id="138" name="TextShape 3"/>
          <p:cNvSpPr txBox="1"/>
          <p:nvPr/>
        </p:nvSpPr>
        <p:spPr>
          <a:xfrm>
            <a:off x="5303520" y="1005840"/>
            <a:ext cx="4663440" cy="4700160"/>
          </a:xfrm>
          <a:prstGeom prst="rect">
            <a:avLst/>
          </a:prstGeom>
          <a:noFill/>
          <a:ln>
            <a:noFill/>
          </a:ln>
        </p:spPr>
        <p:txBody>
          <a:bodyPr lIns="90000" rIns="90000" tIns="45000" bIns="45000">
            <a:spAutoFit/>
          </a:bodyPr>
          <a:p>
            <a:pPr>
              <a:lnSpc>
                <a:spcPct val="100000"/>
              </a:lnSpc>
            </a:pPr>
            <a:r>
              <a:rPr b="0" lang="en-US" sz="1100" spc="-1" strike="noStrike">
                <a:solidFill>
                  <a:srgbClr val="000000"/>
                </a:solidFill>
                <a:latin typeface="Arial"/>
              </a:rPr>
              <a:t>...</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 section "Function" (3)</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000000f: 03                                        ; section code</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0000010: 00                                        ; section size (guess)</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0000011: 01                                        ; num functions</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0000012: 00                                        ; function 0 signature index</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0000010: 02                                        ; FIXUP section size</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 section "Export" (7)</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0000013: 07                                        ; section code</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0000014: 00                                        ; section size (guess)</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0000015: 01                                        ; num exports</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0000016: 04                                        ; string length</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0000017: 6d61 696e                                main  ; export name</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000001b: 00                                        ; export kind</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000001c: 00                                        ; export func index</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0000014: 08                                        ; FIXUP section size</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 section "Code" (10)</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000001d: 0a                                        ; section code</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000001e: 00                                        ; section size (guess)</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000001f: 01                                        ; num functions</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 function body 0</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0000020: 00                                        ; func body size (guess)</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0000021: 00                                        ; local decl count</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0000022: 41                                        ; i32.const</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0000023: 00                                        ; i32 literal</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0000024: 0b                                        ; end</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0000020: 04                                        ; FIXUP func body size</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000001e: 06                                        ; FIXUP section size</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a:t>
            </a:r>
            <a:endParaRPr b="0" lang="en-US" sz="1100" spc="-1" strike="noStrike">
              <a:solidFill>
                <a:srgbClr val="000000"/>
              </a:solidFill>
              <a:latin typeface="Arial"/>
            </a:endParaRPr>
          </a:p>
        </p:txBody>
      </p:sp>
      <p:sp>
        <p:nvSpPr>
          <p:cNvPr id="139" name="TextShape 4"/>
          <p:cNvSpPr txBox="1"/>
          <p:nvPr/>
        </p:nvSpPr>
        <p:spPr>
          <a:xfrm>
            <a:off x="184320" y="91440"/>
            <a:ext cx="371160" cy="346320"/>
          </a:xfrm>
          <a:prstGeom prst="rect">
            <a:avLst/>
          </a:prstGeom>
          <a:noFill/>
          <a:ln>
            <a:noFill/>
          </a:ln>
        </p:spPr>
        <p:txBody>
          <a:bodyPr lIns="90000" rIns="90000" tIns="45000" bIns="45000">
            <a:spAutoFit/>
          </a:bodyPr>
          <a:p>
            <a:r>
              <a:rPr b="0" lang="en-US" sz="1800" spc="-1" strike="noStrike">
                <a:latin typeface="Arial"/>
              </a:rPr>
              <a:t>4.</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Exports</a:t>
            </a:r>
            <a:endParaRPr b="0" lang="en-US" sz="4400" spc="-1" strike="noStrike">
              <a:latin typeface="Arial"/>
            </a:endParaRPr>
          </a:p>
        </p:txBody>
      </p:sp>
      <p:sp>
        <p:nvSpPr>
          <p:cNvPr id="141" name="TextShape 2"/>
          <p:cNvSpPr txBox="1"/>
          <p:nvPr/>
        </p:nvSpPr>
        <p:spPr>
          <a:xfrm>
            <a:off x="182880" y="1371600"/>
            <a:ext cx="4663440" cy="3657600"/>
          </a:xfrm>
          <a:prstGeom prst="rect">
            <a:avLst/>
          </a:prstGeom>
          <a:noFill/>
          <a:ln>
            <a:noFill/>
          </a:ln>
        </p:spPr>
        <p:txBody>
          <a:bodyPr lIns="90000" rIns="90000" tIns="45000" bIns="45000">
            <a:spAutoFit/>
          </a:bodyPr>
          <a:p>
            <a:pPr>
              <a:lnSpc>
                <a:spcPct val="100000"/>
              </a:lnSpc>
            </a:pPr>
            <a:r>
              <a:rPr b="0" lang="en-US" sz="1800" spc="-1" strike="noStrike">
                <a:solidFill>
                  <a:srgbClr val="eeeeee"/>
                </a:solidFill>
                <a:latin typeface="Arial"/>
              </a:rPr>
              <a:t>(module</a:t>
            </a:r>
            <a:endParaRPr b="0" lang="en-US" sz="1800" spc="-1" strike="noStrike">
              <a:solidFill>
                <a:srgbClr val="eeeeee"/>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(type $0 (func (result i32)))</a:t>
            </a:r>
            <a:endParaRPr b="0" lang="en-US" sz="1800" spc="-1" strike="noStrike">
              <a:solidFill>
                <a:srgbClr val="eeeeee"/>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(func $main (type $0)</a:t>
            </a:r>
            <a:endParaRPr b="0" lang="en-US" sz="1800" spc="-1" strike="noStrike">
              <a:solidFill>
                <a:srgbClr val="eeeeee"/>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(i32.const 0)</a:t>
            </a:r>
            <a:endParaRPr b="0" lang="en-US" sz="1800" spc="-1" strike="noStrike">
              <a:solidFill>
                <a:srgbClr val="eeeeee"/>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a:t>
            </a:r>
            <a:endParaRPr b="0" lang="en-US" sz="1800" spc="-1" strike="noStrike">
              <a:solidFill>
                <a:srgbClr val="eeeeee"/>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(export "main" (func $main))</a:t>
            </a:r>
            <a:endParaRPr b="0" lang="en-US" sz="1800" spc="-1" strike="noStrike">
              <a:solidFill>
                <a:srgbClr val="eeeeee"/>
              </a:solidFill>
              <a:latin typeface="Arial"/>
            </a:endParaRPr>
          </a:p>
          <a:p>
            <a:pPr>
              <a:lnSpc>
                <a:spcPct val="100000"/>
              </a:lnSpc>
            </a:pPr>
            <a:r>
              <a:rPr b="0" lang="en-US" sz="1800" spc="-1" strike="noStrike">
                <a:solidFill>
                  <a:srgbClr val="eeeeee"/>
                </a:solidFill>
                <a:latin typeface="Arial"/>
              </a:rPr>
              <a:t>)</a:t>
            </a:r>
            <a:endParaRPr b="0" lang="en-US" sz="1800" spc="-1" strike="noStrike">
              <a:solidFill>
                <a:srgbClr val="eeeeee"/>
              </a:solidFill>
              <a:latin typeface="Arial"/>
            </a:endParaRPr>
          </a:p>
        </p:txBody>
      </p:sp>
      <p:sp>
        <p:nvSpPr>
          <p:cNvPr id="142" name="TextShape 3"/>
          <p:cNvSpPr txBox="1"/>
          <p:nvPr/>
        </p:nvSpPr>
        <p:spPr>
          <a:xfrm>
            <a:off x="5303520" y="1005840"/>
            <a:ext cx="4663440" cy="4700160"/>
          </a:xfrm>
          <a:prstGeom prst="rect">
            <a:avLst/>
          </a:prstGeom>
          <a:noFill/>
          <a:ln>
            <a:noFill/>
          </a:ln>
        </p:spPr>
        <p:txBody>
          <a:bodyPr lIns="90000" rIns="90000" tIns="45000" bIns="45000">
            <a:spAutoFit/>
          </a:bodyPr>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"Function" (3)</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000000f: 03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0000011: 01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0000012: 00                                        ; function 0 signature index</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02                                        ; FIXUP section size</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 section "Export" (7)</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0000013: 07                                        ; section code</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0000014: 00                                        ; section size (guess)</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0000015: 01                                        ; num exports</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0000016: 04                                        ; string length</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0000017: 6d61 696e                                main  ; export name</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000001b: 00                                        ; export kind</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000001c: 00                                        ; export func index</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0000014: 08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"Code" (10)</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000001d: 0a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000001e: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000001f: 01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function body 0</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0000020: 00                                        ; func body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0000021: 00                                        ; local decl count</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0000022: 41                                        ; i32.const</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0000023: 00                                        ; i32 literal</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0000024: 0b                                        ; end</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0000020: 04                                        ; FIXUP func body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000001e: 06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p:txBody>
      </p:sp>
      <p:sp>
        <p:nvSpPr>
          <p:cNvPr id="143" name="TextShape 4"/>
          <p:cNvSpPr txBox="1"/>
          <p:nvPr/>
        </p:nvSpPr>
        <p:spPr>
          <a:xfrm>
            <a:off x="184320" y="91440"/>
            <a:ext cx="371160" cy="346320"/>
          </a:xfrm>
          <a:prstGeom prst="rect">
            <a:avLst/>
          </a:prstGeom>
          <a:noFill/>
          <a:ln>
            <a:noFill/>
          </a:ln>
        </p:spPr>
        <p:txBody>
          <a:bodyPr lIns="90000" rIns="90000" tIns="45000" bIns="45000">
            <a:spAutoFit/>
          </a:bodyPr>
          <a:p>
            <a:r>
              <a:rPr b="0" lang="en-US" sz="1800" spc="-1" strike="noStrike">
                <a:latin typeface="Arial"/>
              </a:rPr>
              <a:t>4.</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Exports</a:t>
            </a:r>
            <a:endParaRPr b="0" lang="en-US" sz="4400" spc="-1" strike="noStrike">
              <a:latin typeface="Arial"/>
            </a:endParaRPr>
          </a:p>
        </p:txBody>
      </p:sp>
      <p:sp>
        <p:nvSpPr>
          <p:cNvPr id="145" name="TextShape 2"/>
          <p:cNvSpPr txBox="1"/>
          <p:nvPr/>
        </p:nvSpPr>
        <p:spPr>
          <a:xfrm>
            <a:off x="182880" y="1371600"/>
            <a:ext cx="4663440" cy="3657600"/>
          </a:xfrm>
          <a:prstGeom prst="rect">
            <a:avLst/>
          </a:prstGeom>
          <a:noFill/>
          <a:ln>
            <a:noFill/>
          </a:ln>
        </p:spPr>
        <p:txBody>
          <a:bodyPr lIns="90000" rIns="90000" tIns="45000" bIns="45000">
            <a:spAutoFit/>
          </a:bodyPr>
          <a:p>
            <a:pPr>
              <a:lnSpc>
                <a:spcPct val="100000"/>
              </a:lnSpc>
            </a:pPr>
            <a:r>
              <a:rPr b="0" lang="en-US" sz="1800" spc="-1" strike="noStrike">
                <a:solidFill>
                  <a:srgbClr val="eeeeee"/>
                </a:solidFill>
                <a:latin typeface="Arial"/>
              </a:rPr>
              <a:t>(module</a:t>
            </a:r>
            <a:endParaRPr b="0" lang="en-US" sz="1800" spc="-1" strike="noStrike">
              <a:solidFill>
                <a:srgbClr val="eeeeee"/>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(type $0 (func (result i32)))</a:t>
            </a:r>
            <a:endParaRPr b="0" lang="en-US" sz="1800" spc="-1" strike="noStrike">
              <a:solidFill>
                <a:srgbClr val="eeeeee"/>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(func $main (type $0)</a:t>
            </a:r>
            <a:endParaRPr b="0" lang="en-US" sz="1800" spc="-1" strike="noStrike">
              <a:solidFill>
                <a:srgbClr val="eeeeee"/>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(i32.const 0)</a:t>
            </a:r>
            <a:endParaRPr b="0" lang="en-US" sz="1800" spc="-1" strike="noStrike">
              <a:solidFill>
                <a:srgbClr val="eeeeee"/>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a:t>
            </a:r>
            <a:endParaRPr b="0" lang="en-US" sz="1800" spc="-1" strike="noStrike">
              <a:solidFill>
                <a:srgbClr val="eeeeee"/>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acb20c"/>
                </a:solidFill>
                <a:latin typeface="Arial"/>
              </a:rPr>
              <a:t>(</a:t>
            </a:r>
            <a:r>
              <a:rPr b="0" lang="en-US" sz="1800" spc="-1" strike="noStrike">
                <a:solidFill>
                  <a:srgbClr val="ff4000"/>
                </a:solidFill>
                <a:latin typeface="Arial"/>
              </a:rPr>
              <a:t>export</a:t>
            </a:r>
            <a:r>
              <a:rPr b="0" lang="en-US" sz="1800" spc="-1" strike="noStrike">
                <a:solidFill>
                  <a:srgbClr val="000000"/>
                </a:solidFill>
                <a:latin typeface="Arial"/>
              </a:rPr>
              <a:t> </a:t>
            </a:r>
            <a:r>
              <a:rPr b="0" lang="en-US" sz="1800" spc="-1" strike="noStrike">
                <a:solidFill>
                  <a:srgbClr val="00a933"/>
                </a:solidFill>
                <a:latin typeface="Arial"/>
              </a:rPr>
              <a:t>"main"</a:t>
            </a:r>
            <a:r>
              <a:rPr b="0" lang="en-US" sz="1800" spc="-1" strike="noStrike">
                <a:solidFill>
                  <a:srgbClr val="000000"/>
                </a:solidFill>
                <a:latin typeface="Arial"/>
              </a:rPr>
              <a:t> </a:t>
            </a:r>
            <a:r>
              <a:rPr b="0" lang="en-US" sz="1800" spc="-1" strike="noStrike">
                <a:solidFill>
                  <a:srgbClr val="ed4c05"/>
                </a:solidFill>
                <a:latin typeface="Arial"/>
              </a:rPr>
              <a:t>(</a:t>
            </a:r>
            <a:r>
              <a:rPr b="0" lang="en-US" sz="1800" spc="-1" strike="noStrike">
                <a:solidFill>
                  <a:srgbClr val="2a6099"/>
                </a:solidFill>
                <a:latin typeface="Arial"/>
              </a:rPr>
              <a:t>func</a:t>
            </a:r>
            <a:r>
              <a:rPr b="0" lang="en-US" sz="1800" spc="-1" strike="noStrike">
                <a:solidFill>
                  <a:srgbClr val="000000"/>
                </a:solidFill>
                <a:latin typeface="Arial"/>
              </a:rPr>
              <a:t> </a:t>
            </a:r>
            <a:r>
              <a:rPr b="0" lang="en-US" sz="1800" spc="-1" strike="noStrike">
                <a:solidFill>
                  <a:srgbClr val="ff8000"/>
                </a:solidFill>
                <a:latin typeface="Arial"/>
              </a:rPr>
              <a:t>$main</a:t>
            </a:r>
            <a:r>
              <a:rPr b="0" lang="en-US" sz="1800" spc="-1" strike="noStrike">
                <a:solidFill>
                  <a:srgbClr val="650953"/>
                </a:solidFill>
                <a:latin typeface="Arial"/>
              </a:rPr>
              <a:t>)</a:t>
            </a:r>
            <a:r>
              <a:rPr b="0" lang="en-US" sz="1800" spc="-1" strike="noStrike">
                <a:solidFill>
                  <a:srgbClr val="1e6a39"/>
                </a:solidFill>
                <a:latin typeface="Arial"/>
              </a:rPr>
              <a:t>)</a:t>
            </a:r>
            <a:endParaRPr b="0" lang="en-US" sz="1800" spc="-1" strike="noStrike">
              <a:solidFill>
                <a:srgbClr val="eeeeee"/>
              </a:solidFill>
              <a:latin typeface="Arial"/>
            </a:endParaRPr>
          </a:p>
          <a:p>
            <a:pPr>
              <a:lnSpc>
                <a:spcPct val="100000"/>
              </a:lnSpc>
            </a:pPr>
            <a:r>
              <a:rPr b="0" lang="en-US" sz="1800" spc="-1" strike="noStrike">
                <a:solidFill>
                  <a:srgbClr val="eeeeee"/>
                </a:solidFill>
                <a:latin typeface="Arial"/>
              </a:rPr>
              <a:t>)</a:t>
            </a:r>
            <a:endParaRPr b="0" lang="en-US" sz="1800" spc="-1" strike="noStrike">
              <a:solidFill>
                <a:srgbClr val="eeeeee"/>
              </a:solidFill>
              <a:latin typeface="Arial"/>
            </a:endParaRPr>
          </a:p>
        </p:txBody>
      </p:sp>
      <p:sp>
        <p:nvSpPr>
          <p:cNvPr id="146" name="TextShape 3"/>
          <p:cNvSpPr txBox="1"/>
          <p:nvPr/>
        </p:nvSpPr>
        <p:spPr>
          <a:xfrm>
            <a:off x="5303520" y="1005840"/>
            <a:ext cx="4663440" cy="4700160"/>
          </a:xfrm>
          <a:prstGeom prst="rect">
            <a:avLst/>
          </a:prstGeom>
          <a:noFill/>
          <a:ln>
            <a:noFill/>
          </a:ln>
        </p:spPr>
        <p:txBody>
          <a:bodyPr lIns="90000" rIns="90000" tIns="45000" bIns="45000">
            <a:spAutoFit/>
          </a:bodyPr>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"Function" (3)</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000000f: 03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0000011: 01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0000012: 00                                        ; function 0 signature index</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02                                        ; FIXUP section size</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 section "Export" (7)</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0000013: 07                                        ; section code</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0000014: 00                                        ; section size (guess)</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0000015: 01                                        ; num exports</a:t>
            </a:r>
            <a:endParaRPr b="0" lang="en-US" sz="1100" spc="-1" strike="noStrike">
              <a:solidFill>
                <a:srgbClr val="eeeeee"/>
              </a:solidFill>
              <a:latin typeface="Arial"/>
            </a:endParaRPr>
          </a:p>
          <a:p>
            <a:pPr>
              <a:lnSpc>
                <a:spcPct val="100000"/>
              </a:lnSpc>
            </a:pPr>
            <a:r>
              <a:rPr b="0" lang="en-US" sz="1100" spc="-1" strike="noStrike">
                <a:solidFill>
                  <a:srgbClr val="00a933"/>
                </a:solidFill>
                <a:latin typeface="Arial"/>
              </a:rPr>
              <a:t>0000016: 04                                        ; string length</a:t>
            </a:r>
            <a:endParaRPr b="0" lang="en-US" sz="1100" spc="-1" strike="noStrike">
              <a:solidFill>
                <a:srgbClr val="eeeeee"/>
              </a:solidFill>
              <a:latin typeface="Arial"/>
            </a:endParaRPr>
          </a:p>
          <a:p>
            <a:pPr>
              <a:lnSpc>
                <a:spcPct val="100000"/>
              </a:lnSpc>
            </a:pPr>
            <a:r>
              <a:rPr b="0" lang="en-US" sz="1100" spc="-1" strike="noStrike">
                <a:solidFill>
                  <a:srgbClr val="00a933"/>
                </a:solidFill>
                <a:latin typeface="Arial"/>
              </a:rPr>
              <a:t>0000017: 6d61 696e                                main  ; export name</a:t>
            </a:r>
            <a:endParaRPr b="0" lang="en-US" sz="1100" spc="-1" strike="noStrike">
              <a:solidFill>
                <a:srgbClr val="eeeeee"/>
              </a:solidFill>
              <a:latin typeface="Arial"/>
            </a:endParaRPr>
          </a:p>
          <a:p>
            <a:pPr>
              <a:lnSpc>
                <a:spcPct val="100000"/>
              </a:lnSpc>
            </a:pPr>
            <a:r>
              <a:rPr b="0" lang="en-US" sz="1100" spc="-1" strike="noStrike">
                <a:solidFill>
                  <a:srgbClr val="2a6099"/>
                </a:solidFill>
                <a:latin typeface="Arial"/>
              </a:rPr>
              <a:t>000001b: 00                                        ; export kind</a:t>
            </a:r>
            <a:endParaRPr b="0" lang="en-US" sz="1100" spc="-1" strike="noStrike">
              <a:solidFill>
                <a:srgbClr val="eeeeee"/>
              </a:solidFill>
              <a:latin typeface="Arial"/>
            </a:endParaRPr>
          </a:p>
          <a:p>
            <a:pPr>
              <a:lnSpc>
                <a:spcPct val="100000"/>
              </a:lnSpc>
            </a:pPr>
            <a:r>
              <a:rPr b="0" lang="en-US" sz="1100" spc="-1" strike="noStrike">
                <a:solidFill>
                  <a:srgbClr val="ff8000"/>
                </a:solidFill>
                <a:latin typeface="Arial"/>
              </a:rPr>
              <a:t>000001c: 00                                        ; export func index</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0000014: 08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"Code" (10)</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000001d: 0a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000001e: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000001f: 01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function body 0</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0000020: 00                                        ; func body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0000021: 00                                        ; local decl count</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0000022: 41                                        ; i32.const</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0000023: 00                                        ; i32 literal</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0000024: 0b                                        ; end</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0000020: 04                                        ; FIXUP func body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000001e: 06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p:txBody>
      </p:sp>
      <p:sp>
        <p:nvSpPr>
          <p:cNvPr id="147" name="TextShape 4"/>
          <p:cNvSpPr txBox="1"/>
          <p:nvPr/>
        </p:nvSpPr>
        <p:spPr>
          <a:xfrm>
            <a:off x="244080" y="3073680"/>
            <a:ext cx="4693680" cy="2394000"/>
          </a:xfrm>
          <a:prstGeom prst="rect">
            <a:avLst/>
          </a:prstGeom>
          <a:noFill/>
          <a:ln>
            <a:noFill/>
          </a:ln>
        </p:spPr>
        <p:txBody>
          <a:bodyPr lIns="90000" rIns="90000" tIns="45000" bIns="45000">
            <a:spAutoFit/>
          </a:bodyPr>
          <a:p>
            <a:r>
              <a:rPr b="0" lang="en-US" sz="1800" spc="-1" strike="noStrike">
                <a:latin typeface="Arial"/>
              </a:rPr>
              <a:t>It decodes into a vector of exports that represent the exports component of a module.</a:t>
            </a:r>
            <a:endParaRPr b="0" lang="en-US" sz="1800" spc="-1" strike="noStrike">
              <a:latin typeface="Arial"/>
            </a:endParaRPr>
          </a:p>
          <a:p>
            <a:endParaRPr b="0" lang="en-US" sz="1800" spc="-1" strike="noStrike">
              <a:latin typeface="Arial"/>
            </a:endParaRPr>
          </a:p>
          <a:p>
            <a:r>
              <a:rPr b="0" lang="en-US" sz="1800" spc="-1" strike="noStrike">
                <a:latin typeface="Arial"/>
              </a:rPr>
              <a:t>Export = </a:t>
            </a:r>
            <a:r>
              <a:rPr b="0" lang="en-US" sz="1800" spc="-1" strike="noStrike">
                <a:solidFill>
                  <a:srgbClr val="acb20c"/>
                </a:solidFill>
                <a:latin typeface="Arial"/>
              </a:rPr>
              <a:t>‘(’</a:t>
            </a:r>
            <a:r>
              <a:rPr b="0" lang="en-US" sz="1800" spc="-1" strike="noStrike">
                <a:latin typeface="Arial"/>
              </a:rPr>
              <a:t> </a:t>
            </a:r>
            <a:r>
              <a:rPr b="0" lang="en-US" sz="1800" spc="-1" strike="noStrike">
                <a:solidFill>
                  <a:srgbClr val="ff0000"/>
                </a:solidFill>
                <a:latin typeface="Arial"/>
              </a:rPr>
              <a:t>‘export’</a:t>
            </a:r>
            <a:r>
              <a:rPr b="0" lang="en-US" sz="1800" spc="-1" strike="noStrike">
                <a:latin typeface="Arial"/>
              </a:rPr>
              <a:t>  </a:t>
            </a:r>
            <a:r>
              <a:rPr b="0" lang="en-US" sz="1800" spc="-1" strike="noStrike">
                <a:solidFill>
                  <a:srgbClr val="00a933"/>
                </a:solidFill>
                <a:latin typeface="Arial"/>
              </a:rPr>
              <a:t>name</a:t>
            </a:r>
            <a:r>
              <a:rPr b="0" lang="en-US" sz="1800" spc="-1" strike="noStrike">
                <a:latin typeface="Arial"/>
              </a:rPr>
              <a:t>  </a:t>
            </a:r>
            <a:r>
              <a:rPr b="0" lang="en-US" sz="1800" spc="-1" strike="noStrike">
                <a:latin typeface="Arial"/>
              </a:rPr>
              <a:t>exported</a:t>
            </a:r>
            <a:r>
              <a:rPr b="0" lang="en-US" sz="1800" spc="-1" strike="noStrike">
                <a:latin typeface="Arial"/>
              </a:rPr>
              <a:t> </a:t>
            </a:r>
            <a:r>
              <a:rPr b="0" lang="en-US" sz="1800" spc="-1" strike="noStrike">
                <a:solidFill>
                  <a:srgbClr val="1e6a39"/>
                </a:solidFill>
                <a:latin typeface="Arial"/>
              </a:rPr>
              <a:t>‘)’</a:t>
            </a:r>
            <a:endParaRPr b="0" lang="en-US" sz="1800" spc="-1" strike="noStrike">
              <a:latin typeface="Arial"/>
            </a:endParaRPr>
          </a:p>
          <a:p>
            <a:r>
              <a:rPr b="0" lang="en-US" sz="1800" spc="-1" strike="noStrike">
                <a:latin typeface="Arial"/>
              </a:rPr>
              <a:t>Exported = </a:t>
            </a:r>
            <a:r>
              <a:rPr b="0" lang="en-US" sz="1800" spc="-1" strike="noStrike">
                <a:solidFill>
                  <a:srgbClr val="be480a"/>
                </a:solidFill>
                <a:latin typeface="Arial"/>
              </a:rPr>
              <a:t>‘(’</a:t>
            </a:r>
            <a:r>
              <a:rPr b="0" lang="en-US" sz="1800" spc="-1" strike="noStrike">
                <a:latin typeface="Arial"/>
              </a:rPr>
              <a:t> </a:t>
            </a:r>
            <a:r>
              <a:rPr b="0" lang="en-US" sz="1800" spc="-1" strike="noStrike">
                <a:solidFill>
                  <a:srgbClr val="2a6099"/>
                </a:solidFill>
                <a:latin typeface="Arial"/>
              </a:rPr>
              <a:t>‘func’</a:t>
            </a:r>
            <a:r>
              <a:rPr b="0" lang="en-US" sz="1800" spc="-1" strike="noStrike">
                <a:latin typeface="Arial"/>
              </a:rPr>
              <a:t>  </a:t>
            </a:r>
            <a:r>
              <a:rPr b="0" lang="en-US" sz="1800" spc="-1" strike="noStrike">
                <a:solidFill>
                  <a:srgbClr val="ff8000"/>
                </a:solidFill>
                <a:latin typeface="Arial"/>
              </a:rPr>
              <a:t>funcid</a:t>
            </a:r>
            <a:r>
              <a:rPr b="0" lang="en-US" sz="1800" spc="-1" strike="noStrike">
                <a:latin typeface="Arial"/>
              </a:rPr>
              <a:t> </a:t>
            </a:r>
            <a:r>
              <a:rPr b="0" lang="en-US" sz="1800" spc="-1" strike="noStrike">
                <a:solidFill>
                  <a:srgbClr val="650953"/>
                </a:solidFill>
                <a:latin typeface="Arial"/>
              </a:rPr>
              <a:t>‘)’</a:t>
            </a:r>
            <a:endParaRPr b="0" lang="en-US" sz="1800" spc="-1" strike="noStrike">
              <a:latin typeface="Arial"/>
            </a:endParaRPr>
          </a:p>
          <a:p>
            <a:endParaRPr b="0" lang="en-US" sz="1800" spc="-1" strike="noStrike">
              <a:latin typeface="Arial"/>
            </a:endParaRPr>
          </a:p>
          <a:p>
            <a:r>
              <a:rPr b="0" lang="en-US" sz="1800" spc="-1" strike="noStrike">
                <a:latin typeface="Arial"/>
              </a:rPr>
              <a:t>https://webassembly.github.io/spec/core/text/modules.html#exports</a:t>
            </a:r>
            <a:endParaRPr b="0" lang="en-US" sz="1800" spc="-1" strike="noStrike">
              <a:latin typeface="Arial"/>
            </a:endParaRPr>
          </a:p>
        </p:txBody>
      </p:sp>
      <p:sp>
        <p:nvSpPr>
          <p:cNvPr id="148" name="TextShape 5"/>
          <p:cNvSpPr txBox="1"/>
          <p:nvPr/>
        </p:nvSpPr>
        <p:spPr>
          <a:xfrm>
            <a:off x="184320" y="91440"/>
            <a:ext cx="371160" cy="346320"/>
          </a:xfrm>
          <a:prstGeom prst="rect">
            <a:avLst/>
          </a:prstGeom>
          <a:noFill/>
          <a:ln>
            <a:noFill/>
          </a:ln>
        </p:spPr>
        <p:txBody>
          <a:bodyPr lIns="90000" rIns="90000" tIns="45000" bIns="45000">
            <a:spAutoFit/>
          </a:bodyPr>
          <a:p>
            <a:r>
              <a:rPr b="0" lang="en-US" sz="1800" spc="-1" strike="noStrike">
                <a:latin typeface="Arial"/>
              </a:rPr>
              <a:t>4.</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Exports</a:t>
            </a:r>
            <a:endParaRPr b="0" lang="en-US" sz="4400" spc="-1" strike="noStrike">
              <a:latin typeface="Arial"/>
            </a:endParaRPr>
          </a:p>
        </p:txBody>
      </p:sp>
      <p:sp>
        <p:nvSpPr>
          <p:cNvPr id="150" name="TextShape 2"/>
          <p:cNvSpPr txBox="1"/>
          <p:nvPr/>
        </p:nvSpPr>
        <p:spPr>
          <a:xfrm>
            <a:off x="182880" y="1371600"/>
            <a:ext cx="4663440" cy="3657600"/>
          </a:xfrm>
          <a:prstGeom prst="rect">
            <a:avLst/>
          </a:prstGeom>
          <a:noFill/>
          <a:ln>
            <a:noFill/>
          </a:ln>
        </p:spPr>
        <p:txBody>
          <a:bodyPr lIns="90000" rIns="90000" tIns="45000" bIns="45000">
            <a:spAutoFit/>
          </a:bodyPr>
          <a:p>
            <a:pPr>
              <a:lnSpc>
                <a:spcPct val="100000"/>
              </a:lnSpc>
            </a:pPr>
            <a:r>
              <a:rPr b="0" lang="en-US" sz="1800" spc="-1" strike="noStrike">
                <a:solidFill>
                  <a:srgbClr val="eeeeee"/>
                </a:solidFill>
                <a:latin typeface="Arial"/>
              </a:rPr>
              <a:t>(module</a:t>
            </a:r>
            <a:endParaRPr b="0" lang="en-US" sz="1800" spc="-1" strike="noStrike">
              <a:solidFill>
                <a:srgbClr val="eeeeee"/>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(type $0 (func (result i32)))</a:t>
            </a:r>
            <a:endParaRPr b="0" lang="en-US" sz="1800" spc="-1" strike="noStrike">
              <a:solidFill>
                <a:srgbClr val="eeeeee"/>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(func $main (type $0)</a:t>
            </a:r>
            <a:endParaRPr b="0" lang="en-US" sz="1800" spc="-1" strike="noStrike">
              <a:solidFill>
                <a:srgbClr val="eeeeee"/>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(i32.const 0)</a:t>
            </a:r>
            <a:endParaRPr b="0" lang="en-US" sz="1800" spc="-1" strike="noStrike">
              <a:solidFill>
                <a:srgbClr val="eeeeee"/>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a:t>
            </a:r>
            <a:endParaRPr b="0" lang="en-US" sz="1800" spc="-1" strike="noStrike">
              <a:solidFill>
                <a:srgbClr val="eeeeee"/>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(export "main" </a:t>
            </a:r>
            <a:r>
              <a:rPr b="0" lang="en-US" sz="1800" spc="-1" strike="noStrike">
                <a:solidFill>
                  <a:srgbClr val="eeeeee"/>
                </a:solidFill>
                <a:latin typeface="Arial"/>
              </a:rPr>
              <a:t>(func $main)</a:t>
            </a:r>
            <a:r>
              <a:rPr b="0" lang="en-US" sz="1800" spc="-1" strike="noStrike">
                <a:solidFill>
                  <a:srgbClr val="eeeeee"/>
                </a:solidFill>
                <a:latin typeface="Arial"/>
              </a:rPr>
              <a:t>)</a:t>
            </a:r>
            <a:endParaRPr b="0" lang="en-US" sz="1800" spc="-1" strike="noStrike">
              <a:solidFill>
                <a:srgbClr val="eeeeee"/>
              </a:solidFill>
              <a:latin typeface="Arial"/>
            </a:endParaRPr>
          </a:p>
          <a:p>
            <a:pPr>
              <a:lnSpc>
                <a:spcPct val="100000"/>
              </a:lnSpc>
            </a:pPr>
            <a:r>
              <a:rPr b="0" lang="en-US" sz="1800" spc="-1" strike="noStrike">
                <a:solidFill>
                  <a:srgbClr val="eeeeee"/>
                </a:solidFill>
                <a:latin typeface="Arial"/>
              </a:rPr>
              <a:t>)</a:t>
            </a:r>
            <a:endParaRPr b="0" lang="en-US" sz="1800" spc="-1" strike="noStrike">
              <a:solidFill>
                <a:srgbClr val="eeeeee"/>
              </a:solidFill>
              <a:latin typeface="Arial"/>
            </a:endParaRPr>
          </a:p>
        </p:txBody>
      </p:sp>
      <p:sp>
        <p:nvSpPr>
          <p:cNvPr id="151" name="TextShape 3"/>
          <p:cNvSpPr txBox="1"/>
          <p:nvPr/>
        </p:nvSpPr>
        <p:spPr>
          <a:xfrm>
            <a:off x="5303520" y="1005840"/>
            <a:ext cx="4663440" cy="4700160"/>
          </a:xfrm>
          <a:prstGeom prst="rect">
            <a:avLst/>
          </a:prstGeom>
          <a:noFill/>
          <a:ln>
            <a:noFill/>
          </a:ln>
        </p:spPr>
        <p:txBody>
          <a:bodyPr lIns="90000" rIns="90000" tIns="45000" bIns="45000">
            <a:spAutoFit/>
          </a:bodyPr>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"Function" (3)</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000000f: 03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0000011: 01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0000012: 00                                        ; function 0 signature index</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02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"Export" (7)</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0000013: 07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0000014: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0000015: 01                                        ; num exports</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0000016: 04                                        ; string length</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0000017: </a:t>
            </a:r>
            <a:r>
              <a:rPr b="0" lang="en-US" sz="1100" spc="-1" strike="noStrike">
                <a:solidFill>
                  <a:srgbClr val="ff0000"/>
                </a:solidFill>
                <a:latin typeface="Arial"/>
              </a:rPr>
              <a:t>6d</a:t>
            </a:r>
            <a:r>
              <a:rPr b="0" lang="en-US" sz="1100" spc="-1" strike="noStrike">
                <a:solidFill>
                  <a:srgbClr val="00a933"/>
                </a:solidFill>
                <a:latin typeface="Arial"/>
              </a:rPr>
              <a:t>61</a:t>
            </a:r>
            <a:r>
              <a:rPr b="0" lang="en-US" sz="1100" spc="-1" strike="noStrike">
                <a:solidFill>
                  <a:srgbClr val="eeeeee"/>
                </a:solidFill>
                <a:latin typeface="Arial"/>
              </a:rPr>
              <a:t> </a:t>
            </a:r>
            <a:r>
              <a:rPr b="0" lang="en-US" sz="1100" spc="-1" strike="noStrike">
                <a:solidFill>
                  <a:srgbClr val="2a6099"/>
                </a:solidFill>
                <a:latin typeface="Arial"/>
              </a:rPr>
              <a:t>69</a:t>
            </a:r>
            <a:r>
              <a:rPr b="0" lang="en-US" sz="1100" spc="-1" strike="noStrike">
                <a:solidFill>
                  <a:srgbClr val="ff8000"/>
                </a:solidFill>
                <a:latin typeface="Arial"/>
              </a:rPr>
              <a:t>6e</a:t>
            </a:r>
            <a:r>
              <a:rPr b="0" lang="en-US" sz="1100" spc="-1" strike="noStrike">
                <a:solidFill>
                  <a:srgbClr val="eeeeee"/>
                </a:solidFill>
                <a:latin typeface="Arial"/>
              </a:rPr>
              <a:t>                                </a:t>
            </a:r>
            <a:r>
              <a:rPr b="0" lang="en-US" sz="1100" spc="-1" strike="noStrike">
                <a:solidFill>
                  <a:srgbClr val="000000"/>
                </a:solidFill>
                <a:latin typeface="Arial"/>
              </a:rPr>
              <a:t>main  ; export name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000001b: 00                                        ; export kind</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000001c: 00                                        ; export func index</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0000014: 08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"Code" (10)</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000001d: 0a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000001e: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000001f: 01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function body 0</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0000020: 00                                        ; func body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0000021: 00                                        ; local decl count</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0000022: 41                                        ; i32.const</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0000023: 00                                        ; i32 literal</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0000024: 0b                                        ; end</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0000020: 04                                        ; FIXUP func body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000001e: 06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p:txBody>
      </p:sp>
      <p:sp>
        <p:nvSpPr>
          <p:cNvPr id="152" name="TextShape 4"/>
          <p:cNvSpPr txBox="1"/>
          <p:nvPr/>
        </p:nvSpPr>
        <p:spPr>
          <a:xfrm>
            <a:off x="244080" y="3073680"/>
            <a:ext cx="4693680" cy="2394000"/>
          </a:xfrm>
          <a:prstGeom prst="rect">
            <a:avLst/>
          </a:prstGeom>
          <a:noFill/>
          <a:ln>
            <a:noFill/>
          </a:ln>
        </p:spPr>
        <p:txBody>
          <a:bodyPr lIns="90000" rIns="90000" tIns="45000" bIns="45000">
            <a:spAutoFit/>
          </a:bodyPr>
          <a:p>
            <a:r>
              <a:rPr b="0" lang="en-US" sz="1800" spc="-1" strike="noStrike">
                <a:solidFill>
                  <a:srgbClr val="eeeeee"/>
                </a:solidFill>
                <a:latin typeface="Arial"/>
              </a:rPr>
              <a:t>It decodes into a vector of exports that represent the exports component of a module.</a:t>
            </a:r>
            <a:endParaRPr b="0" lang="en-US" sz="1800" spc="-1" strike="noStrike">
              <a:solidFill>
                <a:srgbClr val="eeeeee"/>
              </a:solidFill>
              <a:latin typeface="Arial"/>
            </a:endParaRPr>
          </a:p>
          <a:p>
            <a:endParaRPr b="0" lang="en-US" sz="1800" spc="-1" strike="noStrike">
              <a:solidFill>
                <a:srgbClr val="eeeeee"/>
              </a:solidFill>
              <a:latin typeface="Arial"/>
            </a:endParaRPr>
          </a:p>
          <a:p>
            <a:r>
              <a:rPr b="0" lang="en-US" sz="1800" spc="-1" strike="noStrike">
                <a:solidFill>
                  <a:srgbClr val="eeeeee"/>
                </a:solidFill>
                <a:latin typeface="Arial"/>
              </a:rPr>
              <a:t>Export = ‘(’ ‘export’  name  </a:t>
            </a:r>
            <a:r>
              <a:rPr b="0" lang="en-US" sz="1800" spc="-1" strike="noStrike">
                <a:solidFill>
                  <a:srgbClr val="eeeeee"/>
                </a:solidFill>
                <a:latin typeface="Arial"/>
              </a:rPr>
              <a:t>exported</a:t>
            </a:r>
            <a:r>
              <a:rPr b="0" lang="en-US" sz="1800" spc="-1" strike="noStrike">
                <a:solidFill>
                  <a:srgbClr val="eeeeee"/>
                </a:solidFill>
                <a:latin typeface="Arial"/>
              </a:rPr>
              <a:t> ‘)’</a:t>
            </a:r>
            <a:endParaRPr b="0" lang="en-US" sz="1800" spc="-1" strike="noStrike">
              <a:solidFill>
                <a:srgbClr val="eeeeee"/>
              </a:solidFill>
              <a:latin typeface="Arial"/>
            </a:endParaRPr>
          </a:p>
          <a:p>
            <a:r>
              <a:rPr b="0" lang="en-US" sz="1800" spc="-1" strike="noStrike">
                <a:solidFill>
                  <a:srgbClr val="eeeeee"/>
                </a:solidFill>
                <a:latin typeface="Arial"/>
              </a:rPr>
              <a:t>Exported = ‘(’ ‘func’  funcid ‘)’</a:t>
            </a:r>
            <a:endParaRPr b="0" lang="en-US" sz="1800" spc="-1" strike="noStrike">
              <a:solidFill>
                <a:srgbClr val="eeeeee"/>
              </a:solidFill>
              <a:latin typeface="Arial"/>
            </a:endParaRPr>
          </a:p>
          <a:p>
            <a:endParaRPr b="0" lang="en-US" sz="1800" spc="-1" strike="noStrike">
              <a:solidFill>
                <a:srgbClr val="eeeeee"/>
              </a:solidFill>
              <a:latin typeface="Arial"/>
            </a:endParaRPr>
          </a:p>
          <a:p>
            <a:r>
              <a:rPr b="0" lang="en-US" sz="1800" spc="-1" strike="noStrike">
                <a:solidFill>
                  <a:srgbClr val="eeeeee"/>
                </a:solidFill>
                <a:latin typeface="Arial"/>
              </a:rPr>
              <a:t>https://webassembly.github.io/spec/core/text/modules.html#exports</a:t>
            </a:r>
            <a:endParaRPr b="0" lang="en-US" sz="1800" spc="-1" strike="noStrike">
              <a:solidFill>
                <a:srgbClr val="eeeeee"/>
              </a:solidFill>
              <a:latin typeface="Arial"/>
            </a:endParaRPr>
          </a:p>
        </p:txBody>
      </p:sp>
      <p:sp>
        <p:nvSpPr>
          <p:cNvPr id="153" name="CustomShape 5"/>
          <p:cNvSpPr/>
          <p:nvPr/>
        </p:nvSpPr>
        <p:spPr>
          <a:xfrm>
            <a:off x="5303520" y="3108960"/>
            <a:ext cx="4297680" cy="1645920"/>
          </a:xfrm>
          <a:prstGeom prst="rect">
            <a:avLst/>
          </a:prstGeom>
          <a:solidFill>
            <a:srgbClr val="eeeeee"/>
          </a:solidFill>
          <a:ln>
            <a:solidFill>
              <a:srgbClr val="3465a4"/>
            </a:solidFill>
          </a:ln>
        </p:spPr>
        <p:style>
          <a:lnRef idx="0"/>
          <a:fillRef idx="0"/>
          <a:effectRef idx="0"/>
          <a:fontRef idx="minor"/>
        </p:style>
        <p:txBody>
          <a:bodyPr wrap="none" lIns="90000" rIns="90000" tIns="45000" bIns="45000">
            <a:noAutofit/>
          </a:bodyPr>
          <a:p>
            <a:pPr algn="ctr"/>
            <a:r>
              <a:rPr b="0" lang="en-US" sz="1800" spc="-1" strike="noStrike">
                <a:latin typeface="Arial"/>
              </a:rPr>
              <a:t>ASCII Table</a:t>
            </a:r>
            <a:endParaRPr b="0" lang="en-US" sz="1800" spc="-1" strike="noStrike">
              <a:latin typeface="Arial"/>
            </a:endParaRPr>
          </a:p>
          <a:p>
            <a:pPr algn="ctr"/>
            <a:endParaRPr b="0" lang="en-US" sz="1800" spc="-1" strike="noStrike">
              <a:latin typeface="Arial"/>
            </a:endParaRPr>
          </a:p>
          <a:p>
            <a:pPr algn="ctr"/>
            <a:r>
              <a:rPr b="0" lang="en-US" sz="1800" spc="-1" strike="noStrike">
                <a:solidFill>
                  <a:srgbClr val="ff0000"/>
                </a:solidFill>
                <a:latin typeface="Arial"/>
              </a:rPr>
              <a:t>m = 6d</a:t>
            </a:r>
            <a:endParaRPr b="0" lang="en-US" sz="1800" spc="-1" strike="noStrike">
              <a:latin typeface="Arial"/>
            </a:endParaRPr>
          </a:p>
          <a:p>
            <a:pPr algn="ctr"/>
            <a:r>
              <a:rPr b="0" lang="en-US" sz="1800" spc="-1" strike="noStrike">
                <a:solidFill>
                  <a:srgbClr val="00a933"/>
                </a:solidFill>
                <a:latin typeface="Arial"/>
              </a:rPr>
              <a:t>a = 61</a:t>
            </a:r>
            <a:endParaRPr b="0" lang="en-US" sz="1800" spc="-1" strike="noStrike">
              <a:latin typeface="Arial"/>
            </a:endParaRPr>
          </a:p>
          <a:p>
            <a:pPr algn="ctr"/>
            <a:r>
              <a:rPr b="0" lang="en-US" sz="1800" spc="-1" strike="noStrike">
                <a:solidFill>
                  <a:srgbClr val="2a6099"/>
                </a:solidFill>
                <a:latin typeface="Arial"/>
              </a:rPr>
              <a:t>i = 69</a:t>
            </a:r>
            <a:endParaRPr b="0" lang="en-US" sz="1800" spc="-1" strike="noStrike">
              <a:latin typeface="Arial"/>
            </a:endParaRPr>
          </a:p>
          <a:p>
            <a:pPr algn="ctr"/>
            <a:r>
              <a:rPr b="0" lang="en-US" sz="1800" spc="-1" strike="noStrike">
                <a:solidFill>
                  <a:srgbClr val="ff8000"/>
                </a:solidFill>
                <a:latin typeface="Arial"/>
              </a:rPr>
              <a:t>n = 6e</a:t>
            </a:r>
            <a:endParaRPr b="0" lang="en-US" sz="1800" spc="-1" strike="noStrike">
              <a:latin typeface="Arial"/>
            </a:endParaRPr>
          </a:p>
        </p:txBody>
      </p:sp>
      <p:sp>
        <p:nvSpPr>
          <p:cNvPr id="154" name="TextShape 6"/>
          <p:cNvSpPr txBox="1"/>
          <p:nvPr/>
        </p:nvSpPr>
        <p:spPr>
          <a:xfrm>
            <a:off x="184320" y="91440"/>
            <a:ext cx="371160" cy="346320"/>
          </a:xfrm>
          <a:prstGeom prst="rect">
            <a:avLst/>
          </a:prstGeom>
          <a:noFill/>
          <a:ln>
            <a:noFill/>
          </a:ln>
        </p:spPr>
        <p:txBody>
          <a:bodyPr lIns="90000" rIns="90000" tIns="45000" bIns="45000">
            <a:spAutoFit/>
          </a:bodyPr>
          <a:p>
            <a:r>
              <a:rPr b="0" lang="en-US" sz="1800" spc="-1" strike="noStrike">
                <a:latin typeface="Arial"/>
              </a:rPr>
              <a:t>4.</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Exports</a:t>
            </a:r>
            <a:endParaRPr b="0" lang="en-US" sz="4400" spc="-1" strike="noStrike">
              <a:latin typeface="Arial"/>
            </a:endParaRPr>
          </a:p>
        </p:txBody>
      </p:sp>
      <p:sp>
        <p:nvSpPr>
          <p:cNvPr id="156" name="TextShape 2"/>
          <p:cNvSpPr txBox="1"/>
          <p:nvPr/>
        </p:nvSpPr>
        <p:spPr>
          <a:xfrm>
            <a:off x="182880" y="1371600"/>
            <a:ext cx="4663440" cy="3657600"/>
          </a:xfrm>
          <a:prstGeom prst="rect">
            <a:avLst/>
          </a:prstGeom>
          <a:noFill/>
          <a:ln>
            <a:noFill/>
          </a:ln>
        </p:spPr>
        <p:txBody>
          <a:bodyPr lIns="90000" rIns="90000" tIns="45000" bIns="45000">
            <a:spAutoFit/>
          </a:bodyPr>
          <a:p>
            <a:pPr>
              <a:lnSpc>
                <a:spcPct val="100000"/>
              </a:lnSpc>
            </a:pPr>
            <a:r>
              <a:rPr b="0" lang="en-US" sz="1800" spc="-1" strike="noStrike">
                <a:solidFill>
                  <a:srgbClr val="eeeeee"/>
                </a:solidFill>
                <a:latin typeface="Arial"/>
              </a:rPr>
              <a:t>(module</a:t>
            </a:r>
            <a:endParaRPr b="0" lang="en-US" sz="1800" spc="-1" strike="noStrike">
              <a:solidFill>
                <a:srgbClr val="eeeeee"/>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(type $0 (func (result i32)))</a:t>
            </a:r>
            <a:endParaRPr b="0" lang="en-US" sz="1800" spc="-1" strike="noStrike">
              <a:solidFill>
                <a:srgbClr val="eeeeee"/>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(func $main (type $0)</a:t>
            </a:r>
            <a:endParaRPr b="0" lang="en-US" sz="1800" spc="-1" strike="noStrike">
              <a:solidFill>
                <a:srgbClr val="eeeeee"/>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a:t>
            </a:r>
            <a:r>
              <a:rPr b="0" lang="en-US" sz="1800" spc="-1" strike="noStrike">
                <a:solidFill>
                  <a:srgbClr val="ff0000"/>
                </a:solidFill>
                <a:latin typeface="Arial"/>
              </a:rPr>
              <a:t>i32.const</a:t>
            </a:r>
            <a:r>
              <a:rPr b="0" lang="en-US" sz="1800" spc="-1" strike="noStrike">
                <a:solidFill>
                  <a:srgbClr val="eeeeee"/>
                </a:solidFill>
                <a:latin typeface="Arial"/>
              </a:rPr>
              <a:t> </a:t>
            </a:r>
            <a:r>
              <a:rPr b="0" lang="en-US" sz="1800" spc="-1" strike="noStrike">
                <a:solidFill>
                  <a:srgbClr val="2a6099"/>
                </a:solidFill>
                <a:latin typeface="Arial"/>
              </a:rPr>
              <a:t>0</a:t>
            </a:r>
            <a:r>
              <a:rPr b="0" lang="en-US" sz="1800" spc="-1" strike="noStrike">
                <a:solidFill>
                  <a:srgbClr val="eeeeee"/>
                </a:solidFill>
                <a:latin typeface="Arial"/>
              </a:rPr>
              <a:t>)</a:t>
            </a:r>
            <a:endParaRPr b="0" lang="en-US" sz="1800" spc="-1" strike="noStrike">
              <a:solidFill>
                <a:srgbClr val="eeeeee"/>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a:t>
            </a:r>
            <a:endParaRPr b="0" lang="en-US" sz="1800" spc="-1" strike="noStrike">
              <a:solidFill>
                <a:srgbClr val="eeeeee"/>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(export "main" </a:t>
            </a:r>
            <a:r>
              <a:rPr b="0" lang="en-US" sz="1800" spc="-1" strike="noStrike">
                <a:solidFill>
                  <a:srgbClr val="eeeeee"/>
                </a:solidFill>
                <a:latin typeface="Arial"/>
              </a:rPr>
              <a:t>(func $main)</a:t>
            </a:r>
            <a:r>
              <a:rPr b="0" lang="en-US" sz="1800" spc="-1" strike="noStrike">
                <a:solidFill>
                  <a:srgbClr val="eeeeee"/>
                </a:solidFill>
                <a:latin typeface="Arial"/>
              </a:rPr>
              <a:t>)</a:t>
            </a:r>
            <a:endParaRPr b="0" lang="en-US" sz="1800" spc="-1" strike="noStrike">
              <a:solidFill>
                <a:srgbClr val="eeeeee"/>
              </a:solidFill>
              <a:latin typeface="Arial"/>
            </a:endParaRPr>
          </a:p>
          <a:p>
            <a:pPr>
              <a:lnSpc>
                <a:spcPct val="100000"/>
              </a:lnSpc>
            </a:pPr>
            <a:r>
              <a:rPr b="0" lang="en-US" sz="1800" spc="-1" strike="noStrike">
                <a:solidFill>
                  <a:srgbClr val="eeeeee"/>
                </a:solidFill>
                <a:latin typeface="Arial"/>
              </a:rPr>
              <a:t>)</a:t>
            </a:r>
            <a:endParaRPr b="0" lang="en-US" sz="1800" spc="-1" strike="noStrike">
              <a:solidFill>
                <a:srgbClr val="eeeeee"/>
              </a:solidFill>
              <a:latin typeface="Arial"/>
            </a:endParaRPr>
          </a:p>
        </p:txBody>
      </p:sp>
      <p:sp>
        <p:nvSpPr>
          <p:cNvPr id="157" name="TextShape 3"/>
          <p:cNvSpPr txBox="1"/>
          <p:nvPr/>
        </p:nvSpPr>
        <p:spPr>
          <a:xfrm>
            <a:off x="5303520" y="1005840"/>
            <a:ext cx="4663440" cy="4700160"/>
          </a:xfrm>
          <a:prstGeom prst="rect">
            <a:avLst/>
          </a:prstGeom>
          <a:noFill/>
          <a:ln>
            <a:noFill/>
          </a:ln>
        </p:spPr>
        <p:txBody>
          <a:bodyPr lIns="90000" rIns="90000" tIns="45000" bIns="45000">
            <a:spAutoFit/>
          </a:bodyPr>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"Function" (3)</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000000f: 03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0000011: 01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0000012: 00                                        ; function 0 signature index</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02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"Export" (7)</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0000013: 07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0000014: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0000015: 01                                        ; num exports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0000016: 04                                        ; string length</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0000017: 6d61 696e                                main  ; export name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000001b: 00                                        ; export kind</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000001c: 00                                        ; export func index</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0000014: 08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"Code" (10)</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000001d: 0a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000001e: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000001f: 01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function body 0</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0000020: 00                                        ; func body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0000021: 00                                        ; local decl count</a:t>
            </a:r>
            <a:endParaRPr b="0" lang="en-US" sz="1100" spc="-1" strike="noStrike">
              <a:solidFill>
                <a:srgbClr val="eeeeee"/>
              </a:solidFill>
              <a:latin typeface="Arial"/>
            </a:endParaRPr>
          </a:p>
          <a:p>
            <a:pPr>
              <a:lnSpc>
                <a:spcPct val="100000"/>
              </a:lnSpc>
            </a:pPr>
            <a:r>
              <a:rPr b="0" lang="en-US" sz="1100" spc="-1" strike="noStrike">
                <a:solidFill>
                  <a:srgbClr val="ff0000"/>
                </a:solidFill>
                <a:latin typeface="Arial"/>
              </a:rPr>
              <a:t>0000022: 41                                        ; i32.const</a:t>
            </a:r>
            <a:endParaRPr b="0" lang="en-US" sz="1100" spc="-1" strike="noStrike">
              <a:solidFill>
                <a:srgbClr val="eeeeee"/>
              </a:solidFill>
              <a:latin typeface="Arial"/>
            </a:endParaRPr>
          </a:p>
          <a:p>
            <a:pPr>
              <a:lnSpc>
                <a:spcPct val="100000"/>
              </a:lnSpc>
            </a:pPr>
            <a:r>
              <a:rPr b="0" lang="en-US" sz="1100" spc="-1" strike="noStrike">
                <a:solidFill>
                  <a:srgbClr val="2a6099"/>
                </a:solidFill>
                <a:latin typeface="Arial"/>
              </a:rPr>
              <a:t>0000023: 00                                        ; i32 literal</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0000024: 0b                                        ; end</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0000020: 04                                        ; FIXUP func body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000001e: 06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p:txBody>
      </p:sp>
      <p:sp>
        <p:nvSpPr>
          <p:cNvPr id="158" name="TextShape 4"/>
          <p:cNvSpPr txBox="1"/>
          <p:nvPr/>
        </p:nvSpPr>
        <p:spPr>
          <a:xfrm>
            <a:off x="244080" y="3073680"/>
            <a:ext cx="4693680" cy="2394000"/>
          </a:xfrm>
          <a:prstGeom prst="rect">
            <a:avLst/>
          </a:prstGeom>
          <a:noFill/>
          <a:ln>
            <a:noFill/>
          </a:ln>
        </p:spPr>
        <p:txBody>
          <a:bodyPr lIns="90000" rIns="90000" tIns="45000" bIns="45000">
            <a:spAutoFit/>
          </a:bodyPr>
          <a:p>
            <a:r>
              <a:rPr b="0" lang="en-US" sz="1800" spc="-1" strike="noStrike">
                <a:solidFill>
                  <a:srgbClr val="eeeeee"/>
                </a:solidFill>
                <a:latin typeface="Arial"/>
              </a:rPr>
              <a:t>It decodes into a vector of exports that represent the exports component of a module.</a:t>
            </a:r>
            <a:endParaRPr b="0" lang="en-US" sz="1800" spc="-1" strike="noStrike">
              <a:solidFill>
                <a:srgbClr val="eeeeee"/>
              </a:solidFill>
              <a:latin typeface="Arial"/>
            </a:endParaRPr>
          </a:p>
          <a:p>
            <a:endParaRPr b="0" lang="en-US" sz="1800" spc="-1" strike="noStrike">
              <a:solidFill>
                <a:srgbClr val="eeeeee"/>
              </a:solidFill>
              <a:latin typeface="Arial"/>
            </a:endParaRPr>
          </a:p>
          <a:p>
            <a:r>
              <a:rPr b="0" lang="en-US" sz="1800" spc="-1" strike="noStrike">
                <a:solidFill>
                  <a:srgbClr val="eeeeee"/>
                </a:solidFill>
                <a:latin typeface="Arial"/>
              </a:rPr>
              <a:t>Export = ‘(’ ‘export’  name  </a:t>
            </a:r>
            <a:r>
              <a:rPr b="0" lang="en-US" sz="1800" spc="-1" strike="noStrike">
                <a:solidFill>
                  <a:srgbClr val="eeeeee"/>
                </a:solidFill>
                <a:latin typeface="Arial"/>
              </a:rPr>
              <a:t>exported</a:t>
            </a:r>
            <a:r>
              <a:rPr b="0" lang="en-US" sz="1800" spc="-1" strike="noStrike">
                <a:solidFill>
                  <a:srgbClr val="eeeeee"/>
                </a:solidFill>
                <a:latin typeface="Arial"/>
              </a:rPr>
              <a:t> ‘)’</a:t>
            </a:r>
            <a:endParaRPr b="0" lang="en-US" sz="1800" spc="-1" strike="noStrike">
              <a:solidFill>
                <a:srgbClr val="eeeeee"/>
              </a:solidFill>
              <a:latin typeface="Arial"/>
            </a:endParaRPr>
          </a:p>
          <a:p>
            <a:r>
              <a:rPr b="0" lang="en-US" sz="1800" spc="-1" strike="noStrike">
                <a:solidFill>
                  <a:srgbClr val="eeeeee"/>
                </a:solidFill>
                <a:latin typeface="Arial"/>
              </a:rPr>
              <a:t>Exported = ‘(’ ‘func’  funcid ‘)’</a:t>
            </a:r>
            <a:endParaRPr b="0" lang="en-US" sz="1800" spc="-1" strike="noStrike">
              <a:solidFill>
                <a:srgbClr val="eeeeee"/>
              </a:solidFill>
              <a:latin typeface="Arial"/>
            </a:endParaRPr>
          </a:p>
          <a:p>
            <a:endParaRPr b="0" lang="en-US" sz="1800" spc="-1" strike="noStrike">
              <a:solidFill>
                <a:srgbClr val="eeeeee"/>
              </a:solidFill>
              <a:latin typeface="Arial"/>
            </a:endParaRPr>
          </a:p>
          <a:p>
            <a:r>
              <a:rPr b="0" lang="en-US" sz="1800" spc="-1" strike="noStrike">
                <a:solidFill>
                  <a:srgbClr val="eeeeee"/>
                </a:solidFill>
                <a:latin typeface="Arial"/>
              </a:rPr>
              <a:t>https://webassembly.github.io/spec/core/text/modules.html#exports</a:t>
            </a:r>
            <a:endParaRPr b="0" lang="en-US" sz="1800" spc="-1" strike="noStrike">
              <a:solidFill>
                <a:srgbClr val="eeeeee"/>
              </a:solidFill>
              <a:latin typeface="Arial"/>
            </a:endParaRPr>
          </a:p>
        </p:txBody>
      </p:sp>
      <p:sp>
        <p:nvSpPr>
          <p:cNvPr id="159" name="TextShape 5"/>
          <p:cNvSpPr txBox="1"/>
          <p:nvPr/>
        </p:nvSpPr>
        <p:spPr>
          <a:xfrm>
            <a:off x="184320" y="91440"/>
            <a:ext cx="371160" cy="346320"/>
          </a:xfrm>
          <a:prstGeom prst="rect">
            <a:avLst/>
          </a:prstGeom>
          <a:noFill/>
          <a:ln>
            <a:noFill/>
          </a:ln>
        </p:spPr>
        <p:txBody>
          <a:bodyPr lIns="90000" rIns="90000" tIns="45000" bIns="45000">
            <a:spAutoFit/>
          </a:bodyPr>
          <a:p>
            <a:r>
              <a:rPr b="0" lang="en-US" sz="1800" spc="-1" strike="noStrike">
                <a:latin typeface="Arial"/>
              </a:rPr>
              <a:t>4.</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457200" y="365760"/>
            <a:ext cx="9144000" cy="48463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module</a:t>
            </a:r>
            <a:endParaRPr b="0" lang="en-US" sz="1800" spc="-1" strike="noStrike">
              <a:latin typeface="Arial"/>
            </a:endParaRPr>
          </a:p>
        </p:txBody>
      </p:sp>
      <p:sp>
        <p:nvSpPr>
          <p:cNvPr id="161" name="CustomShape 2"/>
          <p:cNvSpPr/>
          <p:nvPr/>
        </p:nvSpPr>
        <p:spPr>
          <a:xfrm>
            <a:off x="731520" y="640080"/>
            <a:ext cx="2377440" cy="420624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types</a:t>
            </a:r>
            <a:endParaRPr b="0" lang="en-US" sz="1800" spc="-1" strike="noStrike">
              <a:latin typeface="Arial"/>
            </a:endParaRPr>
          </a:p>
        </p:txBody>
      </p:sp>
      <p:sp>
        <p:nvSpPr>
          <p:cNvPr id="162" name="CustomShape 3"/>
          <p:cNvSpPr/>
          <p:nvPr/>
        </p:nvSpPr>
        <p:spPr>
          <a:xfrm>
            <a:off x="822960" y="822960"/>
            <a:ext cx="457200" cy="36576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$0</a:t>
            </a:r>
            <a:endParaRPr b="0" lang="en-US" sz="1800" spc="-1" strike="noStrike">
              <a:latin typeface="Arial"/>
            </a:endParaRPr>
          </a:p>
        </p:txBody>
      </p:sp>
      <p:sp>
        <p:nvSpPr>
          <p:cNvPr id="163" name="CustomShape 4"/>
          <p:cNvSpPr/>
          <p:nvPr/>
        </p:nvSpPr>
        <p:spPr>
          <a:xfrm>
            <a:off x="1371600" y="822960"/>
            <a:ext cx="1645920" cy="36576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(void) → (i32)</a:t>
            </a:r>
            <a:endParaRPr b="0" lang="en-US" sz="1800" spc="-1" strike="noStrike">
              <a:latin typeface="Arial"/>
            </a:endParaRPr>
          </a:p>
        </p:txBody>
      </p:sp>
      <p:sp>
        <p:nvSpPr>
          <p:cNvPr id="164" name="CustomShape 5"/>
          <p:cNvSpPr/>
          <p:nvPr/>
        </p:nvSpPr>
        <p:spPr>
          <a:xfrm>
            <a:off x="3200400" y="640080"/>
            <a:ext cx="2377440" cy="420624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functions</a:t>
            </a:r>
            <a:endParaRPr b="0" lang="en-US" sz="1800" spc="-1" strike="noStrike">
              <a:latin typeface="Arial"/>
            </a:endParaRPr>
          </a:p>
        </p:txBody>
      </p:sp>
      <p:sp>
        <p:nvSpPr>
          <p:cNvPr id="165" name="CustomShape 6"/>
          <p:cNvSpPr/>
          <p:nvPr/>
        </p:nvSpPr>
        <p:spPr>
          <a:xfrm>
            <a:off x="3291840" y="822960"/>
            <a:ext cx="2194560" cy="64008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oAutofit/>
          </a:bodyPr>
          <a:p>
            <a:r>
              <a:rPr b="0" lang="en-US" sz="1800" spc="-1" strike="noStrike">
                <a:latin typeface="Arial"/>
              </a:rPr>
              <a:t>$main:</a:t>
            </a:r>
            <a:endParaRPr b="0" lang="en-US" sz="1800" spc="-1" strike="noStrike">
              <a:latin typeface="Arial"/>
            </a:endParaRPr>
          </a:p>
          <a:p>
            <a:r>
              <a:rPr b="0" lang="en-US" sz="1800" spc="-1" strike="noStrike">
                <a:solidFill>
                  <a:srgbClr val="000000"/>
                </a:solidFill>
                <a:latin typeface="Arial"/>
                <a:ea typeface="Microsoft YaHei"/>
              </a:rPr>
              <a:t>	</a:t>
            </a:r>
            <a:r>
              <a:rPr b="0" lang="en-US" sz="1800" spc="-1" strike="noStrike">
                <a:solidFill>
                  <a:srgbClr val="000000"/>
                </a:solidFill>
                <a:latin typeface="Arial"/>
              </a:rPr>
              <a:t>i32.const 0</a:t>
            </a:r>
            <a:endParaRPr b="0" lang="en-US" sz="1800" spc="-1" strike="noStrike">
              <a:latin typeface="Arial"/>
            </a:endParaRPr>
          </a:p>
          <a:p>
            <a:endParaRPr b="0" lang="en-US" sz="1800" spc="-1" strike="noStrike">
              <a:latin typeface="Arial"/>
            </a:endParaRPr>
          </a:p>
        </p:txBody>
      </p:sp>
      <p:sp>
        <p:nvSpPr>
          <p:cNvPr id="166" name="CustomShape 7"/>
          <p:cNvSpPr/>
          <p:nvPr/>
        </p:nvSpPr>
        <p:spPr>
          <a:xfrm>
            <a:off x="8778240" y="640080"/>
            <a:ext cx="1188720" cy="109728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exports</a:t>
            </a:r>
            <a:endParaRPr b="0" lang="en-US" sz="1800" spc="-1" strike="noStrike">
              <a:latin typeface="Arial"/>
            </a:endParaRPr>
          </a:p>
        </p:txBody>
      </p:sp>
      <p:sp>
        <p:nvSpPr>
          <p:cNvPr id="167" name="CustomShape 8"/>
          <p:cNvSpPr/>
          <p:nvPr/>
        </p:nvSpPr>
        <p:spPr>
          <a:xfrm>
            <a:off x="9052560" y="911520"/>
            <a:ext cx="914400" cy="36576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oAutofit/>
          </a:bodyPr>
          <a:p>
            <a:r>
              <a:rPr b="0" lang="en-US" sz="1800" spc="-1" strike="noStrike">
                <a:latin typeface="Arial"/>
              </a:rPr>
              <a:t>main</a:t>
            </a:r>
            <a:endParaRPr b="0" lang="en-US" sz="1800" spc="-1" strike="noStrike">
              <a:latin typeface="Arial"/>
            </a:endParaRPr>
          </a:p>
          <a:p>
            <a:endParaRPr b="0" lang="en-US" sz="1800" spc="-1" strike="noStrike">
              <a:latin typeface="Arial"/>
            </a:endParaRPr>
          </a:p>
        </p:txBody>
      </p:sp>
      <p:sp>
        <p:nvSpPr>
          <p:cNvPr id="168" name="Line 9"/>
          <p:cNvSpPr/>
          <p:nvPr/>
        </p:nvSpPr>
        <p:spPr>
          <a:xfrm flipH="1">
            <a:off x="5486400" y="1097280"/>
            <a:ext cx="3566160" cy="0"/>
          </a:xfrm>
          <a:prstGeom prst="line">
            <a:avLst/>
          </a:prstGeom>
          <a:ln>
            <a:solidFill>
              <a:srgbClr val="000000"/>
            </a:solidFill>
            <a:tailEnd len="med" type="triangle" w="med"/>
          </a:ln>
        </p:spPr>
        <p:style>
          <a:lnRef idx="0"/>
          <a:fillRef idx="0"/>
          <a:effectRef idx="0"/>
          <a:fontRef idx="minor"/>
        </p:style>
      </p:sp>
      <p:sp>
        <p:nvSpPr>
          <p:cNvPr id="169" name="TextShape 10"/>
          <p:cNvSpPr txBox="1"/>
          <p:nvPr/>
        </p:nvSpPr>
        <p:spPr>
          <a:xfrm>
            <a:off x="184320" y="91440"/>
            <a:ext cx="371160" cy="346320"/>
          </a:xfrm>
          <a:prstGeom prst="rect">
            <a:avLst/>
          </a:prstGeom>
          <a:noFill/>
          <a:ln>
            <a:noFill/>
          </a:ln>
        </p:spPr>
        <p:txBody>
          <a:bodyPr lIns="90000" rIns="90000" tIns="45000" bIns="45000">
            <a:spAutoFit/>
          </a:bodyPr>
          <a:p>
            <a:r>
              <a:rPr b="0" lang="en-US" sz="1800" spc="-1" strike="noStrike">
                <a:latin typeface="Arial"/>
              </a:rPr>
              <a:t>4.</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What it is</a:t>
            </a:r>
            <a:endParaRPr b="0" lang="en-US" sz="4400" spc="-1" strike="noStrike">
              <a:latin typeface="Arial"/>
            </a:endParaRPr>
          </a:p>
        </p:txBody>
      </p:sp>
      <p:sp>
        <p:nvSpPr>
          <p:cNvPr id="46" name="TextShape 2"/>
          <p:cNvSpPr txBox="1"/>
          <p:nvPr/>
        </p:nvSpPr>
        <p:spPr>
          <a:xfrm>
            <a:off x="504000" y="1326600"/>
            <a:ext cx="9071640" cy="3288240"/>
          </a:xfrm>
          <a:prstGeom prst="rect">
            <a:avLst/>
          </a:prstGeom>
          <a:noFill/>
          <a:ln>
            <a:noFill/>
          </a:ln>
        </p:spPr>
        <p:txBody>
          <a:bodyPr lIns="0" rIns="0" tIns="0" bIns="0">
            <a:normAutofit fontScale="83000"/>
          </a:bodyPr>
          <a:p>
            <a:pPr marL="432000" indent="-324000">
              <a:spcBef>
                <a:spcPts val="1417"/>
              </a:spcBef>
              <a:buClr>
                <a:srgbClr val="000000"/>
              </a:buClr>
              <a:buSzPct val="45000"/>
              <a:buFont typeface="Wingdings" charset="2"/>
              <a:buChar char=""/>
            </a:pPr>
            <a:r>
              <a:rPr b="0" lang="en-US" sz="1600" spc="-1" strike="noStrike">
                <a:latin typeface="Arial"/>
              </a:rPr>
              <a:t>WebAssembly encodes a low-level, assembly-like programming language[, that] takes the form of a module that contains definitions for functions, tables, and linear memories, as well as mutable or immutable global variables.</a:t>
            </a:r>
            <a:endParaRPr b="0" lang="en-US" sz="1600" spc="-1" strike="noStrike">
              <a:latin typeface="Arial"/>
            </a:endParaRPr>
          </a:p>
          <a:p>
            <a:pPr marL="432000" indent="-324000">
              <a:spcBef>
                <a:spcPts val="1417"/>
              </a:spcBef>
              <a:buClr>
                <a:srgbClr val="000000"/>
              </a:buClr>
              <a:buSzPct val="45000"/>
              <a:buFont typeface="Wingdings" charset="2"/>
              <a:buChar char=""/>
            </a:pPr>
            <a:r>
              <a:rPr b="0" lang="en-US" sz="1600" spc="-1" strike="noStrike">
                <a:latin typeface="Arial"/>
              </a:rPr>
              <a:t>A WebAssembly implementation will typically be embedded into a host environment. This environment defines how loading of modules is initiated, how imports are provided (including host-side definitions), and how exports can be accessed.</a:t>
            </a:r>
            <a:endParaRPr b="0" lang="en-US" sz="1600" spc="-1" strike="noStrike">
              <a:latin typeface="Arial"/>
            </a:endParaRPr>
          </a:p>
          <a:p>
            <a:pPr marL="432000" indent="-324000">
              <a:spcBef>
                <a:spcPts val="1417"/>
              </a:spcBef>
              <a:buClr>
                <a:srgbClr val="000000"/>
              </a:buClr>
              <a:buSzPct val="45000"/>
              <a:buFont typeface="Wingdings" charset="2"/>
              <a:buChar char=""/>
            </a:pPr>
            <a:r>
              <a:rPr b="0" lang="en-US" sz="1600" spc="-1" strike="noStrike">
                <a:latin typeface="Arial"/>
              </a:rPr>
              <a:t>The design goals of WebAssembly are the following: fast, safe, and portable.</a:t>
            </a:r>
            <a:endParaRPr b="0" lang="en-US" sz="1600" spc="-1" strike="noStrike">
              <a:latin typeface="Arial"/>
            </a:endParaRPr>
          </a:p>
          <a:p>
            <a:pPr lvl="1" marL="864000" indent="-324000">
              <a:spcBef>
                <a:spcPts val="1134"/>
              </a:spcBef>
              <a:buClr>
                <a:srgbClr val="000000"/>
              </a:buClr>
              <a:buSzPct val="75000"/>
              <a:buFont typeface="Symbol" charset="2"/>
              <a:buChar char=""/>
            </a:pPr>
            <a:r>
              <a:rPr b="0" lang="en-US" sz="1600" spc="-1" strike="noStrike">
                <a:latin typeface="Arial"/>
              </a:rPr>
              <a:t>Fast: executes with near native code performance</a:t>
            </a:r>
            <a:endParaRPr b="0" lang="en-US" sz="1600" spc="-1" strike="noStrike">
              <a:latin typeface="Arial"/>
            </a:endParaRPr>
          </a:p>
          <a:p>
            <a:pPr lvl="1" marL="864000" indent="-324000">
              <a:spcBef>
                <a:spcPts val="1134"/>
              </a:spcBef>
              <a:buClr>
                <a:srgbClr val="000000"/>
              </a:buClr>
              <a:buSzPct val="75000"/>
              <a:buFont typeface="Symbol" charset="2"/>
              <a:buChar char=""/>
            </a:pPr>
            <a:r>
              <a:rPr b="0" lang="en-US" sz="1600" spc="-1" strike="noStrike">
                <a:latin typeface="Arial"/>
              </a:rPr>
              <a:t>Safe: code is validated and executes in a memory-safe, sandboxed environment</a:t>
            </a:r>
            <a:endParaRPr b="0" lang="en-US" sz="1600" spc="-1" strike="noStrike">
              <a:latin typeface="Arial"/>
            </a:endParaRPr>
          </a:p>
          <a:p>
            <a:pPr lvl="1" marL="864000" indent="-324000">
              <a:spcBef>
                <a:spcPts val="1134"/>
              </a:spcBef>
              <a:buClr>
                <a:srgbClr val="000000"/>
              </a:buClr>
              <a:buSzPct val="75000"/>
              <a:buFont typeface="Symbol" charset="2"/>
              <a:buChar char=""/>
            </a:pPr>
            <a:r>
              <a:rPr b="0" lang="en-US" sz="1600" spc="-1" strike="noStrike">
                <a:latin typeface="Arial"/>
              </a:rPr>
              <a:t>Platform-independent: can be embedded in browsers, run as a stand-alone VM, or integrated in other environments.</a:t>
            </a:r>
            <a:endParaRPr b="0" lang="en-US" sz="1600" spc="-1" strike="noStrike">
              <a:latin typeface="Arial"/>
            </a:endParaRPr>
          </a:p>
          <a:p>
            <a:pPr marL="432000" indent="-324000">
              <a:spcBef>
                <a:spcPts val="1417"/>
              </a:spcBef>
              <a:buClr>
                <a:srgbClr val="000000"/>
              </a:buClr>
              <a:buSzPct val="45000"/>
              <a:buFont typeface="Wingdings" charset="2"/>
              <a:buChar char=""/>
            </a:pPr>
            <a:r>
              <a:rPr b="0" lang="en-US" sz="1600" spc="-1" strike="noStrike">
                <a:latin typeface="Arial"/>
                <a:hlinkClick r:id="rId1"/>
              </a:rPr>
              <a:t>https://webassembly.github.io/spec/core/intro/overview.html</a:t>
            </a:r>
            <a:endParaRPr b="0" lang="en-US" sz="1600" spc="-1" strike="noStrike">
              <a:latin typeface="Arial"/>
            </a:endParaRPr>
          </a:p>
        </p:txBody>
      </p:sp>
      <p:sp>
        <p:nvSpPr>
          <p:cNvPr id="47" name="TextShape 3"/>
          <p:cNvSpPr txBox="1"/>
          <p:nvPr/>
        </p:nvSpPr>
        <p:spPr>
          <a:xfrm>
            <a:off x="182880" y="91440"/>
            <a:ext cx="371160" cy="346320"/>
          </a:xfrm>
          <a:prstGeom prst="rect">
            <a:avLst/>
          </a:prstGeom>
          <a:noFill/>
          <a:ln>
            <a:noFill/>
          </a:ln>
        </p:spPr>
        <p:txBody>
          <a:bodyPr lIns="90000" rIns="90000" tIns="45000" bIns="45000">
            <a:spAutoFit/>
          </a:bodyPr>
          <a:p>
            <a:r>
              <a:rPr b="0" lang="en-US" sz="1800" spc="-1" strike="noStrike">
                <a:latin typeface="Arial"/>
              </a:rPr>
              <a:t>1.</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How it runs</a:t>
            </a:r>
            <a:endParaRPr b="0" lang="en-US" sz="4400" spc="-1" strike="noStrike">
              <a:latin typeface="Arial"/>
            </a:endParaRPr>
          </a:p>
        </p:txBody>
      </p:sp>
      <p:sp>
        <p:nvSpPr>
          <p:cNvPr id="171" name="TextShape 2"/>
          <p:cNvSpPr txBox="1"/>
          <p:nvPr/>
        </p:nvSpPr>
        <p:spPr>
          <a:xfrm>
            <a:off x="1845720" y="1828800"/>
            <a:ext cx="6432480" cy="2906280"/>
          </a:xfrm>
          <a:prstGeom prst="rect">
            <a:avLst/>
          </a:prstGeom>
          <a:noFill/>
          <a:ln>
            <a:noFill/>
          </a:ln>
        </p:spPr>
        <p:txBody>
          <a:bodyPr lIns="90000" rIns="90000" tIns="45000" bIns="45000">
            <a:spAutoFit/>
          </a:bodyPr>
          <a:p>
            <a:r>
              <a:rPr b="0" lang="en-US" sz="1800" spc="-1" strike="noStrike">
                <a:latin typeface="Arial"/>
              </a:rPr>
              <a:t>async function importWASM (fileUrl, imp) {</a:t>
            </a:r>
            <a:endParaRPr b="0" lang="en-US" sz="1800" spc="-1" strike="noStrike">
              <a:latin typeface="Arial"/>
            </a:endParaRPr>
          </a:p>
          <a:p>
            <a:r>
              <a:rPr b="0" lang="en-US" sz="1800" spc="-1" strike="noStrike">
                <a:latin typeface="Arial"/>
              </a:rPr>
              <a:t>        </a:t>
            </a:r>
            <a:r>
              <a:rPr b="0" lang="en-US" sz="1800" spc="-1" strike="noStrike">
                <a:latin typeface="Arial"/>
              </a:rPr>
              <a:t>const wasm = fetch(fileUrl);</a:t>
            </a:r>
            <a:endParaRPr b="0" lang="en-US" sz="1800" spc="-1" strike="noStrike">
              <a:latin typeface="Arial"/>
            </a:endParaRPr>
          </a:p>
          <a:p>
            <a:r>
              <a:rPr b="0" lang="en-US" sz="1800" spc="-1" strike="noStrike">
                <a:latin typeface="Arial"/>
              </a:rPr>
              <a:t>        </a:t>
            </a:r>
            <a:r>
              <a:rPr b="0" lang="en-US" sz="1800" spc="-1" strike="noStrike">
                <a:latin typeface="Arial"/>
              </a:rPr>
              <a:t>const { module, instance } = </a:t>
            </a:r>
            <a:endParaRPr b="0" lang="en-US" sz="1800" spc="-1" strike="noStrike">
              <a:latin typeface="Arial"/>
            </a:endParaRPr>
          </a:p>
          <a:p>
            <a:r>
              <a:rPr b="0" lang="en-US" sz="1800" spc="-1" strike="noStrike">
                <a:latin typeface="Arial"/>
              </a:rPr>
              <a:t>            </a:t>
            </a:r>
            <a:r>
              <a:rPr b="0" lang="en-US" sz="1800" spc="-1" strike="noStrike">
                <a:latin typeface="Arial"/>
              </a:rPr>
              <a:t>await WebAssembly.instantiateStreaming(wasm, imp);</a:t>
            </a:r>
            <a:endParaRPr b="0" lang="en-US" sz="1800" spc="-1" strike="noStrike">
              <a:latin typeface="Arial"/>
            </a:endParaRPr>
          </a:p>
          <a:p>
            <a:r>
              <a:rPr b="0" lang="en-US" sz="1800" spc="-1" strike="noStrike">
                <a:latin typeface="Arial"/>
              </a:rPr>
              <a:t>        </a:t>
            </a:r>
            <a:r>
              <a:rPr b="0" lang="en-US" sz="1800" spc="-1" strike="noStrike">
                <a:latin typeface="Arial"/>
              </a:rPr>
              <a:t>return instance.exports;</a:t>
            </a:r>
            <a:endParaRPr b="0" lang="en-US" sz="1800" spc="-1" strike="noStrike">
              <a:latin typeface="Arial"/>
            </a:endParaRPr>
          </a:p>
          <a:p>
            <a:r>
              <a:rPr b="0" lang="en-US" sz="1800" spc="-1" strike="noStrike">
                <a:latin typeface="Arial"/>
              </a:rPr>
              <a:t>    </a:t>
            </a:r>
            <a:r>
              <a:rPr b="0" lang="en-US" sz="1800" spc="-1" strike="noStrike">
                <a:latin typeface="Arial"/>
              </a:rPr>
              <a:t>};</a:t>
            </a:r>
            <a:endParaRPr b="0" lang="en-US" sz="1800" spc="-1" strike="noStrike">
              <a:latin typeface="Arial"/>
            </a:endParaRPr>
          </a:p>
          <a:p>
            <a:endParaRPr b="0" lang="en-US" sz="1800" spc="-1" strike="noStrike">
              <a:latin typeface="Arial"/>
            </a:endParaRPr>
          </a:p>
          <a:p>
            <a:r>
              <a:rPr b="0" lang="en-US" sz="1800" spc="-1" strike="noStrike">
                <a:latin typeface="Arial"/>
              </a:rPr>
              <a:t>    </a:t>
            </a:r>
            <a:r>
              <a:rPr b="0" lang="en-US" sz="1800" spc="-1" strike="noStrike">
                <a:latin typeface="Arial"/>
              </a:rPr>
              <a:t>async function run () {</a:t>
            </a:r>
            <a:endParaRPr b="0" lang="en-US" sz="1800" spc="-1" strike="noStrike">
              <a:latin typeface="Arial"/>
            </a:endParaRPr>
          </a:p>
          <a:p>
            <a:r>
              <a:rPr b="0" lang="en-US" sz="1800" spc="-1" strike="noStrike">
                <a:latin typeface="Arial"/>
              </a:rPr>
              <a:t>        </a:t>
            </a:r>
            <a:r>
              <a:rPr b="0" lang="en-US" sz="1800" spc="-1" strike="noStrike">
                <a:latin typeface="Arial"/>
              </a:rPr>
              <a:t>const { main } = await importWASM(mainUrl);</a:t>
            </a:r>
            <a:endParaRPr b="0" lang="en-US" sz="1800" spc="-1" strike="noStrike">
              <a:latin typeface="Arial"/>
            </a:endParaRPr>
          </a:p>
          <a:p>
            <a:r>
              <a:rPr b="0" lang="en-US" sz="1800" spc="-1" strike="noStrike">
                <a:latin typeface="Arial"/>
              </a:rPr>
              <a:t>        </a:t>
            </a:r>
            <a:r>
              <a:rPr b="0" lang="en-US" sz="1800" spc="-1" strike="noStrike">
                <a:latin typeface="Arial"/>
              </a:rPr>
              <a:t>console.log(main());</a:t>
            </a:r>
            <a:endParaRPr b="0" lang="en-US" sz="1800" spc="-1" strike="noStrike">
              <a:latin typeface="Arial"/>
            </a:endParaRPr>
          </a:p>
          <a:p>
            <a:r>
              <a:rPr b="0" lang="en-US" sz="1800" spc="-1" strike="noStrike">
                <a:latin typeface="Arial"/>
              </a:rPr>
              <a:t>    </a:t>
            </a:r>
            <a:r>
              <a:rPr b="0" lang="en-US" sz="1800" spc="-1" strike="noStrike">
                <a:latin typeface="Arial"/>
              </a:rPr>
              <a:t>};</a:t>
            </a:r>
            <a:endParaRPr b="0" lang="en-US" sz="1800" spc="-1" strike="noStrike">
              <a:latin typeface="Arial"/>
            </a:endParaRPr>
          </a:p>
        </p:txBody>
      </p:sp>
      <p:sp>
        <p:nvSpPr>
          <p:cNvPr id="172" name="TextShape 3"/>
          <p:cNvSpPr txBox="1"/>
          <p:nvPr/>
        </p:nvSpPr>
        <p:spPr>
          <a:xfrm>
            <a:off x="184320" y="91440"/>
            <a:ext cx="371160" cy="346320"/>
          </a:xfrm>
          <a:prstGeom prst="rect">
            <a:avLst/>
          </a:prstGeom>
          <a:noFill/>
          <a:ln>
            <a:noFill/>
          </a:ln>
        </p:spPr>
        <p:txBody>
          <a:bodyPr lIns="90000" rIns="90000" tIns="45000" bIns="45000">
            <a:spAutoFit/>
          </a:bodyPr>
          <a:p>
            <a:r>
              <a:rPr b="0" lang="en-US" sz="1800" spc="-1" strike="noStrike">
                <a:latin typeface="Arial"/>
              </a:rPr>
              <a:t>5.</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How it runs</a:t>
            </a:r>
            <a:endParaRPr b="0" lang="en-US" sz="4400" spc="-1" strike="noStrike">
              <a:latin typeface="Arial"/>
            </a:endParaRPr>
          </a:p>
        </p:txBody>
      </p:sp>
      <p:sp>
        <p:nvSpPr>
          <p:cNvPr id="174" name="TextShape 2"/>
          <p:cNvSpPr txBox="1"/>
          <p:nvPr/>
        </p:nvSpPr>
        <p:spPr>
          <a:xfrm>
            <a:off x="1845720" y="1828800"/>
            <a:ext cx="6432480" cy="2906280"/>
          </a:xfrm>
          <a:prstGeom prst="rect">
            <a:avLst/>
          </a:prstGeom>
          <a:noFill/>
          <a:ln>
            <a:noFill/>
          </a:ln>
        </p:spPr>
        <p:txBody>
          <a:bodyPr lIns="90000" rIns="90000" tIns="45000" bIns="45000">
            <a:spAutoFit/>
          </a:bodyPr>
          <a:p>
            <a:r>
              <a:rPr b="0" lang="en-US" sz="1800" spc="-1" strike="noStrike">
                <a:solidFill>
                  <a:srgbClr val="000000"/>
                </a:solidFill>
                <a:latin typeface="Arial"/>
              </a:rPr>
              <a:t>async function importWASM (fileUrl, imp) {</a:t>
            </a:r>
            <a:endParaRPr b="0" lang="en-US" sz="1800" spc="-1" strike="noStrike">
              <a:solidFill>
                <a:srgbClr val="eeeeee"/>
              </a:solidFill>
              <a:latin typeface="Arial"/>
            </a:endParaRPr>
          </a:p>
          <a:p>
            <a:r>
              <a:rPr b="0" lang="en-US" sz="1800" spc="-1" strike="noStrike">
                <a:solidFill>
                  <a:srgbClr val="eeeeee"/>
                </a:solidFill>
                <a:latin typeface="Arial"/>
              </a:rPr>
              <a:t>        </a:t>
            </a:r>
            <a:r>
              <a:rPr b="0" lang="en-US" sz="1800" spc="-1" strike="noStrike">
                <a:solidFill>
                  <a:srgbClr val="eeeeee"/>
                </a:solidFill>
                <a:latin typeface="Arial"/>
              </a:rPr>
              <a:t>const wasm = fetch(fileUrl);</a:t>
            </a:r>
            <a:endParaRPr b="0" lang="en-US" sz="1800" spc="-1" strike="noStrike">
              <a:solidFill>
                <a:srgbClr val="eeeeee"/>
              </a:solidFill>
              <a:latin typeface="Arial"/>
            </a:endParaRPr>
          </a:p>
          <a:p>
            <a:r>
              <a:rPr b="0" lang="en-US" sz="1800" spc="-1" strike="noStrike">
                <a:solidFill>
                  <a:srgbClr val="eeeeee"/>
                </a:solidFill>
                <a:latin typeface="Arial"/>
              </a:rPr>
              <a:t>        </a:t>
            </a:r>
            <a:r>
              <a:rPr b="0" lang="en-US" sz="1800" spc="-1" strike="noStrike">
                <a:solidFill>
                  <a:srgbClr val="eeeeee"/>
                </a:solidFill>
                <a:latin typeface="Arial"/>
              </a:rPr>
              <a:t>const { module, instance } = </a:t>
            </a:r>
            <a:endParaRPr b="0" lang="en-US" sz="1800" spc="-1" strike="noStrike">
              <a:solidFill>
                <a:srgbClr val="eeeeee"/>
              </a:solidFill>
              <a:latin typeface="Arial"/>
            </a:endParaRPr>
          </a:p>
          <a:p>
            <a:r>
              <a:rPr b="0" lang="en-US" sz="1800" spc="-1" strike="noStrike">
                <a:solidFill>
                  <a:srgbClr val="eeeeee"/>
                </a:solidFill>
                <a:latin typeface="Arial"/>
              </a:rPr>
              <a:t>            </a:t>
            </a:r>
            <a:r>
              <a:rPr b="0" lang="en-US" sz="1800" spc="-1" strike="noStrike">
                <a:solidFill>
                  <a:srgbClr val="eeeeee"/>
                </a:solidFill>
                <a:latin typeface="Arial"/>
              </a:rPr>
              <a:t>await WebAssembly.instantiateStreaming(wasm, imp);</a:t>
            </a:r>
            <a:endParaRPr b="0" lang="en-US" sz="1800" spc="-1" strike="noStrike">
              <a:solidFill>
                <a:srgbClr val="eeeeee"/>
              </a:solidFill>
              <a:latin typeface="Arial"/>
            </a:endParaRPr>
          </a:p>
          <a:p>
            <a:r>
              <a:rPr b="0" lang="en-US" sz="1800" spc="-1" strike="noStrike">
                <a:solidFill>
                  <a:srgbClr val="eeeeee"/>
                </a:solidFill>
                <a:latin typeface="Arial"/>
              </a:rPr>
              <a:t>       </a:t>
            </a:r>
            <a:r>
              <a:rPr b="0" lang="en-US" sz="1800" spc="-1" strike="noStrike">
                <a:solidFill>
                  <a:srgbClr val="000000"/>
                </a:solidFill>
                <a:latin typeface="Arial"/>
              </a:rPr>
              <a:t> </a:t>
            </a:r>
            <a:r>
              <a:rPr b="0" lang="en-US" sz="1800" spc="-1" strike="noStrike">
                <a:solidFill>
                  <a:srgbClr val="000000"/>
                </a:solidFill>
                <a:latin typeface="Arial"/>
              </a:rPr>
              <a:t>return instance.exports;</a:t>
            </a:r>
            <a:endParaRPr b="0" lang="en-US" sz="1800" spc="-1" strike="noStrike">
              <a:solidFill>
                <a:srgbClr val="eeeeee"/>
              </a:solidFill>
              <a:latin typeface="Arial"/>
            </a:endParaRPr>
          </a:p>
          <a:p>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solidFill>
                <a:srgbClr val="eeeeee"/>
              </a:solidFill>
              <a:latin typeface="Arial"/>
            </a:endParaRPr>
          </a:p>
          <a:p>
            <a:endParaRPr b="0" lang="en-US" sz="1800" spc="-1" strike="noStrike">
              <a:solidFill>
                <a:srgbClr val="eeeeee"/>
              </a:solidFill>
              <a:latin typeface="Arial"/>
            </a:endParaRPr>
          </a:p>
          <a:p>
            <a:r>
              <a:rPr b="0" lang="en-US" sz="1800" spc="-1" strike="noStrike">
                <a:solidFill>
                  <a:srgbClr val="eeeeee"/>
                </a:solidFill>
                <a:latin typeface="Arial"/>
              </a:rPr>
              <a:t>   </a:t>
            </a:r>
            <a:r>
              <a:rPr b="0" lang="en-US" sz="1800" spc="-1" strike="noStrike">
                <a:solidFill>
                  <a:srgbClr val="000000"/>
                </a:solidFill>
                <a:latin typeface="Arial"/>
              </a:rPr>
              <a:t> </a:t>
            </a:r>
            <a:r>
              <a:rPr b="0" lang="en-US" sz="1800" spc="-1" strike="noStrike">
                <a:solidFill>
                  <a:srgbClr val="000000"/>
                </a:solidFill>
                <a:latin typeface="Arial"/>
              </a:rPr>
              <a:t>async function run () {</a:t>
            </a:r>
            <a:endParaRPr b="0" lang="en-US" sz="1800" spc="-1" strike="noStrike">
              <a:solidFill>
                <a:srgbClr val="eeeeee"/>
              </a:solidFill>
              <a:latin typeface="Arial"/>
            </a:endParaRPr>
          </a:p>
          <a:p>
            <a:r>
              <a:rPr b="0" lang="en-US" sz="1800" spc="-1" strike="noStrike">
                <a:solidFill>
                  <a:srgbClr val="000000"/>
                </a:solidFill>
                <a:latin typeface="Arial"/>
              </a:rPr>
              <a:t>        </a:t>
            </a:r>
            <a:r>
              <a:rPr b="0" lang="en-US" sz="1800" spc="-1" strike="noStrike">
                <a:solidFill>
                  <a:srgbClr val="000000"/>
                </a:solidFill>
                <a:latin typeface="Arial"/>
              </a:rPr>
              <a:t>const { main } </a:t>
            </a:r>
            <a:r>
              <a:rPr b="0" lang="en-US" sz="1800" spc="-1" strike="noStrike">
                <a:solidFill>
                  <a:srgbClr val="eeeeee"/>
                </a:solidFill>
                <a:latin typeface="Arial"/>
              </a:rPr>
              <a:t>= await importWASM(mainUrl);</a:t>
            </a:r>
            <a:endParaRPr b="0" lang="en-US" sz="1800" spc="-1" strike="noStrike">
              <a:solidFill>
                <a:srgbClr val="eeeeee"/>
              </a:solidFill>
              <a:latin typeface="Arial"/>
            </a:endParaRPr>
          </a:p>
          <a:p>
            <a:r>
              <a:rPr b="0" lang="en-US" sz="1800" spc="-1" strike="noStrike">
                <a:solidFill>
                  <a:srgbClr val="000000"/>
                </a:solidFill>
                <a:latin typeface="Arial"/>
              </a:rPr>
              <a:t>        </a:t>
            </a:r>
            <a:r>
              <a:rPr b="0" lang="en-US" sz="1800" spc="-1" strike="noStrike">
                <a:solidFill>
                  <a:srgbClr val="000000"/>
                </a:solidFill>
                <a:latin typeface="Arial"/>
              </a:rPr>
              <a:t>console.log(main());</a:t>
            </a:r>
            <a:endParaRPr b="0" lang="en-US" sz="1800" spc="-1" strike="noStrike">
              <a:solidFill>
                <a:srgbClr val="eeeeee"/>
              </a:solidFill>
              <a:latin typeface="Arial"/>
            </a:endParaRPr>
          </a:p>
          <a:p>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solidFill>
                <a:srgbClr val="eeeeee"/>
              </a:solidFill>
              <a:latin typeface="Arial"/>
            </a:endParaRPr>
          </a:p>
        </p:txBody>
      </p:sp>
      <p:sp>
        <p:nvSpPr>
          <p:cNvPr id="175" name="TextShape 3"/>
          <p:cNvSpPr txBox="1"/>
          <p:nvPr/>
        </p:nvSpPr>
        <p:spPr>
          <a:xfrm>
            <a:off x="184320" y="91440"/>
            <a:ext cx="371160" cy="346320"/>
          </a:xfrm>
          <a:prstGeom prst="rect">
            <a:avLst/>
          </a:prstGeom>
          <a:noFill/>
          <a:ln>
            <a:noFill/>
          </a:ln>
        </p:spPr>
        <p:txBody>
          <a:bodyPr lIns="90000" rIns="90000" tIns="45000" bIns="45000">
            <a:spAutoFit/>
          </a:bodyPr>
          <a:p>
            <a:r>
              <a:rPr b="0" lang="en-US" sz="1800" spc="-1" strike="noStrike">
                <a:latin typeface="Arial"/>
              </a:rPr>
              <a:t>5.</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a:t>
            </a:r>
            <a:endParaRPr b="0" lang="en-US" sz="4400" spc="-1" strike="noStrike">
              <a:latin typeface="Arial"/>
            </a:endParaRPr>
          </a:p>
        </p:txBody>
      </p:sp>
      <p:sp>
        <p:nvSpPr>
          <p:cNvPr id="177"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How WASM virtual machine runs code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1400" spc="-1" strike="noStrike">
                <a:latin typeface="Arial"/>
              </a:rPr>
              <a:t>Execution behavior is defined in terms of an abstract machine that models the program state. It includes a </a:t>
            </a:r>
            <a:r>
              <a:rPr b="1" lang="en-US" sz="1400" spc="-1" strike="noStrike">
                <a:latin typeface="Arial"/>
              </a:rPr>
              <a:t>stack</a:t>
            </a:r>
            <a:r>
              <a:rPr b="0" lang="en-US" sz="1400" spc="-1" strike="noStrike">
                <a:latin typeface="Arial"/>
              </a:rPr>
              <a:t>, which records operand values and </a:t>
            </a:r>
            <a:r>
              <a:rPr b="1" lang="en-US" sz="1400" spc="-1" strike="noStrike">
                <a:latin typeface="Arial"/>
              </a:rPr>
              <a:t>control constructs</a:t>
            </a:r>
            <a:r>
              <a:rPr b="0" lang="en-US" sz="1400" spc="-1" strike="noStrike">
                <a:latin typeface="Arial"/>
              </a:rPr>
              <a:t>, and an abstract store containing global state.</a:t>
            </a:r>
            <a:endParaRPr b="0" lang="en-US" sz="1400" spc="-1" strike="noStrike">
              <a:latin typeface="Arial"/>
            </a:endParaRPr>
          </a:p>
          <a:p>
            <a:pPr marL="432000" indent="-324000">
              <a:spcBef>
                <a:spcPts val="1417"/>
              </a:spcBef>
              <a:buClr>
                <a:srgbClr val="000000"/>
              </a:buClr>
              <a:buSzPct val="45000"/>
              <a:buFont typeface="Wingdings" charset="2"/>
              <a:buChar char=""/>
            </a:pPr>
            <a:r>
              <a:rPr b="0" lang="en-US" sz="1400" spc="-1" strike="noStrike">
                <a:latin typeface="Arial"/>
              </a:rPr>
              <a:t>For each </a:t>
            </a:r>
            <a:r>
              <a:rPr b="1" lang="en-US" sz="1400" spc="-1" strike="noStrike">
                <a:latin typeface="Arial"/>
              </a:rPr>
              <a:t>instruction</a:t>
            </a:r>
            <a:r>
              <a:rPr b="0" lang="en-US" sz="1400" spc="-1" strike="noStrike">
                <a:latin typeface="Arial"/>
              </a:rPr>
              <a:t>, there is a rule that specifies the effect of its execution on the program state. </a:t>
            </a:r>
            <a:endParaRPr b="0" lang="en-US" sz="1400" spc="-1" strike="noStrike">
              <a:latin typeface="Arial"/>
            </a:endParaRPr>
          </a:p>
          <a:p>
            <a:pPr marL="432000" indent="-324000">
              <a:spcBef>
                <a:spcPts val="1417"/>
              </a:spcBef>
              <a:buClr>
                <a:srgbClr val="000000"/>
              </a:buClr>
              <a:buSzPct val="45000"/>
              <a:buFont typeface="Wingdings" charset="2"/>
              <a:buChar char=""/>
            </a:pPr>
            <a:r>
              <a:rPr b="0" lang="en-US" sz="1400" spc="-1" strike="noStrike">
                <a:latin typeface="Arial"/>
              </a:rPr>
              <a:t>https://webassembly.github.io/spec/core/exec/conventions.html</a:t>
            </a:r>
            <a:endParaRPr b="0" lang="en-US" sz="1400" spc="-1" strike="noStrike">
              <a:latin typeface="Arial"/>
            </a:endParaRPr>
          </a:p>
        </p:txBody>
      </p:sp>
      <p:sp>
        <p:nvSpPr>
          <p:cNvPr id="178" name="TextShape 3"/>
          <p:cNvSpPr txBox="1"/>
          <p:nvPr/>
        </p:nvSpPr>
        <p:spPr>
          <a:xfrm>
            <a:off x="184320" y="91440"/>
            <a:ext cx="371160" cy="346320"/>
          </a:xfrm>
          <a:prstGeom prst="rect">
            <a:avLst/>
          </a:prstGeom>
          <a:noFill/>
          <a:ln>
            <a:noFill/>
          </a:ln>
        </p:spPr>
        <p:txBody>
          <a:bodyPr lIns="90000" rIns="90000" tIns="45000" bIns="45000">
            <a:spAutoFit/>
          </a:bodyPr>
          <a:p>
            <a:r>
              <a:rPr b="0" lang="en-US" sz="1800" spc="-1" strike="noStrike">
                <a:latin typeface="Arial"/>
              </a:rPr>
              <a:t>5.</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Stack Machine</a:t>
            </a:r>
            <a:endParaRPr b="0" lang="en-US" sz="4400" spc="-1" strike="noStrike">
              <a:latin typeface="Arial"/>
            </a:endParaRPr>
          </a:p>
        </p:txBody>
      </p:sp>
      <p:sp>
        <p:nvSpPr>
          <p:cNvPr id="180" name="TextShape 2"/>
          <p:cNvSpPr txBox="1"/>
          <p:nvPr/>
        </p:nvSpPr>
        <p:spPr>
          <a:xfrm>
            <a:off x="182880" y="1371600"/>
            <a:ext cx="4663440" cy="3657600"/>
          </a:xfrm>
          <a:prstGeom prst="rect">
            <a:avLst/>
          </a:prstGeom>
          <a:noFill/>
          <a:ln>
            <a:noFill/>
          </a:ln>
        </p:spPr>
        <p:txBody>
          <a:bodyPr lIns="90000" rIns="90000" tIns="45000" bIns="45000">
            <a:spAutoFit/>
          </a:bodyPr>
          <a:p>
            <a:pPr>
              <a:lnSpc>
                <a:spcPct val="100000"/>
              </a:lnSpc>
            </a:pPr>
            <a:r>
              <a:rPr b="0" lang="en-US" sz="1800" spc="-1" strike="noStrike">
                <a:solidFill>
                  <a:srgbClr val="000000"/>
                </a:solidFill>
                <a:latin typeface="Arial"/>
              </a:rPr>
              <a:t>(module</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(type $0 (func (result i32)))</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(func $main (type $0)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(i32.const 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(export "main" (func $main))</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a:t>
            </a:r>
            <a:endParaRPr b="0" lang="en-US" sz="1800" spc="-1" strike="noStrike">
              <a:solidFill>
                <a:srgbClr val="000000"/>
              </a:solidFill>
              <a:latin typeface="Arial"/>
            </a:endParaRPr>
          </a:p>
        </p:txBody>
      </p:sp>
      <p:sp>
        <p:nvSpPr>
          <p:cNvPr id="181" name="TextShape 3"/>
          <p:cNvSpPr txBox="1"/>
          <p:nvPr/>
        </p:nvSpPr>
        <p:spPr>
          <a:xfrm>
            <a:off x="5303520" y="1005840"/>
            <a:ext cx="4663440" cy="4700160"/>
          </a:xfrm>
          <a:prstGeom prst="rect">
            <a:avLst/>
          </a:prstGeom>
          <a:noFill/>
          <a:ln>
            <a:noFill/>
          </a:ln>
        </p:spPr>
        <p:txBody>
          <a:bodyPr lIns="90000" rIns="90000" tIns="45000" bIns="45000">
            <a:spAutoFit/>
          </a:bodyPr>
          <a:p>
            <a:pPr>
              <a:lnSpc>
                <a:spcPct val="100000"/>
              </a:lnSpc>
            </a:pPr>
            <a:r>
              <a:rPr b="0" lang="en-US" sz="1100" spc="-1" strike="noStrike">
                <a:solidFill>
                  <a:srgbClr val="000000"/>
                </a:solidFill>
                <a:latin typeface="Arial"/>
              </a:rPr>
              <a:t>...</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 section "Function" (3)</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000000f: 03                                        ; section code</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0000010: 00                                        ; section size (guess)</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0000011: 01                                        ; num functions</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0000012: 00                                        ; function 0 signature index</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0000010: 02                                        ; FIXUP section size</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 section "Export" (7)</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0000013: 07                                        ; section code</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0000014: 00                                        ; section size (guess)</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0000015: 01                                        ; num exports</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0000016: 04                                        ; string length</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0000017: 6d61 696e                                main  ; export name</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000001b: 00                                        ; export kind</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000001c: 00                                        ; export func index</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0000014: 08                                        ; FIXUP section size</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 section "Code" (10)</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000001d: 0a                                        ; section code</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000001e: 00                                        ; section size (guess)</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000001f: 01                                        ; num functions</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 function body 0</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0000020: 00                                        ; func body size (guess)</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0000021: 00                                        ; local decl count</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0000022: 41                                        ; i32.const</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0000023: 00                                        ; i32 literal</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0000024: 0b                                        ; end</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0000020: 04                                        ; FIXUP func body size</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000001e: 06                                        ; FIXUP section size</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a:t>
            </a:r>
            <a:endParaRPr b="0" lang="en-US" sz="1100" spc="-1" strike="noStrike">
              <a:solidFill>
                <a:srgbClr val="000000"/>
              </a:solidFill>
              <a:latin typeface="Arial"/>
            </a:endParaRPr>
          </a:p>
        </p:txBody>
      </p:sp>
      <p:sp>
        <p:nvSpPr>
          <p:cNvPr id="182" name="TextShape 4"/>
          <p:cNvSpPr txBox="1"/>
          <p:nvPr/>
        </p:nvSpPr>
        <p:spPr>
          <a:xfrm>
            <a:off x="184680" y="91440"/>
            <a:ext cx="371160" cy="346320"/>
          </a:xfrm>
          <a:prstGeom prst="rect">
            <a:avLst/>
          </a:prstGeom>
          <a:noFill/>
          <a:ln>
            <a:noFill/>
          </a:ln>
        </p:spPr>
        <p:txBody>
          <a:bodyPr lIns="90000" rIns="90000" tIns="45000" bIns="45000">
            <a:spAutoFit/>
          </a:bodyPr>
          <a:p>
            <a:r>
              <a:rPr b="0" lang="en-US" sz="1800" spc="-1" strike="noStrike">
                <a:latin typeface="Arial"/>
              </a:rPr>
              <a:t>5.</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Stack Machine</a:t>
            </a:r>
            <a:endParaRPr b="0" lang="en-US" sz="4400" spc="-1" strike="noStrike">
              <a:latin typeface="Arial"/>
            </a:endParaRPr>
          </a:p>
        </p:txBody>
      </p:sp>
      <p:sp>
        <p:nvSpPr>
          <p:cNvPr id="184" name="TextShape 2"/>
          <p:cNvSpPr txBox="1"/>
          <p:nvPr/>
        </p:nvSpPr>
        <p:spPr>
          <a:xfrm>
            <a:off x="182880" y="1371600"/>
            <a:ext cx="4663440" cy="3657600"/>
          </a:xfrm>
          <a:prstGeom prst="rect">
            <a:avLst/>
          </a:prstGeom>
          <a:noFill/>
          <a:ln>
            <a:noFill/>
          </a:ln>
        </p:spPr>
        <p:txBody>
          <a:bodyPr lIns="90000" rIns="90000" tIns="45000" bIns="45000">
            <a:spAutoFit/>
          </a:bodyPr>
          <a:p>
            <a:pPr>
              <a:lnSpc>
                <a:spcPct val="100000"/>
              </a:lnSpc>
            </a:pPr>
            <a:r>
              <a:rPr b="0" lang="en-US" sz="1800" spc="-1" strike="noStrike">
                <a:solidFill>
                  <a:srgbClr val="eeeeee"/>
                </a:solidFill>
                <a:latin typeface="Arial"/>
              </a:rPr>
              <a:t>(module</a:t>
            </a:r>
            <a:endParaRPr b="0" lang="en-US" sz="1800" spc="-1" strike="noStrike">
              <a:solidFill>
                <a:srgbClr val="000000"/>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(type $0 (func (result i32)))</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(func $main (type $0)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(i32.const 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eeeeee"/>
                </a:solidFill>
                <a:latin typeface="Arial"/>
              </a:rPr>
              <a:t>(export "main" (func $main))</a:t>
            </a:r>
            <a:endParaRPr b="0" lang="en-US" sz="1800" spc="-1" strike="noStrike">
              <a:solidFill>
                <a:srgbClr val="000000"/>
              </a:solidFill>
              <a:latin typeface="Arial"/>
            </a:endParaRPr>
          </a:p>
          <a:p>
            <a:pPr>
              <a:lnSpc>
                <a:spcPct val="100000"/>
              </a:lnSpc>
            </a:pPr>
            <a:r>
              <a:rPr b="0" lang="en-US" sz="1800" spc="-1" strike="noStrike">
                <a:solidFill>
                  <a:srgbClr val="eeeeee"/>
                </a:solidFill>
                <a:latin typeface="Arial"/>
              </a:rPr>
              <a:t>)</a:t>
            </a:r>
            <a:endParaRPr b="0" lang="en-US" sz="1800" spc="-1" strike="noStrike">
              <a:solidFill>
                <a:srgbClr val="000000"/>
              </a:solidFill>
              <a:latin typeface="Arial"/>
            </a:endParaRPr>
          </a:p>
        </p:txBody>
      </p:sp>
      <p:sp>
        <p:nvSpPr>
          <p:cNvPr id="185" name="TextShape 3"/>
          <p:cNvSpPr txBox="1"/>
          <p:nvPr/>
        </p:nvSpPr>
        <p:spPr>
          <a:xfrm>
            <a:off x="5303520" y="1005840"/>
            <a:ext cx="4663440" cy="4700160"/>
          </a:xfrm>
          <a:prstGeom prst="rect">
            <a:avLst/>
          </a:prstGeom>
          <a:noFill/>
          <a:ln>
            <a:noFill/>
          </a:ln>
        </p:spPr>
        <p:txBody>
          <a:bodyPr lIns="90000" rIns="90000" tIns="45000" bIns="45000">
            <a:spAutoFit/>
          </a:bodyPr>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"Function" (3)</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000000f: 03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0000011: 01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0000012: 00                                        ; function 0 signature index</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02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"Export" (7)</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0000013: 07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0000014: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0000015: 01                                        ; num exports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0000016: 04                                        ; string length</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0000017: 6d61 696e                                main  ; export name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000001b: 00                                        ; export kind</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000001c: 00                                        ; export func index</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0000014: 08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"Code" (10)</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000001d: 0a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000001e: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000001f: 01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function body 0</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0000020: 00                                        ; func body size (guess)</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0000021: 00                                        ; local decl count</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0000022: 41                                        ; i32.const</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0000023: 00                                        ; i32 literal</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0000024: 0b                                        ; end</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0000020: 04                                        ; FIXUP func body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000001e: 06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p:txBody>
      </p:sp>
      <p:sp>
        <p:nvSpPr>
          <p:cNvPr id="186" name="TextShape 4"/>
          <p:cNvSpPr txBox="1"/>
          <p:nvPr/>
        </p:nvSpPr>
        <p:spPr>
          <a:xfrm>
            <a:off x="184680" y="91440"/>
            <a:ext cx="371160" cy="346320"/>
          </a:xfrm>
          <a:prstGeom prst="rect">
            <a:avLst/>
          </a:prstGeom>
          <a:noFill/>
          <a:ln>
            <a:noFill/>
          </a:ln>
        </p:spPr>
        <p:txBody>
          <a:bodyPr lIns="90000" rIns="90000" tIns="45000" bIns="45000">
            <a:spAutoFit/>
          </a:bodyPr>
          <a:p>
            <a:r>
              <a:rPr b="0" lang="en-US" sz="1800" spc="-1" strike="noStrike">
                <a:latin typeface="Arial"/>
              </a:rPr>
              <a:t>5.</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Stack Machine</a:t>
            </a:r>
            <a:endParaRPr b="0" lang="en-US" sz="4400" spc="-1" strike="noStrike">
              <a:latin typeface="Arial"/>
            </a:endParaRPr>
          </a:p>
        </p:txBody>
      </p:sp>
      <p:sp>
        <p:nvSpPr>
          <p:cNvPr id="188" name="TextShape 2"/>
          <p:cNvSpPr txBox="1"/>
          <p:nvPr/>
        </p:nvSpPr>
        <p:spPr>
          <a:xfrm>
            <a:off x="182880" y="1371600"/>
            <a:ext cx="4663440" cy="3657600"/>
          </a:xfrm>
          <a:prstGeom prst="rect">
            <a:avLst/>
          </a:prstGeom>
          <a:noFill/>
          <a:ln>
            <a:noFill/>
          </a:ln>
        </p:spPr>
        <p:txBody>
          <a:bodyPr lIns="90000" rIns="90000" tIns="45000" bIns="45000">
            <a:spAutoFit/>
          </a:bodyPr>
          <a:p>
            <a:pPr>
              <a:lnSpc>
                <a:spcPct val="100000"/>
              </a:lnSpc>
            </a:pPr>
            <a:r>
              <a:rPr b="0" lang="en-US" sz="1800" spc="-1" strike="noStrike">
                <a:solidFill>
                  <a:srgbClr val="eeeeee"/>
                </a:solidFill>
                <a:latin typeface="Arial"/>
              </a:rPr>
              <a:t>(module</a:t>
            </a:r>
            <a:endParaRPr b="0" lang="en-US" sz="1800" spc="-1" strike="noStrike">
              <a:solidFill>
                <a:srgbClr val="000000"/>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(type $0 (func (result i32)))</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(func $main (type $0)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(i32.const 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eeeeee"/>
                </a:solidFill>
                <a:latin typeface="Arial"/>
              </a:rPr>
              <a:t>(export "main" (func $main))</a:t>
            </a:r>
            <a:endParaRPr b="0" lang="en-US" sz="1800" spc="-1" strike="noStrike">
              <a:solidFill>
                <a:srgbClr val="000000"/>
              </a:solidFill>
              <a:latin typeface="Arial"/>
            </a:endParaRPr>
          </a:p>
          <a:p>
            <a:pPr>
              <a:lnSpc>
                <a:spcPct val="100000"/>
              </a:lnSpc>
            </a:pPr>
            <a:r>
              <a:rPr b="0" lang="en-US" sz="1800" spc="-1" strike="noStrike">
                <a:solidFill>
                  <a:srgbClr val="eeeeee"/>
                </a:solidFill>
                <a:latin typeface="Arial"/>
              </a:rPr>
              <a:t>)</a:t>
            </a:r>
            <a:endParaRPr b="0" lang="en-US" sz="1800" spc="-1" strike="noStrike">
              <a:solidFill>
                <a:srgbClr val="000000"/>
              </a:solidFill>
              <a:latin typeface="Arial"/>
            </a:endParaRPr>
          </a:p>
        </p:txBody>
      </p:sp>
      <p:sp>
        <p:nvSpPr>
          <p:cNvPr id="189" name="TextShape 3"/>
          <p:cNvSpPr txBox="1"/>
          <p:nvPr/>
        </p:nvSpPr>
        <p:spPr>
          <a:xfrm>
            <a:off x="5303520" y="1005840"/>
            <a:ext cx="4663440" cy="4700160"/>
          </a:xfrm>
          <a:prstGeom prst="rect">
            <a:avLst/>
          </a:prstGeom>
          <a:noFill/>
          <a:ln>
            <a:noFill/>
          </a:ln>
        </p:spPr>
        <p:txBody>
          <a:bodyPr lIns="90000" rIns="90000" tIns="45000" bIns="45000">
            <a:spAutoFit/>
          </a:bodyPr>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"Function" (3)</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000000f: 03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0000011: 01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0000012: 00                                        ; function 0 signature index</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02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"Export" (7)</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0000013: 07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0000014: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0000015: 01                                        ; num exports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0000016: 04                                        ; string length</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0000017: 6d61 696e                                main  ; export name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000001b: 00                                        ; export kind</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000001c: 00                                        ; export func index</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0000014: 08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"Code" (10)</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000001d: 0a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000001e: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000001f: 01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function body 0</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0000020: 00                                        ; func body size (guess)</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0000021: 00                                        ; local decl count</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0000022: 41                                        ; i32.const</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0000023: 00                                        ; i32 literal</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0000024: 0b                                        ; end</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0000020: 04                                        ; FIXUP func body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000001e: 06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p:txBody>
      </p:sp>
      <p:sp>
        <p:nvSpPr>
          <p:cNvPr id="190" name="CustomShape 4"/>
          <p:cNvSpPr/>
          <p:nvPr/>
        </p:nvSpPr>
        <p:spPr>
          <a:xfrm>
            <a:off x="182880" y="3291840"/>
            <a:ext cx="5029200" cy="2194560"/>
          </a:xfrm>
          <a:prstGeom prst="rect">
            <a:avLst/>
          </a:prstGeom>
          <a:solidFill>
            <a:srgbClr val="729fcf"/>
          </a:solidFill>
          <a:ln>
            <a:solidFill>
              <a:srgbClr val="3465a4"/>
            </a:solidFill>
          </a:ln>
        </p:spPr>
        <p:style>
          <a:lnRef idx="0"/>
          <a:fillRef idx="0"/>
          <a:effectRef idx="0"/>
          <a:fontRef idx="minor"/>
        </p:style>
      </p:sp>
      <p:sp>
        <p:nvSpPr>
          <p:cNvPr id="191" name="CustomShape 5"/>
          <p:cNvSpPr/>
          <p:nvPr/>
        </p:nvSpPr>
        <p:spPr>
          <a:xfrm>
            <a:off x="274320" y="3383280"/>
            <a:ext cx="1188720" cy="73152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I</a:t>
            </a:r>
            <a:r>
              <a:rPr b="0" lang="en-US" sz="700" spc="-1" strike="noStrike">
                <a:latin typeface="Arial"/>
              </a:rPr>
              <a:t>nstruction</a:t>
            </a:r>
            <a:r>
              <a:rPr b="0" lang="en-US" sz="1800" spc="-1" strike="noStrike">
                <a:latin typeface="Arial"/>
              </a:rPr>
              <a:t> P</a:t>
            </a:r>
            <a:r>
              <a:rPr b="0" lang="en-US" sz="700" spc="-1" strike="noStrike">
                <a:latin typeface="Arial"/>
              </a:rPr>
              <a:t>ointer</a:t>
            </a:r>
            <a:endParaRPr b="0" lang="en-US" sz="700" spc="-1" strike="noStrike">
              <a:latin typeface="Arial"/>
            </a:endParaRPr>
          </a:p>
        </p:txBody>
      </p:sp>
      <p:sp>
        <p:nvSpPr>
          <p:cNvPr id="192" name="CustomShape 6"/>
          <p:cNvSpPr/>
          <p:nvPr/>
        </p:nvSpPr>
        <p:spPr>
          <a:xfrm>
            <a:off x="365760" y="3474720"/>
            <a:ext cx="1005840" cy="27432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oAutofit/>
          </a:bodyPr>
          <a:p>
            <a:pPr algn="ctr"/>
            <a:r>
              <a:rPr b="0" lang="en-US" sz="1100" spc="-1" strike="noStrike">
                <a:solidFill>
                  <a:srgbClr val="000000"/>
                </a:solidFill>
                <a:latin typeface="Arial"/>
              </a:rPr>
              <a:t>0000000</a:t>
            </a:r>
            <a:endParaRPr b="0" lang="en-US" sz="1100" spc="-1" strike="noStrike">
              <a:latin typeface="Arial"/>
            </a:endParaRPr>
          </a:p>
        </p:txBody>
      </p:sp>
      <p:sp>
        <p:nvSpPr>
          <p:cNvPr id="193" name="CustomShape 7"/>
          <p:cNvSpPr/>
          <p:nvPr/>
        </p:nvSpPr>
        <p:spPr>
          <a:xfrm>
            <a:off x="3931920" y="3383280"/>
            <a:ext cx="1188720" cy="201168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Stack</a:t>
            </a:r>
            <a:endParaRPr b="0" lang="en-US" sz="1800" spc="-1" strike="noStrike">
              <a:latin typeface="Arial"/>
            </a:endParaRPr>
          </a:p>
        </p:txBody>
      </p:sp>
      <p:sp>
        <p:nvSpPr>
          <p:cNvPr id="194" name="CustomShape 8"/>
          <p:cNvSpPr/>
          <p:nvPr/>
        </p:nvSpPr>
        <p:spPr>
          <a:xfrm>
            <a:off x="2651760" y="4663440"/>
            <a:ext cx="1188720" cy="73152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S</a:t>
            </a:r>
            <a:r>
              <a:rPr b="0" lang="en-US" sz="700" spc="-1" strike="noStrike">
                <a:latin typeface="Arial"/>
              </a:rPr>
              <a:t>tack</a:t>
            </a:r>
            <a:r>
              <a:rPr b="0" lang="en-US" sz="1800" spc="-1" strike="noStrike">
                <a:latin typeface="Arial"/>
              </a:rPr>
              <a:t> P</a:t>
            </a:r>
            <a:r>
              <a:rPr b="0" lang="en-US" sz="700" spc="-1" strike="noStrike">
                <a:latin typeface="Arial"/>
              </a:rPr>
              <a:t>ointer</a:t>
            </a:r>
            <a:endParaRPr b="0" lang="en-US" sz="700" spc="-1" strike="noStrike">
              <a:latin typeface="Arial"/>
            </a:endParaRPr>
          </a:p>
        </p:txBody>
      </p:sp>
      <p:sp>
        <p:nvSpPr>
          <p:cNvPr id="195" name="CustomShape 9"/>
          <p:cNvSpPr/>
          <p:nvPr/>
        </p:nvSpPr>
        <p:spPr>
          <a:xfrm>
            <a:off x="2743200" y="4754880"/>
            <a:ext cx="1005840" cy="27432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oAutofit/>
          </a:bodyPr>
          <a:p>
            <a:pPr algn="ctr"/>
            <a:r>
              <a:rPr b="0" lang="en-US" sz="1100" spc="-1" strike="noStrike">
                <a:solidFill>
                  <a:srgbClr val="000000"/>
                </a:solidFill>
                <a:latin typeface="Arial"/>
              </a:rPr>
              <a:t>0000000</a:t>
            </a:r>
            <a:endParaRPr b="0" lang="en-US" sz="1100" spc="-1" strike="noStrike">
              <a:latin typeface="Arial"/>
            </a:endParaRPr>
          </a:p>
        </p:txBody>
      </p:sp>
      <p:sp>
        <p:nvSpPr>
          <p:cNvPr id="196" name="CustomShape 10"/>
          <p:cNvSpPr/>
          <p:nvPr/>
        </p:nvSpPr>
        <p:spPr>
          <a:xfrm>
            <a:off x="182880" y="2743200"/>
            <a:ext cx="5029200" cy="457200"/>
          </a:xfrm>
          <a:prstGeom prst="rect">
            <a:avLst/>
          </a:prstGeom>
          <a:solidFill>
            <a:srgbClr val="eeeeee"/>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Machine not running</a:t>
            </a:r>
            <a:endParaRPr b="0" lang="en-US" sz="1800" spc="-1" strike="noStrike">
              <a:latin typeface="Arial"/>
            </a:endParaRPr>
          </a:p>
        </p:txBody>
      </p:sp>
      <p:sp>
        <p:nvSpPr>
          <p:cNvPr id="197" name="CustomShape 11"/>
          <p:cNvSpPr/>
          <p:nvPr/>
        </p:nvSpPr>
        <p:spPr>
          <a:xfrm>
            <a:off x="3749040" y="4810320"/>
            <a:ext cx="365760" cy="182880"/>
          </a:xfrm>
          <a:custGeom>
            <a:avLst/>
            <a:gdLst/>
            <a:ahLst/>
            <a:rect l="0" t="0" r="r" b="b"/>
            <a:pathLst>
              <a:path w="1018" h="510">
                <a:moveTo>
                  <a:pt x="0" y="127"/>
                </a:moveTo>
                <a:lnTo>
                  <a:pt x="762" y="127"/>
                </a:lnTo>
                <a:lnTo>
                  <a:pt x="762" y="0"/>
                </a:lnTo>
                <a:lnTo>
                  <a:pt x="1017" y="254"/>
                </a:lnTo>
                <a:lnTo>
                  <a:pt x="762" y="509"/>
                </a:lnTo>
                <a:lnTo>
                  <a:pt x="762" y="381"/>
                </a:lnTo>
                <a:lnTo>
                  <a:pt x="0" y="381"/>
                </a:lnTo>
                <a:lnTo>
                  <a:pt x="0" y="127"/>
                </a:lnTo>
              </a:path>
            </a:pathLst>
          </a:custGeom>
          <a:solidFill>
            <a:srgbClr val="000000"/>
          </a:solidFill>
          <a:ln>
            <a:solidFill>
              <a:srgbClr val="3465a4"/>
            </a:solidFill>
          </a:ln>
        </p:spPr>
        <p:style>
          <a:lnRef idx="0"/>
          <a:fillRef idx="0"/>
          <a:effectRef idx="0"/>
          <a:fontRef idx="minor"/>
        </p:style>
      </p:sp>
      <p:sp>
        <p:nvSpPr>
          <p:cNvPr id="198" name="TextShape 12"/>
          <p:cNvSpPr txBox="1"/>
          <p:nvPr/>
        </p:nvSpPr>
        <p:spPr>
          <a:xfrm>
            <a:off x="184680" y="91440"/>
            <a:ext cx="371160" cy="346320"/>
          </a:xfrm>
          <a:prstGeom prst="rect">
            <a:avLst/>
          </a:prstGeom>
          <a:noFill/>
          <a:ln>
            <a:noFill/>
          </a:ln>
        </p:spPr>
        <p:txBody>
          <a:bodyPr lIns="90000" rIns="90000" tIns="45000" bIns="45000">
            <a:spAutoFit/>
          </a:bodyPr>
          <a:p>
            <a:r>
              <a:rPr b="0" lang="en-US" sz="1800" spc="-1" strike="noStrike">
                <a:latin typeface="Arial"/>
              </a:rPr>
              <a:t>5.</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Stack Machine</a:t>
            </a:r>
            <a:endParaRPr b="0" lang="en-US" sz="4400" spc="-1" strike="noStrike">
              <a:latin typeface="Arial"/>
            </a:endParaRPr>
          </a:p>
        </p:txBody>
      </p:sp>
      <p:sp>
        <p:nvSpPr>
          <p:cNvPr id="200" name="TextShape 2"/>
          <p:cNvSpPr txBox="1"/>
          <p:nvPr/>
        </p:nvSpPr>
        <p:spPr>
          <a:xfrm>
            <a:off x="182880" y="1371600"/>
            <a:ext cx="4663440" cy="3657600"/>
          </a:xfrm>
          <a:prstGeom prst="rect">
            <a:avLst/>
          </a:prstGeom>
          <a:noFill/>
          <a:ln>
            <a:noFill/>
          </a:ln>
        </p:spPr>
        <p:txBody>
          <a:bodyPr lIns="90000" rIns="90000" tIns="45000" bIns="45000">
            <a:spAutoFit/>
          </a:bodyPr>
          <a:p>
            <a:pPr>
              <a:lnSpc>
                <a:spcPct val="100000"/>
              </a:lnSpc>
            </a:pPr>
            <a:r>
              <a:rPr b="0" lang="en-US" sz="1800" spc="-1" strike="noStrike">
                <a:solidFill>
                  <a:srgbClr val="eeeeee"/>
                </a:solidFill>
                <a:latin typeface="Arial"/>
              </a:rPr>
              <a:t>(module</a:t>
            </a:r>
            <a:endParaRPr b="0" lang="en-US" sz="1800" spc="-1" strike="noStrike">
              <a:solidFill>
                <a:srgbClr val="000000"/>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(type $0 (func (result i32)))</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(func $main (type $0)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(i32.const 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eeeeee"/>
                </a:solidFill>
                <a:latin typeface="Arial"/>
              </a:rPr>
              <a:t>(export "main" (func $main))</a:t>
            </a:r>
            <a:endParaRPr b="0" lang="en-US" sz="1800" spc="-1" strike="noStrike">
              <a:solidFill>
                <a:srgbClr val="000000"/>
              </a:solidFill>
              <a:latin typeface="Arial"/>
            </a:endParaRPr>
          </a:p>
          <a:p>
            <a:pPr>
              <a:lnSpc>
                <a:spcPct val="100000"/>
              </a:lnSpc>
            </a:pPr>
            <a:r>
              <a:rPr b="0" lang="en-US" sz="1800" spc="-1" strike="noStrike">
                <a:solidFill>
                  <a:srgbClr val="eeeeee"/>
                </a:solidFill>
                <a:latin typeface="Arial"/>
              </a:rPr>
              <a:t>)</a:t>
            </a:r>
            <a:endParaRPr b="0" lang="en-US" sz="1800" spc="-1" strike="noStrike">
              <a:solidFill>
                <a:srgbClr val="000000"/>
              </a:solidFill>
              <a:latin typeface="Arial"/>
            </a:endParaRPr>
          </a:p>
        </p:txBody>
      </p:sp>
      <p:sp>
        <p:nvSpPr>
          <p:cNvPr id="201" name="TextShape 3"/>
          <p:cNvSpPr txBox="1"/>
          <p:nvPr/>
        </p:nvSpPr>
        <p:spPr>
          <a:xfrm>
            <a:off x="5303520" y="1005840"/>
            <a:ext cx="4663440" cy="4700160"/>
          </a:xfrm>
          <a:prstGeom prst="rect">
            <a:avLst/>
          </a:prstGeom>
          <a:noFill/>
          <a:ln>
            <a:noFill/>
          </a:ln>
        </p:spPr>
        <p:txBody>
          <a:bodyPr lIns="90000" rIns="90000" tIns="45000" bIns="45000">
            <a:spAutoFit/>
          </a:bodyPr>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"Function" (3)</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000000f: 03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0000011: 01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0000012: 00                                        ; function 0 signature index</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02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"Export" (7)</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0000013: 07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0000014: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0000015: 01                                        ; num exports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0000016: 04                                        ; string length</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0000017: 6d61 696e                                main  ; export name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000001b: 00                                        ; export kind</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000001c: 00                                        ; export func index</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0000014: 08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"Code" (10)</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000001d: 0a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000001e: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000001f: 01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function body 0</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0000020: 00                                        ; func body size (guess)</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0000021: 00                                        ; local decl count</a:t>
            </a:r>
            <a:endParaRPr b="0" lang="en-US" sz="1100" spc="-1" strike="noStrike">
              <a:solidFill>
                <a:srgbClr val="eeeeee"/>
              </a:solidFill>
              <a:latin typeface="Arial"/>
            </a:endParaRPr>
          </a:p>
          <a:p>
            <a:pPr>
              <a:lnSpc>
                <a:spcPct val="100000"/>
              </a:lnSpc>
            </a:pPr>
            <a:r>
              <a:rPr b="1" lang="en-US" sz="1100" spc="-1" strike="noStrike">
                <a:solidFill>
                  <a:srgbClr val="000000"/>
                </a:solidFill>
                <a:latin typeface="Arial"/>
              </a:rPr>
              <a:t>0000022: 41                                        ; i32.const</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0000023: 00                                        ; i32 literal</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0000024: 0b                                        ; end</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0000020: 04                                        ; FIXUP func body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000001e: 06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p:txBody>
      </p:sp>
      <p:sp>
        <p:nvSpPr>
          <p:cNvPr id="202" name="CustomShape 4"/>
          <p:cNvSpPr/>
          <p:nvPr/>
        </p:nvSpPr>
        <p:spPr>
          <a:xfrm>
            <a:off x="182880" y="3291840"/>
            <a:ext cx="5029200" cy="2194560"/>
          </a:xfrm>
          <a:prstGeom prst="rect">
            <a:avLst/>
          </a:prstGeom>
          <a:solidFill>
            <a:srgbClr val="729fcf"/>
          </a:solidFill>
          <a:ln>
            <a:solidFill>
              <a:srgbClr val="3465a4"/>
            </a:solidFill>
          </a:ln>
        </p:spPr>
        <p:style>
          <a:lnRef idx="0"/>
          <a:fillRef idx="0"/>
          <a:effectRef idx="0"/>
          <a:fontRef idx="minor"/>
        </p:style>
      </p:sp>
      <p:sp>
        <p:nvSpPr>
          <p:cNvPr id="203" name="CustomShape 5"/>
          <p:cNvSpPr/>
          <p:nvPr/>
        </p:nvSpPr>
        <p:spPr>
          <a:xfrm>
            <a:off x="274320" y="3383280"/>
            <a:ext cx="1188720" cy="73152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I</a:t>
            </a:r>
            <a:r>
              <a:rPr b="0" lang="en-US" sz="700" spc="-1" strike="noStrike">
                <a:latin typeface="Arial"/>
              </a:rPr>
              <a:t>nstruction</a:t>
            </a:r>
            <a:r>
              <a:rPr b="0" lang="en-US" sz="1800" spc="-1" strike="noStrike">
                <a:latin typeface="Arial"/>
              </a:rPr>
              <a:t> P</a:t>
            </a:r>
            <a:r>
              <a:rPr b="0" lang="en-US" sz="700" spc="-1" strike="noStrike">
                <a:latin typeface="Arial"/>
              </a:rPr>
              <a:t>ointer</a:t>
            </a:r>
            <a:endParaRPr b="0" lang="en-US" sz="700" spc="-1" strike="noStrike">
              <a:latin typeface="Arial"/>
            </a:endParaRPr>
          </a:p>
        </p:txBody>
      </p:sp>
      <p:sp>
        <p:nvSpPr>
          <p:cNvPr id="204" name="CustomShape 6"/>
          <p:cNvSpPr/>
          <p:nvPr/>
        </p:nvSpPr>
        <p:spPr>
          <a:xfrm>
            <a:off x="365760" y="3474720"/>
            <a:ext cx="1005840" cy="27432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oAutofit/>
          </a:bodyPr>
          <a:p>
            <a:pPr algn="ctr"/>
            <a:r>
              <a:rPr b="0" lang="en-US" sz="1100" spc="-1" strike="noStrike">
                <a:solidFill>
                  <a:srgbClr val="000000"/>
                </a:solidFill>
                <a:latin typeface="Arial"/>
              </a:rPr>
              <a:t>0000022</a:t>
            </a:r>
            <a:endParaRPr b="0" lang="en-US" sz="1100" spc="-1" strike="noStrike">
              <a:latin typeface="Arial"/>
            </a:endParaRPr>
          </a:p>
        </p:txBody>
      </p:sp>
      <p:sp>
        <p:nvSpPr>
          <p:cNvPr id="205" name="CustomShape 7"/>
          <p:cNvSpPr/>
          <p:nvPr/>
        </p:nvSpPr>
        <p:spPr>
          <a:xfrm>
            <a:off x="3931920" y="3383280"/>
            <a:ext cx="1188720" cy="201168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Stack</a:t>
            </a:r>
            <a:endParaRPr b="0" lang="en-US" sz="1800" spc="-1" strike="noStrike">
              <a:latin typeface="Arial"/>
            </a:endParaRPr>
          </a:p>
        </p:txBody>
      </p:sp>
      <p:sp>
        <p:nvSpPr>
          <p:cNvPr id="206" name="CustomShape 8"/>
          <p:cNvSpPr/>
          <p:nvPr/>
        </p:nvSpPr>
        <p:spPr>
          <a:xfrm>
            <a:off x="2651760" y="4663440"/>
            <a:ext cx="1188720" cy="73152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S</a:t>
            </a:r>
            <a:r>
              <a:rPr b="0" lang="en-US" sz="700" spc="-1" strike="noStrike">
                <a:latin typeface="Arial"/>
              </a:rPr>
              <a:t>tack</a:t>
            </a:r>
            <a:r>
              <a:rPr b="0" lang="en-US" sz="1800" spc="-1" strike="noStrike">
                <a:latin typeface="Arial"/>
              </a:rPr>
              <a:t> P</a:t>
            </a:r>
            <a:r>
              <a:rPr b="0" lang="en-US" sz="700" spc="-1" strike="noStrike">
                <a:latin typeface="Arial"/>
              </a:rPr>
              <a:t>ointer</a:t>
            </a:r>
            <a:endParaRPr b="0" lang="en-US" sz="700" spc="-1" strike="noStrike">
              <a:latin typeface="Arial"/>
            </a:endParaRPr>
          </a:p>
        </p:txBody>
      </p:sp>
      <p:sp>
        <p:nvSpPr>
          <p:cNvPr id="207" name="CustomShape 9"/>
          <p:cNvSpPr/>
          <p:nvPr/>
        </p:nvSpPr>
        <p:spPr>
          <a:xfrm>
            <a:off x="2743200" y="4754880"/>
            <a:ext cx="1005840" cy="27432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oAutofit/>
          </a:bodyPr>
          <a:p>
            <a:pPr algn="ctr"/>
            <a:r>
              <a:rPr b="0" lang="en-US" sz="1100" spc="-1" strike="noStrike">
                <a:solidFill>
                  <a:srgbClr val="000000"/>
                </a:solidFill>
                <a:latin typeface="Arial"/>
              </a:rPr>
              <a:t>0000000</a:t>
            </a:r>
            <a:endParaRPr b="0" lang="en-US" sz="1100" spc="-1" strike="noStrike">
              <a:latin typeface="Arial"/>
            </a:endParaRPr>
          </a:p>
        </p:txBody>
      </p:sp>
      <p:sp>
        <p:nvSpPr>
          <p:cNvPr id="208" name="CustomShape 10"/>
          <p:cNvSpPr/>
          <p:nvPr/>
        </p:nvSpPr>
        <p:spPr>
          <a:xfrm>
            <a:off x="182880" y="2103120"/>
            <a:ext cx="5029200" cy="1097280"/>
          </a:xfrm>
          <a:prstGeom prst="rect">
            <a:avLst/>
          </a:prstGeom>
          <a:solidFill>
            <a:srgbClr val="eeeeee"/>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main function called </a:t>
            </a:r>
            <a:endParaRPr b="0" lang="en-US" sz="1800" spc="-1" strike="noStrike">
              <a:latin typeface="Arial"/>
            </a:endParaRPr>
          </a:p>
          <a:p>
            <a:pPr algn="ctr"/>
            <a:r>
              <a:rPr b="0" lang="en-US" sz="1800" spc="-1" strike="noStrike">
                <a:latin typeface="Arial"/>
              </a:rPr>
              <a:t>IP = address of first instruction of main = 22</a:t>
            </a:r>
            <a:endParaRPr b="0" lang="en-US" sz="1800" spc="-1" strike="noStrike">
              <a:latin typeface="Arial"/>
            </a:endParaRPr>
          </a:p>
          <a:p>
            <a:pPr algn="ctr"/>
            <a:r>
              <a:rPr b="0" lang="en-US" sz="1800" spc="-1" strike="noStrike">
                <a:latin typeface="Arial"/>
              </a:rPr>
              <a:t>runNextInstruction()</a:t>
            </a:r>
            <a:endParaRPr b="0" lang="en-US" sz="1800" spc="-1" strike="noStrike">
              <a:latin typeface="Arial"/>
            </a:endParaRPr>
          </a:p>
        </p:txBody>
      </p:sp>
      <p:sp>
        <p:nvSpPr>
          <p:cNvPr id="209" name="CustomShape 11"/>
          <p:cNvSpPr/>
          <p:nvPr/>
        </p:nvSpPr>
        <p:spPr>
          <a:xfrm>
            <a:off x="3749400" y="4810680"/>
            <a:ext cx="365760" cy="182880"/>
          </a:xfrm>
          <a:custGeom>
            <a:avLst/>
            <a:gdLst/>
            <a:ahLst/>
            <a:rect l="0" t="0" r="r" b="b"/>
            <a:pathLst>
              <a:path w="1018" h="510">
                <a:moveTo>
                  <a:pt x="0" y="127"/>
                </a:moveTo>
                <a:lnTo>
                  <a:pt x="762" y="127"/>
                </a:lnTo>
                <a:lnTo>
                  <a:pt x="762" y="0"/>
                </a:lnTo>
                <a:lnTo>
                  <a:pt x="1017" y="254"/>
                </a:lnTo>
                <a:lnTo>
                  <a:pt x="762" y="509"/>
                </a:lnTo>
                <a:lnTo>
                  <a:pt x="762" y="381"/>
                </a:lnTo>
                <a:lnTo>
                  <a:pt x="0" y="381"/>
                </a:lnTo>
                <a:lnTo>
                  <a:pt x="0" y="127"/>
                </a:lnTo>
              </a:path>
            </a:pathLst>
          </a:custGeom>
          <a:solidFill>
            <a:srgbClr val="000000"/>
          </a:solidFill>
          <a:ln>
            <a:solidFill>
              <a:srgbClr val="3465a4"/>
            </a:solidFill>
          </a:ln>
        </p:spPr>
        <p:style>
          <a:lnRef idx="0"/>
          <a:fillRef idx="0"/>
          <a:effectRef idx="0"/>
          <a:fontRef idx="minor"/>
        </p:style>
      </p:sp>
      <p:sp>
        <p:nvSpPr>
          <p:cNvPr id="210" name="TextShape 12"/>
          <p:cNvSpPr txBox="1"/>
          <p:nvPr/>
        </p:nvSpPr>
        <p:spPr>
          <a:xfrm>
            <a:off x="184680" y="91440"/>
            <a:ext cx="371160" cy="346320"/>
          </a:xfrm>
          <a:prstGeom prst="rect">
            <a:avLst/>
          </a:prstGeom>
          <a:noFill/>
          <a:ln>
            <a:noFill/>
          </a:ln>
        </p:spPr>
        <p:txBody>
          <a:bodyPr lIns="90000" rIns="90000" tIns="45000" bIns="45000">
            <a:spAutoFit/>
          </a:bodyPr>
          <a:p>
            <a:r>
              <a:rPr b="0" lang="en-US" sz="1800" spc="-1" strike="noStrike">
                <a:latin typeface="Arial"/>
              </a:rPr>
              <a:t>5.</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Stack Machine</a:t>
            </a:r>
            <a:endParaRPr b="0" lang="en-US" sz="4400" spc="-1" strike="noStrike">
              <a:latin typeface="Arial"/>
            </a:endParaRPr>
          </a:p>
        </p:txBody>
      </p:sp>
      <p:sp>
        <p:nvSpPr>
          <p:cNvPr id="212" name="TextShape 2"/>
          <p:cNvSpPr txBox="1"/>
          <p:nvPr/>
        </p:nvSpPr>
        <p:spPr>
          <a:xfrm>
            <a:off x="182880" y="1371600"/>
            <a:ext cx="4663440" cy="3657600"/>
          </a:xfrm>
          <a:prstGeom prst="rect">
            <a:avLst/>
          </a:prstGeom>
          <a:noFill/>
          <a:ln>
            <a:noFill/>
          </a:ln>
        </p:spPr>
        <p:txBody>
          <a:bodyPr lIns="90000" rIns="90000" tIns="45000" bIns="45000">
            <a:spAutoFit/>
          </a:bodyPr>
          <a:p>
            <a:pPr>
              <a:lnSpc>
                <a:spcPct val="100000"/>
              </a:lnSpc>
            </a:pPr>
            <a:r>
              <a:rPr b="0" lang="en-US" sz="1800" spc="-1" strike="noStrike">
                <a:solidFill>
                  <a:srgbClr val="eeeeee"/>
                </a:solidFill>
                <a:latin typeface="Arial"/>
              </a:rPr>
              <a:t>(module</a:t>
            </a:r>
            <a:endParaRPr b="0" lang="en-US" sz="1800" spc="-1" strike="noStrike">
              <a:solidFill>
                <a:srgbClr val="000000"/>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(type $0 (func (result i32)))</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(func $main (type $0)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(i32.const 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eeeeee"/>
                </a:solidFill>
                <a:latin typeface="Arial"/>
              </a:rPr>
              <a:t>(export "main" (func $main))</a:t>
            </a:r>
            <a:endParaRPr b="0" lang="en-US" sz="1800" spc="-1" strike="noStrike">
              <a:solidFill>
                <a:srgbClr val="000000"/>
              </a:solidFill>
              <a:latin typeface="Arial"/>
            </a:endParaRPr>
          </a:p>
          <a:p>
            <a:pPr>
              <a:lnSpc>
                <a:spcPct val="100000"/>
              </a:lnSpc>
            </a:pPr>
            <a:r>
              <a:rPr b="0" lang="en-US" sz="1800" spc="-1" strike="noStrike">
                <a:solidFill>
                  <a:srgbClr val="eeeeee"/>
                </a:solidFill>
                <a:latin typeface="Arial"/>
              </a:rPr>
              <a:t>)</a:t>
            </a:r>
            <a:endParaRPr b="0" lang="en-US" sz="1800" spc="-1" strike="noStrike">
              <a:solidFill>
                <a:srgbClr val="000000"/>
              </a:solidFill>
              <a:latin typeface="Arial"/>
            </a:endParaRPr>
          </a:p>
        </p:txBody>
      </p:sp>
      <p:sp>
        <p:nvSpPr>
          <p:cNvPr id="213" name="TextShape 3"/>
          <p:cNvSpPr txBox="1"/>
          <p:nvPr/>
        </p:nvSpPr>
        <p:spPr>
          <a:xfrm>
            <a:off x="5303520" y="1005840"/>
            <a:ext cx="4663440" cy="4700160"/>
          </a:xfrm>
          <a:prstGeom prst="rect">
            <a:avLst/>
          </a:prstGeom>
          <a:noFill/>
          <a:ln>
            <a:noFill/>
          </a:ln>
        </p:spPr>
        <p:txBody>
          <a:bodyPr lIns="90000" rIns="90000" tIns="45000" bIns="45000">
            <a:spAutoFit/>
          </a:bodyPr>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"Function" (3)</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000000f: 03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0000011: 01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0000012: 00                                        ; function 0 signature index</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02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"Export" (7)</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0000013: 07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0000014: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0000015: 01                                        ; num exports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0000016: 04                                        ; string length</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0000017: 6d61 696e                                main  ; export name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000001b: 00                                        ; export kind</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000001c: 00                                        ; export func index</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0000014: 08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"Code" (10)</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000001d: 0a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000001e: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000001f: 01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function body 0</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0000020: 00                                        ; func body size (guess)</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0000021: 00                                        ; local decl count</a:t>
            </a:r>
            <a:endParaRPr b="0" lang="en-US" sz="1100" spc="-1" strike="noStrike">
              <a:solidFill>
                <a:srgbClr val="eeeeee"/>
              </a:solidFill>
              <a:latin typeface="Arial"/>
            </a:endParaRPr>
          </a:p>
          <a:p>
            <a:pPr>
              <a:lnSpc>
                <a:spcPct val="100000"/>
              </a:lnSpc>
            </a:pPr>
            <a:r>
              <a:rPr b="1" lang="en-US" sz="1100" spc="-1" strike="noStrike">
                <a:solidFill>
                  <a:srgbClr val="000000"/>
                </a:solidFill>
                <a:latin typeface="Arial"/>
              </a:rPr>
              <a:t>0000022: 41                                        ; i32.const</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0000023: 00                                        ; i32 literal</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0000024: 0b                                        ; end</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0000020: 04                                        ; FIXUP func body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000001e: 06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p:txBody>
      </p:sp>
      <p:sp>
        <p:nvSpPr>
          <p:cNvPr id="214" name="CustomShape 4"/>
          <p:cNvSpPr/>
          <p:nvPr/>
        </p:nvSpPr>
        <p:spPr>
          <a:xfrm>
            <a:off x="182880" y="3291840"/>
            <a:ext cx="5029200" cy="2194560"/>
          </a:xfrm>
          <a:prstGeom prst="rect">
            <a:avLst/>
          </a:prstGeom>
          <a:solidFill>
            <a:srgbClr val="729fcf"/>
          </a:solidFill>
          <a:ln>
            <a:solidFill>
              <a:srgbClr val="3465a4"/>
            </a:solidFill>
          </a:ln>
        </p:spPr>
        <p:style>
          <a:lnRef idx="0"/>
          <a:fillRef idx="0"/>
          <a:effectRef idx="0"/>
          <a:fontRef idx="minor"/>
        </p:style>
      </p:sp>
      <p:sp>
        <p:nvSpPr>
          <p:cNvPr id="215" name="CustomShape 5"/>
          <p:cNvSpPr/>
          <p:nvPr/>
        </p:nvSpPr>
        <p:spPr>
          <a:xfrm>
            <a:off x="274320" y="3383280"/>
            <a:ext cx="1188720" cy="73152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I</a:t>
            </a:r>
            <a:r>
              <a:rPr b="0" lang="en-US" sz="700" spc="-1" strike="noStrike">
                <a:latin typeface="Arial"/>
              </a:rPr>
              <a:t>nstruction</a:t>
            </a:r>
            <a:r>
              <a:rPr b="0" lang="en-US" sz="1800" spc="-1" strike="noStrike">
                <a:latin typeface="Arial"/>
              </a:rPr>
              <a:t> P</a:t>
            </a:r>
            <a:r>
              <a:rPr b="0" lang="en-US" sz="700" spc="-1" strike="noStrike">
                <a:latin typeface="Arial"/>
              </a:rPr>
              <a:t>ointer</a:t>
            </a:r>
            <a:endParaRPr b="0" lang="en-US" sz="700" spc="-1" strike="noStrike">
              <a:latin typeface="Arial"/>
            </a:endParaRPr>
          </a:p>
        </p:txBody>
      </p:sp>
      <p:sp>
        <p:nvSpPr>
          <p:cNvPr id="216" name="CustomShape 6"/>
          <p:cNvSpPr/>
          <p:nvPr/>
        </p:nvSpPr>
        <p:spPr>
          <a:xfrm>
            <a:off x="365760" y="3474720"/>
            <a:ext cx="1005840" cy="27432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oAutofit/>
          </a:bodyPr>
          <a:p>
            <a:pPr algn="ctr"/>
            <a:r>
              <a:rPr b="0" lang="en-US" sz="1100" spc="-1" strike="noStrike">
                <a:solidFill>
                  <a:srgbClr val="000000"/>
                </a:solidFill>
                <a:latin typeface="Arial"/>
              </a:rPr>
              <a:t>0000022</a:t>
            </a:r>
            <a:endParaRPr b="0" lang="en-US" sz="1100" spc="-1" strike="noStrike">
              <a:latin typeface="Arial"/>
            </a:endParaRPr>
          </a:p>
        </p:txBody>
      </p:sp>
      <p:sp>
        <p:nvSpPr>
          <p:cNvPr id="217" name="CustomShape 7"/>
          <p:cNvSpPr/>
          <p:nvPr/>
        </p:nvSpPr>
        <p:spPr>
          <a:xfrm>
            <a:off x="3931920" y="3383280"/>
            <a:ext cx="1188720" cy="201168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Stack</a:t>
            </a:r>
            <a:endParaRPr b="0" lang="en-US" sz="1800" spc="-1" strike="noStrike">
              <a:latin typeface="Arial"/>
            </a:endParaRPr>
          </a:p>
        </p:txBody>
      </p:sp>
      <p:sp>
        <p:nvSpPr>
          <p:cNvPr id="218" name="CustomShape 8"/>
          <p:cNvSpPr/>
          <p:nvPr/>
        </p:nvSpPr>
        <p:spPr>
          <a:xfrm>
            <a:off x="2651760" y="4663440"/>
            <a:ext cx="1188720" cy="73152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S</a:t>
            </a:r>
            <a:r>
              <a:rPr b="0" lang="en-US" sz="700" spc="-1" strike="noStrike">
                <a:latin typeface="Arial"/>
              </a:rPr>
              <a:t>tack</a:t>
            </a:r>
            <a:r>
              <a:rPr b="0" lang="en-US" sz="1800" spc="-1" strike="noStrike">
                <a:latin typeface="Arial"/>
              </a:rPr>
              <a:t> P</a:t>
            </a:r>
            <a:r>
              <a:rPr b="0" lang="en-US" sz="700" spc="-1" strike="noStrike">
                <a:latin typeface="Arial"/>
              </a:rPr>
              <a:t>ointer</a:t>
            </a:r>
            <a:endParaRPr b="0" lang="en-US" sz="700" spc="-1" strike="noStrike">
              <a:latin typeface="Arial"/>
            </a:endParaRPr>
          </a:p>
        </p:txBody>
      </p:sp>
      <p:sp>
        <p:nvSpPr>
          <p:cNvPr id="219" name="CustomShape 9"/>
          <p:cNvSpPr/>
          <p:nvPr/>
        </p:nvSpPr>
        <p:spPr>
          <a:xfrm>
            <a:off x="2743200" y="4754880"/>
            <a:ext cx="1005840" cy="27432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oAutofit/>
          </a:bodyPr>
          <a:p>
            <a:pPr algn="ctr"/>
            <a:r>
              <a:rPr b="0" lang="en-US" sz="1100" spc="-1" strike="noStrike">
                <a:solidFill>
                  <a:srgbClr val="000000"/>
                </a:solidFill>
                <a:latin typeface="Arial"/>
              </a:rPr>
              <a:t>0000000</a:t>
            </a:r>
            <a:endParaRPr b="0" lang="en-US" sz="1100" spc="-1" strike="noStrike">
              <a:latin typeface="Arial"/>
            </a:endParaRPr>
          </a:p>
        </p:txBody>
      </p:sp>
      <p:sp>
        <p:nvSpPr>
          <p:cNvPr id="220" name="CustomShape 10"/>
          <p:cNvSpPr/>
          <p:nvPr/>
        </p:nvSpPr>
        <p:spPr>
          <a:xfrm>
            <a:off x="182880" y="1920240"/>
            <a:ext cx="5029200" cy="1280160"/>
          </a:xfrm>
          <a:prstGeom prst="rect">
            <a:avLst/>
          </a:prstGeom>
          <a:solidFill>
            <a:srgbClr val="eeeeee"/>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code[IP] = 0x41 = i32.const</a:t>
            </a:r>
            <a:endParaRPr b="0" lang="en-US" sz="1800" spc="-1" strike="noStrike">
              <a:latin typeface="Arial"/>
            </a:endParaRPr>
          </a:p>
          <a:p>
            <a:pPr algn="ctr"/>
            <a:endParaRPr b="0" lang="en-US" sz="1800" spc="-1" strike="noStrike">
              <a:latin typeface="Arial"/>
            </a:endParaRPr>
          </a:p>
          <a:p>
            <a:r>
              <a:rPr b="0" lang="en-US" sz="1100" spc="-1" strike="noStrike">
                <a:latin typeface="Arial"/>
              </a:rPr>
              <a:t>t.const c </a:t>
            </a:r>
            <a:endParaRPr b="0" lang="en-US" sz="1100" spc="-1" strike="noStrike">
              <a:latin typeface="Arial"/>
            </a:endParaRPr>
          </a:p>
          <a:p>
            <a:r>
              <a:rPr b="0" lang="en-US" sz="1100" spc="-1" strike="noStrike">
                <a:latin typeface="Arial"/>
              </a:rPr>
              <a:t>Push the value t.const c to the stack.</a:t>
            </a:r>
            <a:endParaRPr b="0" lang="en-US" sz="1100" spc="-1" strike="noStrike">
              <a:latin typeface="Arial"/>
            </a:endParaRPr>
          </a:p>
          <a:p>
            <a:r>
              <a:rPr b="0" lang="en-US" sz="1100" spc="-1" strike="noStrike">
                <a:latin typeface="Arial"/>
              </a:rPr>
              <a:t>https://webassembly.github.io/spec/core/exec/instructions.html#exec-const</a:t>
            </a:r>
            <a:endParaRPr b="0" lang="en-US" sz="1100" spc="-1" strike="noStrike">
              <a:latin typeface="Arial"/>
            </a:endParaRPr>
          </a:p>
          <a:p>
            <a:pPr algn="ctr"/>
            <a:endParaRPr b="0" lang="en-US" sz="1100" spc="-1" strike="noStrike">
              <a:latin typeface="Arial"/>
            </a:endParaRPr>
          </a:p>
        </p:txBody>
      </p:sp>
      <p:sp>
        <p:nvSpPr>
          <p:cNvPr id="221" name="CustomShape 11"/>
          <p:cNvSpPr/>
          <p:nvPr/>
        </p:nvSpPr>
        <p:spPr>
          <a:xfrm>
            <a:off x="3749400" y="4810680"/>
            <a:ext cx="365760" cy="182880"/>
          </a:xfrm>
          <a:custGeom>
            <a:avLst/>
            <a:gdLst/>
            <a:ahLst/>
            <a:rect l="0" t="0" r="r" b="b"/>
            <a:pathLst>
              <a:path w="1018" h="510">
                <a:moveTo>
                  <a:pt x="0" y="127"/>
                </a:moveTo>
                <a:lnTo>
                  <a:pt x="762" y="127"/>
                </a:lnTo>
                <a:lnTo>
                  <a:pt x="762" y="0"/>
                </a:lnTo>
                <a:lnTo>
                  <a:pt x="1017" y="254"/>
                </a:lnTo>
                <a:lnTo>
                  <a:pt x="762" y="509"/>
                </a:lnTo>
                <a:lnTo>
                  <a:pt x="762" y="381"/>
                </a:lnTo>
                <a:lnTo>
                  <a:pt x="0" y="381"/>
                </a:lnTo>
                <a:lnTo>
                  <a:pt x="0" y="127"/>
                </a:lnTo>
              </a:path>
            </a:pathLst>
          </a:custGeom>
          <a:solidFill>
            <a:srgbClr val="000000"/>
          </a:solidFill>
          <a:ln>
            <a:solidFill>
              <a:srgbClr val="3465a4"/>
            </a:solidFill>
          </a:ln>
        </p:spPr>
        <p:style>
          <a:lnRef idx="0"/>
          <a:fillRef idx="0"/>
          <a:effectRef idx="0"/>
          <a:fontRef idx="minor"/>
        </p:style>
      </p:sp>
      <p:sp>
        <p:nvSpPr>
          <p:cNvPr id="222" name="TextShape 12"/>
          <p:cNvSpPr txBox="1"/>
          <p:nvPr/>
        </p:nvSpPr>
        <p:spPr>
          <a:xfrm>
            <a:off x="184680" y="91440"/>
            <a:ext cx="371160" cy="346320"/>
          </a:xfrm>
          <a:prstGeom prst="rect">
            <a:avLst/>
          </a:prstGeom>
          <a:noFill/>
          <a:ln>
            <a:noFill/>
          </a:ln>
        </p:spPr>
        <p:txBody>
          <a:bodyPr lIns="90000" rIns="90000" tIns="45000" bIns="45000">
            <a:spAutoFit/>
          </a:bodyPr>
          <a:p>
            <a:r>
              <a:rPr b="0" lang="en-US" sz="1800" spc="-1" strike="noStrike">
                <a:latin typeface="Arial"/>
              </a:rPr>
              <a:t>5.</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Stack Machine</a:t>
            </a:r>
            <a:endParaRPr b="0" lang="en-US" sz="4400" spc="-1" strike="noStrike">
              <a:latin typeface="Arial"/>
            </a:endParaRPr>
          </a:p>
        </p:txBody>
      </p:sp>
      <p:sp>
        <p:nvSpPr>
          <p:cNvPr id="224" name="TextShape 2"/>
          <p:cNvSpPr txBox="1"/>
          <p:nvPr/>
        </p:nvSpPr>
        <p:spPr>
          <a:xfrm>
            <a:off x="182880" y="1371600"/>
            <a:ext cx="4663440" cy="3657600"/>
          </a:xfrm>
          <a:prstGeom prst="rect">
            <a:avLst/>
          </a:prstGeom>
          <a:noFill/>
          <a:ln>
            <a:noFill/>
          </a:ln>
        </p:spPr>
        <p:txBody>
          <a:bodyPr lIns="90000" rIns="90000" tIns="45000" bIns="45000">
            <a:spAutoFit/>
          </a:bodyPr>
          <a:p>
            <a:pPr>
              <a:lnSpc>
                <a:spcPct val="100000"/>
              </a:lnSpc>
            </a:pPr>
            <a:r>
              <a:rPr b="0" lang="en-US" sz="1800" spc="-1" strike="noStrike">
                <a:solidFill>
                  <a:srgbClr val="eeeeee"/>
                </a:solidFill>
                <a:latin typeface="Arial"/>
              </a:rPr>
              <a:t>(module</a:t>
            </a:r>
            <a:endParaRPr b="0" lang="en-US" sz="1800" spc="-1" strike="noStrike">
              <a:solidFill>
                <a:srgbClr val="000000"/>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(type $0 (func (result i32)))</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(func $main (type $0)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(i32.const 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eeeeee"/>
                </a:solidFill>
                <a:latin typeface="Arial"/>
              </a:rPr>
              <a:t>(export "main" (func $main))</a:t>
            </a:r>
            <a:endParaRPr b="0" lang="en-US" sz="1800" spc="-1" strike="noStrike">
              <a:solidFill>
                <a:srgbClr val="000000"/>
              </a:solidFill>
              <a:latin typeface="Arial"/>
            </a:endParaRPr>
          </a:p>
          <a:p>
            <a:pPr>
              <a:lnSpc>
                <a:spcPct val="100000"/>
              </a:lnSpc>
            </a:pPr>
            <a:r>
              <a:rPr b="0" lang="en-US" sz="1800" spc="-1" strike="noStrike">
                <a:solidFill>
                  <a:srgbClr val="eeeeee"/>
                </a:solidFill>
                <a:latin typeface="Arial"/>
              </a:rPr>
              <a:t>)</a:t>
            </a:r>
            <a:endParaRPr b="0" lang="en-US" sz="1800" spc="-1" strike="noStrike">
              <a:solidFill>
                <a:srgbClr val="000000"/>
              </a:solidFill>
              <a:latin typeface="Arial"/>
            </a:endParaRPr>
          </a:p>
        </p:txBody>
      </p:sp>
      <p:sp>
        <p:nvSpPr>
          <p:cNvPr id="225" name="TextShape 3"/>
          <p:cNvSpPr txBox="1"/>
          <p:nvPr/>
        </p:nvSpPr>
        <p:spPr>
          <a:xfrm>
            <a:off x="5303520" y="1005840"/>
            <a:ext cx="4663440" cy="4700160"/>
          </a:xfrm>
          <a:prstGeom prst="rect">
            <a:avLst/>
          </a:prstGeom>
          <a:noFill/>
          <a:ln>
            <a:noFill/>
          </a:ln>
        </p:spPr>
        <p:txBody>
          <a:bodyPr lIns="90000" rIns="90000" tIns="45000" bIns="45000">
            <a:spAutoFit/>
          </a:bodyPr>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"Function" (3)</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000000f: 03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0000011: 01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0000012: 00                                        ; function 0 signature index</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02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"Export" (7)</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0000013: 07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0000014: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0000015: 01                                        ; num exports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0000016: 04                                        ; string length</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0000017: 6d61 696e                                main  ; export name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000001b: 00                                        ; export kind</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000001c: 00                                        ; export func index</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0000014: 08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"Code" (10)</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000001d: 0a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000001e: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000001f: 01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function body 0</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0000020: 00                                        ; func body size (guess)</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0000021: 00                                        ; local decl count</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0000022: 41                                        ; i32.const</a:t>
            </a:r>
            <a:endParaRPr b="0" lang="en-US" sz="1100" spc="-1" strike="noStrike">
              <a:solidFill>
                <a:srgbClr val="eeeeee"/>
              </a:solidFill>
              <a:latin typeface="Arial"/>
            </a:endParaRPr>
          </a:p>
          <a:p>
            <a:pPr>
              <a:lnSpc>
                <a:spcPct val="100000"/>
              </a:lnSpc>
            </a:pPr>
            <a:r>
              <a:rPr b="1" lang="en-US" sz="1100" spc="-1" strike="noStrike">
                <a:solidFill>
                  <a:srgbClr val="000000"/>
                </a:solidFill>
                <a:latin typeface="Arial"/>
              </a:rPr>
              <a:t>0000023: 00                                        ; i32 literal</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0000024: 0b                                        ; end</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0000020: 04                                        ; FIXUP func body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000001e: 06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p:txBody>
      </p:sp>
      <p:sp>
        <p:nvSpPr>
          <p:cNvPr id="226" name="CustomShape 4"/>
          <p:cNvSpPr/>
          <p:nvPr/>
        </p:nvSpPr>
        <p:spPr>
          <a:xfrm>
            <a:off x="182880" y="3291840"/>
            <a:ext cx="5029200" cy="2194560"/>
          </a:xfrm>
          <a:prstGeom prst="rect">
            <a:avLst/>
          </a:prstGeom>
          <a:solidFill>
            <a:srgbClr val="729fcf"/>
          </a:solidFill>
          <a:ln>
            <a:solidFill>
              <a:srgbClr val="3465a4"/>
            </a:solidFill>
          </a:ln>
        </p:spPr>
        <p:style>
          <a:lnRef idx="0"/>
          <a:fillRef idx="0"/>
          <a:effectRef idx="0"/>
          <a:fontRef idx="minor"/>
        </p:style>
      </p:sp>
      <p:sp>
        <p:nvSpPr>
          <p:cNvPr id="227" name="CustomShape 5"/>
          <p:cNvSpPr/>
          <p:nvPr/>
        </p:nvSpPr>
        <p:spPr>
          <a:xfrm>
            <a:off x="274320" y="3383280"/>
            <a:ext cx="1188720" cy="73152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I</a:t>
            </a:r>
            <a:r>
              <a:rPr b="0" lang="en-US" sz="700" spc="-1" strike="noStrike">
                <a:latin typeface="Arial"/>
              </a:rPr>
              <a:t>nstruction</a:t>
            </a:r>
            <a:r>
              <a:rPr b="0" lang="en-US" sz="1800" spc="-1" strike="noStrike">
                <a:latin typeface="Arial"/>
              </a:rPr>
              <a:t> P</a:t>
            </a:r>
            <a:r>
              <a:rPr b="0" lang="en-US" sz="700" spc="-1" strike="noStrike">
                <a:latin typeface="Arial"/>
              </a:rPr>
              <a:t>ointer</a:t>
            </a:r>
            <a:endParaRPr b="0" lang="en-US" sz="700" spc="-1" strike="noStrike">
              <a:latin typeface="Arial"/>
            </a:endParaRPr>
          </a:p>
        </p:txBody>
      </p:sp>
      <p:sp>
        <p:nvSpPr>
          <p:cNvPr id="228" name="CustomShape 6"/>
          <p:cNvSpPr/>
          <p:nvPr/>
        </p:nvSpPr>
        <p:spPr>
          <a:xfrm>
            <a:off x="365760" y="3474720"/>
            <a:ext cx="1005840" cy="27432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oAutofit/>
          </a:bodyPr>
          <a:p>
            <a:pPr algn="ctr"/>
            <a:r>
              <a:rPr b="0" lang="en-US" sz="1100" spc="-1" strike="noStrike">
                <a:solidFill>
                  <a:srgbClr val="000000"/>
                </a:solidFill>
                <a:latin typeface="Arial"/>
              </a:rPr>
              <a:t>0000023</a:t>
            </a:r>
            <a:endParaRPr b="0" lang="en-US" sz="1100" spc="-1" strike="noStrike">
              <a:latin typeface="Arial"/>
            </a:endParaRPr>
          </a:p>
        </p:txBody>
      </p:sp>
      <p:sp>
        <p:nvSpPr>
          <p:cNvPr id="229" name="CustomShape 7"/>
          <p:cNvSpPr/>
          <p:nvPr/>
        </p:nvSpPr>
        <p:spPr>
          <a:xfrm>
            <a:off x="3931920" y="3383280"/>
            <a:ext cx="1188720" cy="201168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Stack</a:t>
            </a:r>
            <a:endParaRPr b="0" lang="en-US" sz="1800" spc="-1" strike="noStrike">
              <a:latin typeface="Arial"/>
            </a:endParaRPr>
          </a:p>
        </p:txBody>
      </p:sp>
      <p:sp>
        <p:nvSpPr>
          <p:cNvPr id="230" name="CustomShape 8"/>
          <p:cNvSpPr/>
          <p:nvPr/>
        </p:nvSpPr>
        <p:spPr>
          <a:xfrm>
            <a:off x="2651760" y="4663440"/>
            <a:ext cx="1188720" cy="73152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S</a:t>
            </a:r>
            <a:r>
              <a:rPr b="0" lang="en-US" sz="700" spc="-1" strike="noStrike">
                <a:latin typeface="Arial"/>
              </a:rPr>
              <a:t>tack</a:t>
            </a:r>
            <a:r>
              <a:rPr b="0" lang="en-US" sz="1800" spc="-1" strike="noStrike">
                <a:latin typeface="Arial"/>
              </a:rPr>
              <a:t> P</a:t>
            </a:r>
            <a:r>
              <a:rPr b="0" lang="en-US" sz="700" spc="-1" strike="noStrike">
                <a:latin typeface="Arial"/>
              </a:rPr>
              <a:t>ointer</a:t>
            </a:r>
            <a:endParaRPr b="0" lang="en-US" sz="700" spc="-1" strike="noStrike">
              <a:latin typeface="Arial"/>
            </a:endParaRPr>
          </a:p>
        </p:txBody>
      </p:sp>
      <p:sp>
        <p:nvSpPr>
          <p:cNvPr id="231" name="CustomShape 9"/>
          <p:cNvSpPr/>
          <p:nvPr/>
        </p:nvSpPr>
        <p:spPr>
          <a:xfrm>
            <a:off x="2743200" y="4754880"/>
            <a:ext cx="1005840" cy="27432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oAutofit/>
          </a:bodyPr>
          <a:p>
            <a:pPr algn="ctr"/>
            <a:r>
              <a:rPr b="0" lang="en-US" sz="1100" spc="-1" strike="noStrike">
                <a:solidFill>
                  <a:srgbClr val="000000"/>
                </a:solidFill>
                <a:latin typeface="Arial"/>
              </a:rPr>
              <a:t>0000000</a:t>
            </a:r>
            <a:endParaRPr b="0" lang="en-US" sz="1100" spc="-1" strike="noStrike">
              <a:latin typeface="Arial"/>
            </a:endParaRPr>
          </a:p>
        </p:txBody>
      </p:sp>
      <p:sp>
        <p:nvSpPr>
          <p:cNvPr id="232" name="CustomShape 10"/>
          <p:cNvSpPr/>
          <p:nvPr/>
        </p:nvSpPr>
        <p:spPr>
          <a:xfrm>
            <a:off x="182880" y="1920240"/>
            <a:ext cx="5029200" cy="1280160"/>
          </a:xfrm>
          <a:prstGeom prst="rect">
            <a:avLst/>
          </a:prstGeom>
          <a:solidFill>
            <a:srgbClr val="eeeeee"/>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++IP</a:t>
            </a:r>
            <a:endParaRPr b="0" lang="en-US" sz="1800" spc="-1" strike="noStrike">
              <a:latin typeface="Arial"/>
            </a:endParaRPr>
          </a:p>
          <a:p>
            <a:pPr algn="ctr"/>
            <a:r>
              <a:rPr b="0" lang="en-US" sz="1800" spc="-1" strike="noStrike">
                <a:latin typeface="Arial"/>
              </a:rPr>
              <a:t>c = code[IP] = 0x00</a:t>
            </a:r>
            <a:endParaRPr b="0" lang="en-US" sz="1800" spc="-1" strike="noStrike">
              <a:latin typeface="Arial"/>
            </a:endParaRPr>
          </a:p>
        </p:txBody>
      </p:sp>
      <p:sp>
        <p:nvSpPr>
          <p:cNvPr id="233" name="CustomShape 11"/>
          <p:cNvSpPr/>
          <p:nvPr/>
        </p:nvSpPr>
        <p:spPr>
          <a:xfrm>
            <a:off x="274320" y="4206240"/>
            <a:ext cx="1188720" cy="73152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c</a:t>
            </a:r>
            <a:endParaRPr b="0" lang="en-US" sz="1800" spc="-1" strike="noStrike">
              <a:latin typeface="Arial"/>
            </a:endParaRPr>
          </a:p>
        </p:txBody>
      </p:sp>
      <p:sp>
        <p:nvSpPr>
          <p:cNvPr id="234" name="CustomShape 12"/>
          <p:cNvSpPr/>
          <p:nvPr/>
        </p:nvSpPr>
        <p:spPr>
          <a:xfrm>
            <a:off x="365760" y="4297680"/>
            <a:ext cx="1005840" cy="27432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oAutofit/>
          </a:bodyPr>
          <a:p>
            <a:pPr algn="ctr"/>
            <a:r>
              <a:rPr b="0" lang="en-US" sz="1100" spc="-1" strike="noStrike">
                <a:solidFill>
                  <a:srgbClr val="000000"/>
                </a:solidFill>
                <a:latin typeface="Arial"/>
              </a:rPr>
              <a:t>0000000</a:t>
            </a:r>
            <a:endParaRPr b="0" lang="en-US" sz="1100" spc="-1" strike="noStrike">
              <a:latin typeface="Arial"/>
            </a:endParaRPr>
          </a:p>
        </p:txBody>
      </p:sp>
      <p:sp>
        <p:nvSpPr>
          <p:cNvPr id="235" name="CustomShape 13"/>
          <p:cNvSpPr/>
          <p:nvPr/>
        </p:nvSpPr>
        <p:spPr>
          <a:xfrm>
            <a:off x="3749400" y="4810680"/>
            <a:ext cx="365760" cy="182880"/>
          </a:xfrm>
          <a:custGeom>
            <a:avLst/>
            <a:gdLst/>
            <a:ahLst/>
            <a:rect l="0" t="0" r="r" b="b"/>
            <a:pathLst>
              <a:path w="1018" h="510">
                <a:moveTo>
                  <a:pt x="0" y="127"/>
                </a:moveTo>
                <a:lnTo>
                  <a:pt x="762" y="127"/>
                </a:lnTo>
                <a:lnTo>
                  <a:pt x="762" y="0"/>
                </a:lnTo>
                <a:lnTo>
                  <a:pt x="1017" y="254"/>
                </a:lnTo>
                <a:lnTo>
                  <a:pt x="762" y="509"/>
                </a:lnTo>
                <a:lnTo>
                  <a:pt x="762" y="381"/>
                </a:lnTo>
                <a:lnTo>
                  <a:pt x="0" y="381"/>
                </a:lnTo>
                <a:lnTo>
                  <a:pt x="0" y="127"/>
                </a:lnTo>
              </a:path>
            </a:pathLst>
          </a:custGeom>
          <a:solidFill>
            <a:srgbClr val="000000"/>
          </a:solidFill>
          <a:ln>
            <a:solidFill>
              <a:srgbClr val="3465a4"/>
            </a:solidFill>
          </a:ln>
        </p:spPr>
        <p:style>
          <a:lnRef idx="0"/>
          <a:fillRef idx="0"/>
          <a:effectRef idx="0"/>
          <a:fontRef idx="minor"/>
        </p:style>
      </p:sp>
      <p:sp>
        <p:nvSpPr>
          <p:cNvPr id="236" name="TextShape 14"/>
          <p:cNvSpPr txBox="1"/>
          <p:nvPr/>
        </p:nvSpPr>
        <p:spPr>
          <a:xfrm>
            <a:off x="184680" y="91440"/>
            <a:ext cx="371160" cy="346320"/>
          </a:xfrm>
          <a:prstGeom prst="rect">
            <a:avLst/>
          </a:prstGeom>
          <a:noFill/>
          <a:ln>
            <a:noFill/>
          </a:ln>
        </p:spPr>
        <p:txBody>
          <a:bodyPr lIns="90000" rIns="90000" tIns="45000" bIns="45000">
            <a:spAutoFit/>
          </a:bodyPr>
          <a:p>
            <a:r>
              <a:rPr b="0" lang="en-US" sz="1800" spc="-1" strike="noStrike">
                <a:latin typeface="Arial"/>
              </a:rPr>
              <a:t>5.</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Stack Machine</a:t>
            </a:r>
            <a:endParaRPr b="0" lang="en-US" sz="4400" spc="-1" strike="noStrike">
              <a:latin typeface="Arial"/>
            </a:endParaRPr>
          </a:p>
        </p:txBody>
      </p:sp>
      <p:sp>
        <p:nvSpPr>
          <p:cNvPr id="238" name="TextShape 2"/>
          <p:cNvSpPr txBox="1"/>
          <p:nvPr/>
        </p:nvSpPr>
        <p:spPr>
          <a:xfrm>
            <a:off x="182880" y="1371600"/>
            <a:ext cx="4663440" cy="3657600"/>
          </a:xfrm>
          <a:prstGeom prst="rect">
            <a:avLst/>
          </a:prstGeom>
          <a:noFill/>
          <a:ln>
            <a:noFill/>
          </a:ln>
        </p:spPr>
        <p:txBody>
          <a:bodyPr lIns="90000" rIns="90000" tIns="45000" bIns="45000">
            <a:spAutoFit/>
          </a:bodyPr>
          <a:p>
            <a:pPr>
              <a:lnSpc>
                <a:spcPct val="100000"/>
              </a:lnSpc>
            </a:pPr>
            <a:r>
              <a:rPr b="0" lang="en-US" sz="1800" spc="-1" strike="noStrike">
                <a:solidFill>
                  <a:srgbClr val="eeeeee"/>
                </a:solidFill>
                <a:latin typeface="Arial"/>
              </a:rPr>
              <a:t>(module</a:t>
            </a:r>
            <a:endParaRPr b="0" lang="en-US" sz="1800" spc="-1" strike="noStrike">
              <a:solidFill>
                <a:srgbClr val="000000"/>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(type $0 (func (result i32)))</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(func $main (type $0)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(i32.const 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eeeeee"/>
                </a:solidFill>
                <a:latin typeface="Arial"/>
              </a:rPr>
              <a:t>(export "main" (func $main))</a:t>
            </a:r>
            <a:endParaRPr b="0" lang="en-US" sz="1800" spc="-1" strike="noStrike">
              <a:solidFill>
                <a:srgbClr val="000000"/>
              </a:solidFill>
              <a:latin typeface="Arial"/>
            </a:endParaRPr>
          </a:p>
          <a:p>
            <a:pPr>
              <a:lnSpc>
                <a:spcPct val="100000"/>
              </a:lnSpc>
            </a:pPr>
            <a:r>
              <a:rPr b="0" lang="en-US" sz="1800" spc="-1" strike="noStrike">
                <a:solidFill>
                  <a:srgbClr val="eeeeee"/>
                </a:solidFill>
                <a:latin typeface="Arial"/>
              </a:rPr>
              <a:t>)</a:t>
            </a:r>
            <a:endParaRPr b="0" lang="en-US" sz="1800" spc="-1" strike="noStrike">
              <a:solidFill>
                <a:srgbClr val="000000"/>
              </a:solidFill>
              <a:latin typeface="Arial"/>
            </a:endParaRPr>
          </a:p>
        </p:txBody>
      </p:sp>
      <p:sp>
        <p:nvSpPr>
          <p:cNvPr id="239" name="TextShape 3"/>
          <p:cNvSpPr txBox="1"/>
          <p:nvPr/>
        </p:nvSpPr>
        <p:spPr>
          <a:xfrm>
            <a:off x="5303520" y="1005840"/>
            <a:ext cx="4663440" cy="4700160"/>
          </a:xfrm>
          <a:prstGeom prst="rect">
            <a:avLst/>
          </a:prstGeom>
          <a:noFill/>
          <a:ln>
            <a:noFill/>
          </a:ln>
        </p:spPr>
        <p:txBody>
          <a:bodyPr lIns="90000" rIns="90000" tIns="45000" bIns="45000">
            <a:spAutoFit/>
          </a:bodyPr>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"Function" (3)</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000000f: 03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0000011: 01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0000012: 00                                        ; function 0 signature index</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02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"Export" (7)</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0000013: 07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0000014: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0000015: 01                                        ; num exports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0000016: 04                                        ; string length</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0000017: 6d61 696e                                main  ; export name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000001b: 00                                        ; export kind</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000001c: 00                                        ; export func index</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0000014: 08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"Code" (10)</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000001d: 0a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000001e: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000001f: 01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function body 0</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0000020: 00                                        ; func body size (guess)</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0000021: 00                                        ; local decl count</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0000022: 41                                        ; i32.const</a:t>
            </a:r>
            <a:endParaRPr b="0" lang="en-US" sz="1100" spc="-1" strike="noStrike">
              <a:solidFill>
                <a:srgbClr val="eeeeee"/>
              </a:solidFill>
              <a:latin typeface="Arial"/>
            </a:endParaRPr>
          </a:p>
          <a:p>
            <a:pPr>
              <a:lnSpc>
                <a:spcPct val="100000"/>
              </a:lnSpc>
            </a:pPr>
            <a:r>
              <a:rPr b="1" lang="en-US" sz="1100" spc="-1" strike="noStrike">
                <a:solidFill>
                  <a:srgbClr val="000000"/>
                </a:solidFill>
                <a:latin typeface="Arial"/>
              </a:rPr>
              <a:t>0000023: 00                                        ; i32 literal</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0000024: 0b                                        ; end</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0000020: 04                                        ; FIXUP func body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000001e: 06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p:txBody>
      </p:sp>
      <p:sp>
        <p:nvSpPr>
          <p:cNvPr id="240" name="CustomShape 4"/>
          <p:cNvSpPr/>
          <p:nvPr/>
        </p:nvSpPr>
        <p:spPr>
          <a:xfrm>
            <a:off x="182880" y="3291840"/>
            <a:ext cx="5029200" cy="2194560"/>
          </a:xfrm>
          <a:prstGeom prst="rect">
            <a:avLst/>
          </a:prstGeom>
          <a:solidFill>
            <a:srgbClr val="729fcf"/>
          </a:solidFill>
          <a:ln>
            <a:solidFill>
              <a:srgbClr val="3465a4"/>
            </a:solidFill>
          </a:ln>
        </p:spPr>
        <p:style>
          <a:lnRef idx="0"/>
          <a:fillRef idx="0"/>
          <a:effectRef idx="0"/>
          <a:fontRef idx="minor"/>
        </p:style>
      </p:sp>
      <p:sp>
        <p:nvSpPr>
          <p:cNvPr id="241" name="CustomShape 5"/>
          <p:cNvSpPr/>
          <p:nvPr/>
        </p:nvSpPr>
        <p:spPr>
          <a:xfrm>
            <a:off x="274320" y="3383280"/>
            <a:ext cx="1188720" cy="73152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I</a:t>
            </a:r>
            <a:r>
              <a:rPr b="0" lang="en-US" sz="700" spc="-1" strike="noStrike">
                <a:latin typeface="Arial"/>
              </a:rPr>
              <a:t>nstruction</a:t>
            </a:r>
            <a:r>
              <a:rPr b="0" lang="en-US" sz="1800" spc="-1" strike="noStrike">
                <a:latin typeface="Arial"/>
              </a:rPr>
              <a:t> P</a:t>
            </a:r>
            <a:r>
              <a:rPr b="0" lang="en-US" sz="700" spc="-1" strike="noStrike">
                <a:latin typeface="Arial"/>
              </a:rPr>
              <a:t>ointer</a:t>
            </a:r>
            <a:endParaRPr b="0" lang="en-US" sz="700" spc="-1" strike="noStrike">
              <a:latin typeface="Arial"/>
            </a:endParaRPr>
          </a:p>
        </p:txBody>
      </p:sp>
      <p:sp>
        <p:nvSpPr>
          <p:cNvPr id="242" name="CustomShape 6"/>
          <p:cNvSpPr/>
          <p:nvPr/>
        </p:nvSpPr>
        <p:spPr>
          <a:xfrm>
            <a:off x="365760" y="3474720"/>
            <a:ext cx="1005840" cy="27432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oAutofit/>
          </a:bodyPr>
          <a:p>
            <a:pPr algn="ctr"/>
            <a:r>
              <a:rPr b="0" lang="en-US" sz="1100" spc="-1" strike="noStrike">
                <a:solidFill>
                  <a:srgbClr val="000000"/>
                </a:solidFill>
                <a:latin typeface="Arial"/>
              </a:rPr>
              <a:t>0000023</a:t>
            </a:r>
            <a:endParaRPr b="0" lang="en-US" sz="1100" spc="-1" strike="noStrike">
              <a:latin typeface="Arial"/>
            </a:endParaRPr>
          </a:p>
        </p:txBody>
      </p:sp>
      <p:sp>
        <p:nvSpPr>
          <p:cNvPr id="243" name="CustomShape 7"/>
          <p:cNvSpPr/>
          <p:nvPr/>
        </p:nvSpPr>
        <p:spPr>
          <a:xfrm>
            <a:off x="3931920" y="3383280"/>
            <a:ext cx="1188720" cy="201168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Stack</a:t>
            </a:r>
            <a:endParaRPr b="0" lang="en-US" sz="1800" spc="-1" strike="noStrike">
              <a:latin typeface="Arial"/>
            </a:endParaRPr>
          </a:p>
        </p:txBody>
      </p:sp>
      <p:sp>
        <p:nvSpPr>
          <p:cNvPr id="244" name="CustomShape 8"/>
          <p:cNvSpPr/>
          <p:nvPr/>
        </p:nvSpPr>
        <p:spPr>
          <a:xfrm>
            <a:off x="2651760" y="4297680"/>
            <a:ext cx="1188720" cy="73152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S</a:t>
            </a:r>
            <a:r>
              <a:rPr b="0" lang="en-US" sz="700" spc="-1" strike="noStrike">
                <a:latin typeface="Arial"/>
              </a:rPr>
              <a:t>tack</a:t>
            </a:r>
            <a:r>
              <a:rPr b="0" lang="en-US" sz="1800" spc="-1" strike="noStrike">
                <a:latin typeface="Arial"/>
              </a:rPr>
              <a:t> P</a:t>
            </a:r>
            <a:r>
              <a:rPr b="0" lang="en-US" sz="700" spc="-1" strike="noStrike">
                <a:latin typeface="Arial"/>
              </a:rPr>
              <a:t>ointer</a:t>
            </a:r>
            <a:endParaRPr b="0" lang="en-US" sz="700" spc="-1" strike="noStrike">
              <a:latin typeface="Arial"/>
            </a:endParaRPr>
          </a:p>
        </p:txBody>
      </p:sp>
      <p:sp>
        <p:nvSpPr>
          <p:cNvPr id="245" name="CustomShape 9"/>
          <p:cNvSpPr/>
          <p:nvPr/>
        </p:nvSpPr>
        <p:spPr>
          <a:xfrm>
            <a:off x="2743200" y="4389120"/>
            <a:ext cx="1005840" cy="27432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oAutofit/>
          </a:bodyPr>
          <a:p>
            <a:pPr algn="ctr"/>
            <a:r>
              <a:rPr b="0" lang="en-US" sz="1100" spc="-1" strike="noStrike">
                <a:solidFill>
                  <a:srgbClr val="000000"/>
                </a:solidFill>
                <a:latin typeface="Arial"/>
              </a:rPr>
              <a:t>0000001</a:t>
            </a:r>
            <a:endParaRPr b="0" lang="en-US" sz="1100" spc="-1" strike="noStrike">
              <a:latin typeface="Arial"/>
            </a:endParaRPr>
          </a:p>
        </p:txBody>
      </p:sp>
      <p:sp>
        <p:nvSpPr>
          <p:cNvPr id="246" name="CustomShape 10"/>
          <p:cNvSpPr/>
          <p:nvPr/>
        </p:nvSpPr>
        <p:spPr>
          <a:xfrm>
            <a:off x="182880" y="1920240"/>
            <a:ext cx="5029200" cy="1280160"/>
          </a:xfrm>
          <a:prstGeom prst="rect">
            <a:avLst/>
          </a:prstGeom>
          <a:solidFill>
            <a:srgbClr val="eeeeee"/>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stack.push(c)</a:t>
            </a:r>
            <a:endParaRPr b="0" lang="en-US" sz="1800" spc="-1" strike="noStrike">
              <a:latin typeface="Arial"/>
            </a:endParaRPr>
          </a:p>
          <a:p>
            <a:pPr algn="ctr"/>
            <a:r>
              <a:rPr b="0" lang="en-US" sz="1800" spc="-1" strike="noStrike">
                <a:latin typeface="Arial"/>
              </a:rPr>
              <a:t>remove c</a:t>
            </a:r>
            <a:endParaRPr b="0" lang="en-US" sz="1800" spc="-1" strike="noStrike">
              <a:latin typeface="Arial"/>
            </a:endParaRPr>
          </a:p>
        </p:txBody>
      </p:sp>
      <p:sp>
        <p:nvSpPr>
          <p:cNvPr id="247" name="CustomShape 11"/>
          <p:cNvSpPr/>
          <p:nvPr/>
        </p:nvSpPr>
        <p:spPr>
          <a:xfrm>
            <a:off x="4023360" y="4754880"/>
            <a:ext cx="1005840" cy="27432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oAutofit/>
          </a:bodyPr>
          <a:p>
            <a:pPr algn="ctr"/>
            <a:r>
              <a:rPr b="0" lang="en-US" sz="1100" spc="-1" strike="noStrike">
                <a:solidFill>
                  <a:srgbClr val="000000"/>
                </a:solidFill>
                <a:latin typeface="Arial"/>
              </a:rPr>
              <a:t>0000000</a:t>
            </a:r>
            <a:endParaRPr b="0" lang="en-US" sz="1100" spc="-1" strike="noStrike">
              <a:latin typeface="Arial"/>
            </a:endParaRPr>
          </a:p>
        </p:txBody>
      </p:sp>
      <p:sp>
        <p:nvSpPr>
          <p:cNvPr id="248" name="CustomShape 12"/>
          <p:cNvSpPr/>
          <p:nvPr/>
        </p:nvSpPr>
        <p:spPr>
          <a:xfrm>
            <a:off x="3749040" y="4444560"/>
            <a:ext cx="365760" cy="182880"/>
          </a:xfrm>
          <a:custGeom>
            <a:avLst/>
            <a:gdLst/>
            <a:ahLst/>
            <a:rect l="0" t="0" r="r" b="b"/>
            <a:pathLst>
              <a:path w="1018" h="510">
                <a:moveTo>
                  <a:pt x="0" y="127"/>
                </a:moveTo>
                <a:lnTo>
                  <a:pt x="762" y="127"/>
                </a:lnTo>
                <a:lnTo>
                  <a:pt x="762" y="0"/>
                </a:lnTo>
                <a:lnTo>
                  <a:pt x="1017" y="254"/>
                </a:lnTo>
                <a:lnTo>
                  <a:pt x="762" y="509"/>
                </a:lnTo>
                <a:lnTo>
                  <a:pt x="762" y="381"/>
                </a:lnTo>
                <a:lnTo>
                  <a:pt x="0" y="381"/>
                </a:lnTo>
                <a:lnTo>
                  <a:pt x="0" y="127"/>
                </a:lnTo>
              </a:path>
            </a:pathLst>
          </a:custGeom>
          <a:solidFill>
            <a:srgbClr val="000000"/>
          </a:solidFill>
          <a:ln>
            <a:solidFill>
              <a:srgbClr val="3465a4"/>
            </a:solidFill>
          </a:ln>
        </p:spPr>
        <p:style>
          <a:lnRef idx="0"/>
          <a:fillRef idx="0"/>
          <a:effectRef idx="0"/>
          <a:fontRef idx="minor"/>
        </p:style>
      </p:sp>
      <p:sp>
        <p:nvSpPr>
          <p:cNvPr id="249" name="TextShape 13"/>
          <p:cNvSpPr txBox="1"/>
          <p:nvPr/>
        </p:nvSpPr>
        <p:spPr>
          <a:xfrm>
            <a:off x="184680" y="91440"/>
            <a:ext cx="371160" cy="346320"/>
          </a:xfrm>
          <a:prstGeom prst="rect">
            <a:avLst/>
          </a:prstGeom>
          <a:noFill/>
          <a:ln>
            <a:noFill/>
          </a:ln>
        </p:spPr>
        <p:txBody>
          <a:bodyPr lIns="90000" rIns="90000" tIns="45000" bIns="45000">
            <a:spAutoFit/>
          </a:bodyPr>
          <a:p>
            <a:r>
              <a:rPr b="0" lang="en-US" sz="1800" spc="-1" strike="noStrike">
                <a:latin typeface="Arial"/>
              </a:rPr>
              <a:t>5.</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Using it</a:t>
            </a:r>
            <a:endParaRPr b="0" lang="en-US" sz="4400" spc="-1" strike="noStrike">
              <a:latin typeface="Arial"/>
            </a:endParaRPr>
          </a:p>
        </p:txBody>
      </p:sp>
      <p:sp>
        <p:nvSpPr>
          <p:cNvPr id="49" name="TextShape 2"/>
          <p:cNvSpPr txBox="1"/>
          <p:nvPr/>
        </p:nvSpPr>
        <p:spPr>
          <a:xfrm>
            <a:off x="365760" y="1828800"/>
            <a:ext cx="4389120" cy="2906280"/>
          </a:xfrm>
          <a:prstGeom prst="rect">
            <a:avLst/>
          </a:prstGeom>
          <a:noFill/>
          <a:ln>
            <a:noFill/>
          </a:ln>
        </p:spPr>
        <p:txBody>
          <a:bodyPr lIns="90000" rIns="90000" tIns="45000" bIns="45000">
            <a:spAutoFit/>
          </a:bodyPr>
          <a:p>
            <a:r>
              <a:rPr b="1" lang="en-US" sz="1800" spc="-1" strike="noStrike">
                <a:latin typeface="Arial"/>
              </a:rPr>
              <a:t>Inside browsers</a:t>
            </a:r>
            <a:endParaRPr b="0" lang="en-US" sz="1800" spc="-1" strike="noStrike">
              <a:latin typeface="Arial"/>
            </a:endParaRPr>
          </a:p>
          <a:p>
            <a:endParaRPr b="0" lang="en-US" sz="1800" spc="-1" strike="noStrike">
              <a:latin typeface="Arial"/>
            </a:endParaRPr>
          </a:p>
          <a:p>
            <a:r>
              <a:rPr b="0" lang="en-US" sz="1200" spc="-1" strike="noStrike">
                <a:latin typeface="Arial"/>
              </a:rPr>
              <a:t>async function importWASM (fileUrl, imp) {</a:t>
            </a:r>
            <a:endParaRPr b="0" lang="en-US" sz="1200" spc="-1" strike="noStrike">
              <a:latin typeface="Arial"/>
            </a:endParaRPr>
          </a:p>
          <a:p>
            <a:r>
              <a:rPr b="0" lang="en-US" sz="1200" spc="-1" strike="noStrike">
                <a:latin typeface="Arial"/>
              </a:rPr>
              <a:t>        </a:t>
            </a:r>
            <a:r>
              <a:rPr b="0" lang="en-US" sz="1200" spc="-1" strike="noStrike">
                <a:latin typeface="Arial"/>
              </a:rPr>
              <a:t>const wasm = fetch(fileUrl);</a:t>
            </a:r>
            <a:endParaRPr b="0" lang="en-US" sz="1200" spc="-1" strike="noStrike">
              <a:latin typeface="Arial"/>
            </a:endParaRPr>
          </a:p>
          <a:p>
            <a:r>
              <a:rPr b="0" lang="en-US" sz="1200" spc="-1" strike="noStrike">
                <a:latin typeface="Arial"/>
              </a:rPr>
              <a:t>        </a:t>
            </a:r>
            <a:r>
              <a:rPr b="0" lang="en-US" sz="1200" spc="-1" strike="noStrike">
                <a:latin typeface="Arial"/>
              </a:rPr>
              <a:t>const { module, instance } = </a:t>
            </a:r>
            <a:endParaRPr b="0" lang="en-US" sz="1200" spc="-1" strike="noStrike">
              <a:latin typeface="Arial"/>
            </a:endParaRPr>
          </a:p>
          <a:p>
            <a:r>
              <a:rPr b="0" lang="en-US" sz="1200" spc="-1" strike="noStrike">
                <a:latin typeface="Arial"/>
              </a:rPr>
              <a:t>            </a:t>
            </a:r>
            <a:r>
              <a:rPr b="0" lang="en-US" sz="1200" spc="-1" strike="noStrike">
                <a:latin typeface="Arial"/>
              </a:rPr>
              <a:t>await WebAssembly.instantiateStreaming(wasm, imp);</a:t>
            </a:r>
            <a:endParaRPr b="0" lang="en-US" sz="1200" spc="-1" strike="noStrike">
              <a:latin typeface="Arial"/>
            </a:endParaRPr>
          </a:p>
          <a:p>
            <a:r>
              <a:rPr b="0" lang="en-US" sz="1200" spc="-1" strike="noStrike">
                <a:latin typeface="Arial"/>
              </a:rPr>
              <a:t>        </a:t>
            </a:r>
            <a:r>
              <a:rPr b="0" lang="en-US" sz="1200" spc="-1" strike="noStrike">
                <a:latin typeface="Arial"/>
              </a:rPr>
              <a:t>return instance.exports;</a:t>
            </a:r>
            <a:endParaRPr b="0" lang="en-US" sz="1200" spc="-1" strike="noStrike">
              <a:latin typeface="Arial"/>
            </a:endParaRPr>
          </a:p>
          <a:p>
            <a:r>
              <a:rPr b="0" lang="en-US" sz="1200" spc="-1" strike="noStrike">
                <a:latin typeface="Arial"/>
              </a:rPr>
              <a:t>    </a:t>
            </a:r>
            <a:r>
              <a:rPr b="0" lang="en-US" sz="1200" spc="-1" strike="noStrike">
                <a:latin typeface="Arial"/>
              </a:rPr>
              <a:t>};</a:t>
            </a:r>
            <a:endParaRPr b="0" lang="en-US" sz="1200" spc="-1" strike="noStrike">
              <a:latin typeface="Arial"/>
            </a:endParaRPr>
          </a:p>
          <a:p>
            <a:endParaRPr b="0" lang="en-US" sz="1200" spc="-1" strike="noStrike">
              <a:latin typeface="Arial"/>
            </a:endParaRPr>
          </a:p>
          <a:p>
            <a:r>
              <a:rPr b="0" lang="en-US" sz="1200" spc="-1" strike="noStrike">
                <a:latin typeface="Arial"/>
              </a:rPr>
              <a:t>    </a:t>
            </a:r>
            <a:r>
              <a:rPr b="0" lang="en-US" sz="1200" spc="-1" strike="noStrike">
                <a:latin typeface="Arial"/>
              </a:rPr>
              <a:t>async function run () {</a:t>
            </a:r>
            <a:endParaRPr b="0" lang="en-US" sz="1200" spc="-1" strike="noStrike">
              <a:latin typeface="Arial"/>
            </a:endParaRPr>
          </a:p>
          <a:p>
            <a:r>
              <a:rPr b="0" lang="en-US" sz="1200" spc="-1" strike="noStrike">
                <a:latin typeface="Arial"/>
              </a:rPr>
              <a:t>        </a:t>
            </a:r>
            <a:r>
              <a:rPr b="0" lang="en-US" sz="1200" spc="-1" strike="noStrike">
                <a:latin typeface="Arial"/>
              </a:rPr>
              <a:t>const { main } = await importWASM(mainUrl);</a:t>
            </a:r>
            <a:endParaRPr b="0" lang="en-US" sz="1200" spc="-1" strike="noStrike">
              <a:latin typeface="Arial"/>
            </a:endParaRPr>
          </a:p>
          <a:p>
            <a:r>
              <a:rPr b="0" lang="en-US" sz="1200" spc="-1" strike="noStrike">
                <a:latin typeface="Arial"/>
              </a:rPr>
              <a:t>        </a:t>
            </a:r>
            <a:r>
              <a:rPr b="0" lang="en-US" sz="1200" spc="-1" strike="noStrike">
                <a:latin typeface="Arial"/>
              </a:rPr>
              <a:t>console.log(main());</a:t>
            </a:r>
            <a:endParaRPr b="0" lang="en-US" sz="1200" spc="-1" strike="noStrike">
              <a:latin typeface="Arial"/>
            </a:endParaRPr>
          </a:p>
          <a:p>
            <a:r>
              <a:rPr b="0" lang="en-US" sz="1200" spc="-1" strike="noStrike">
                <a:latin typeface="Arial"/>
              </a:rPr>
              <a:t>    </a:t>
            </a:r>
            <a:r>
              <a:rPr b="0" lang="en-US" sz="1200" spc="-1" strike="noStrike">
                <a:latin typeface="Arial"/>
              </a:rPr>
              <a:t>};</a:t>
            </a:r>
            <a:endParaRPr b="0" lang="en-US" sz="1200" spc="-1" strike="noStrike">
              <a:latin typeface="Arial"/>
            </a:endParaRPr>
          </a:p>
        </p:txBody>
      </p:sp>
      <p:sp>
        <p:nvSpPr>
          <p:cNvPr id="50" name="TextShape 3"/>
          <p:cNvSpPr txBox="1"/>
          <p:nvPr/>
        </p:nvSpPr>
        <p:spPr>
          <a:xfrm>
            <a:off x="5326920" y="1756440"/>
            <a:ext cx="4365720" cy="1626120"/>
          </a:xfrm>
          <a:prstGeom prst="rect">
            <a:avLst/>
          </a:prstGeom>
          <a:noFill/>
          <a:ln>
            <a:noFill/>
          </a:ln>
        </p:spPr>
        <p:txBody>
          <a:bodyPr lIns="90000" rIns="90000" tIns="45000" bIns="45000">
            <a:spAutoFit/>
          </a:bodyPr>
          <a:p>
            <a:r>
              <a:rPr b="1" lang="en-US" sz="1800" spc="-1" strike="noStrike">
                <a:latin typeface="Arial"/>
              </a:rPr>
              <a:t>Outside browsers…</a:t>
            </a:r>
            <a:endParaRPr b="0" lang="en-US" sz="1800" spc="-1" strike="noStrike">
              <a:latin typeface="Arial"/>
            </a:endParaRPr>
          </a:p>
          <a:p>
            <a:endParaRPr b="0" lang="en-US" sz="1800" spc="-1" strike="noStrike">
              <a:latin typeface="Arial"/>
            </a:endParaRPr>
          </a:p>
          <a:p>
            <a:r>
              <a:rPr b="0" lang="en-US" sz="1800" spc="-1" strike="noStrike">
                <a:latin typeface="Arial"/>
              </a:rPr>
              <a:t>&gt; curl https://get.wasmer.io -sSfL | sh</a:t>
            </a:r>
            <a:endParaRPr b="0" lang="en-US" sz="1800" spc="-1" strike="noStrike">
              <a:latin typeface="Arial"/>
            </a:endParaRPr>
          </a:p>
          <a:p>
            <a:r>
              <a:rPr b="0" lang="en-US" sz="1800" spc="-1" strike="noStrike">
                <a:latin typeface="Arial"/>
              </a:rPr>
              <a:t>&gt; wasmer run nginx.wasm</a:t>
            </a:r>
            <a:endParaRPr b="0" lang="en-US" sz="1800" spc="-1" strike="noStrike">
              <a:latin typeface="Arial"/>
            </a:endParaRPr>
          </a:p>
          <a:p>
            <a:r>
              <a:rPr b="0" lang="en-US" sz="1800" spc="-1" strike="noStrike">
                <a:latin typeface="Arial"/>
              </a:rPr>
              <a:t>Running Nginx on localhost:8080</a:t>
            </a:r>
            <a:endParaRPr b="0" lang="en-US" sz="1800" spc="-1" strike="noStrike">
              <a:latin typeface="Arial"/>
            </a:endParaRPr>
          </a:p>
          <a:p>
            <a:r>
              <a:rPr b="0" lang="en-US" sz="1800" spc="-1" strike="noStrike">
                <a:latin typeface="Arial"/>
              </a:rPr>
              <a:t>Press Ctrl-C to stop...</a:t>
            </a:r>
            <a:endParaRPr b="0" lang="en-US" sz="1800" spc="-1" strike="noStrike">
              <a:latin typeface="Arial"/>
            </a:endParaRPr>
          </a:p>
        </p:txBody>
      </p:sp>
      <p:sp>
        <p:nvSpPr>
          <p:cNvPr id="51" name="TextShape 4"/>
          <p:cNvSpPr txBox="1"/>
          <p:nvPr/>
        </p:nvSpPr>
        <p:spPr>
          <a:xfrm>
            <a:off x="183240" y="91440"/>
            <a:ext cx="371160" cy="346320"/>
          </a:xfrm>
          <a:prstGeom prst="rect">
            <a:avLst/>
          </a:prstGeom>
          <a:noFill/>
          <a:ln>
            <a:noFill/>
          </a:ln>
        </p:spPr>
        <p:txBody>
          <a:bodyPr lIns="90000" rIns="90000" tIns="45000" bIns="45000">
            <a:spAutoFit/>
          </a:bodyPr>
          <a:p>
            <a:r>
              <a:rPr b="0" lang="en-US" sz="1800" spc="-1" strike="noStrike">
                <a:latin typeface="Arial"/>
              </a:rPr>
              <a:t>2.</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Stack Machine</a:t>
            </a:r>
            <a:endParaRPr b="0" lang="en-US" sz="4400" spc="-1" strike="noStrike">
              <a:latin typeface="Arial"/>
            </a:endParaRPr>
          </a:p>
        </p:txBody>
      </p:sp>
      <p:sp>
        <p:nvSpPr>
          <p:cNvPr id="251" name="TextShape 2"/>
          <p:cNvSpPr txBox="1"/>
          <p:nvPr/>
        </p:nvSpPr>
        <p:spPr>
          <a:xfrm>
            <a:off x="182880" y="1371600"/>
            <a:ext cx="4663440" cy="3657600"/>
          </a:xfrm>
          <a:prstGeom prst="rect">
            <a:avLst/>
          </a:prstGeom>
          <a:noFill/>
          <a:ln>
            <a:noFill/>
          </a:ln>
        </p:spPr>
        <p:txBody>
          <a:bodyPr lIns="90000" rIns="90000" tIns="45000" bIns="45000">
            <a:spAutoFit/>
          </a:bodyPr>
          <a:p>
            <a:pPr>
              <a:lnSpc>
                <a:spcPct val="100000"/>
              </a:lnSpc>
            </a:pPr>
            <a:r>
              <a:rPr b="0" lang="en-US" sz="1800" spc="-1" strike="noStrike">
                <a:solidFill>
                  <a:srgbClr val="eeeeee"/>
                </a:solidFill>
                <a:latin typeface="Arial"/>
              </a:rPr>
              <a:t>(module</a:t>
            </a:r>
            <a:endParaRPr b="0" lang="en-US" sz="1800" spc="-1" strike="noStrike">
              <a:solidFill>
                <a:srgbClr val="000000"/>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(type $0 (func (result i32)))</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(func $main (type $0)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(i32.const 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eeeeee"/>
                </a:solidFill>
                <a:latin typeface="Arial"/>
              </a:rPr>
              <a:t>(export "main" (func $main))</a:t>
            </a:r>
            <a:endParaRPr b="0" lang="en-US" sz="1800" spc="-1" strike="noStrike">
              <a:solidFill>
                <a:srgbClr val="000000"/>
              </a:solidFill>
              <a:latin typeface="Arial"/>
            </a:endParaRPr>
          </a:p>
          <a:p>
            <a:pPr>
              <a:lnSpc>
                <a:spcPct val="100000"/>
              </a:lnSpc>
            </a:pPr>
            <a:r>
              <a:rPr b="0" lang="en-US" sz="1800" spc="-1" strike="noStrike">
                <a:solidFill>
                  <a:srgbClr val="eeeeee"/>
                </a:solidFill>
                <a:latin typeface="Arial"/>
              </a:rPr>
              <a:t>)</a:t>
            </a:r>
            <a:endParaRPr b="0" lang="en-US" sz="1800" spc="-1" strike="noStrike">
              <a:solidFill>
                <a:srgbClr val="000000"/>
              </a:solidFill>
              <a:latin typeface="Arial"/>
            </a:endParaRPr>
          </a:p>
        </p:txBody>
      </p:sp>
      <p:sp>
        <p:nvSpPr>
          <p:cNvPr id="252" name="TextShape 3"/>
          <p:cNvSpPr txBox="1"/>
          <p:nvPr/>
        </p:nvSpPr>
        <p:spPr>
          <a:xfrm>
            <a:off x="5303520" y="1005840"/>
            <a:ext cx="4663440" cy="4700160"/>
          </a:xfrm>
          <a:prstGeom prst="rect">
            <a:avLst/>
          </a:prstGeom>
          <a:noFill/>
          <a:ln>
            <a:noFill/>
          </a:ln>
        </p:spPr>
        <p:txBody>
          <a:bodyPr lIns="90000" rIns="90000" tIns="45000" bIns="45000">
            <a:spAutoFit/>
          </a:bodyPr>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"Function" (3)</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000000f: 03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0000011: 01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0000012: 00                                        ; function 0 signature index</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02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"Export" (7)</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0000013: 07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0000014: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0000015: 01                                        ; num exports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0000016: 04                                        ; string length</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0000017: 6d61 696e                                main  ; export name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000001b: 00                                        ; export kind</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000001c: 00                                        ; export func index</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0000014: 08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"Code" (10)</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000001d: 0a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000001e: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000001f: 01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function body 0</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0000020: 00                                        ; func body size (guess)</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0000021: 00                                        ; local decl count</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0000022: 41                                        ; i32.const</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0000023: 00                                        ; i32 literal</a:t>
            </a:r>
            <a:endParaRPr b="0" lang="en-US" sz="1100" spc="-1" strike="noStrike">
              <a:solidFill>
                <a:srgbClr val="eeeeee"/>
              </a:solidFill>
              <a:latin typeface="Arial"/>
            </a:endParaRPr>
          </a:p>
          <a:p>
            <a:pPr>
              <a:lnSpc>
                <a:spcPct val="100000"/>
              </a:lnSpc>
            </a:pPr>
            <a:r>
              <a:rPr b="1" lang="en-US" sz="1100" spc="-1" strike="noStrike">
                <a:solidFill>
                  <a:srgbClr val="000000"/>
                </a:solidFill>
                <a:latin typeface="Arial"/>
              </a:rPr>
              <a:t>0000024: 0b                                        ; end</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0000020: 04                                        ; FIXUP func body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000001e: 06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p:txBody>
      </p:sp>
      <p:sp>
        <p:nvSpPr>
          <p:cNvPr id="253" name="CustomShape 4"/>
          <p:cNvSpPr/>
          <p:nvPr/>
        </p:nvSpPr>
        <p:spPr>
          <a:xfrm>
            <a:off x="182880" y="3291840"/>
            <a:ext cx="5029200" cy="2194560"/>
          </a:xfrm>
          <a:prstGeom prst="rect">
            <a:avLst/>
          </a:prstGeom>
          <a:solidFill>
            <a:srgbClr val="729fcf"/>
          </a:solidFill>
          <a:ln>
            <a:solidFill>
              <a:srgbClr val="3465a4"/>
            </a:solidFill>
          </a:ln>
        </p:spPr>
        <p:style>
          <a:lnRef idx="0"/>
          <a:fillRef idx="0"/>
          <a:effectRef idx="0"/>
          <a:fontRef idx="minor"/>
        </p:style>
      </p:sp>
      <p:sp>
        <p:nvSpPr>
          <p:cNvPr id="254" name="CustomShape 5"/>
          <p:cNvSpPr/>
          <p:nvPr/>
        </p:nvSpPr>
        <p:spPr>
          <a:xfrm>
            <a:off x="274320" y="3383280"/>
            <a:ext cx="1188720" cy="73152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I</a:t>
            </a:r>
            <a:r>
              <a:rPr b="0" lang="en-US" sz="700" spc="-1" strike="noStrike">
                <a:latin typeface="Arial"/>
              </a:rPr>
              <a:t>nstruction</a:t>
            </a:r>
            <a:r>
              <a:rPr b="0" lang="en-US" sz="1800" spc="-1" strike="noStrike">
                <a:latin typeface="Arial"/>
              </a:rPr>
              <a:t> P</a:t>
            </a:r>
            <a:r>
              <a:rPr b="0" lang="en-US" sz="700" spc="-1" strike="noStrike">
                <a:latin typeface="Arial"/>
              </a:rPr>
              <a:t>ointer</a:t>
            </a:r>
            <a:endParaRPr b="0" lang="en-US" sz="700" spc="-1" strike="noStrike">
              <a:latin typeface="Arial"/>
            </a:endParaRPr>
          </a:p>
        </p:txBody>
      </p:sp>
      <p:sp>
        <p:nvSpPr>
          <p:cNvPr id="255" name="CustomShape 6"/>
          <p:cNvSpPr/>
          <p:nvPr/>
        </p:nvSpPr>
        <p:spPr>
          <a:xfrm>
            <a:off x="365760" y="3474720"/>
            <a:ext cx="1005840" cy="27432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oAutofit/>
          </a:bodyPr>
          <a:p>
            <a:pPr algn="ctr"/>
            <a:r>
              <a:rPr b="0" lang="en-US" sz="1100" spc="-1" strike="noStrike">
                <a:solidFill>
                  <a:srgbClr val="000000"/>
                </a:solidFill>
                <a:latin typeface="Arial"/>
              </a:rPr>
              <a:t>0000024</a:t>
            </a:r>
            <a:endParaRPr b="0" lang="en-US" sz="1100" spc="-1" strike="noStrike">
              <a:latin typeface="Arial"/>
            </a:endParaRPr>
          </a:p>
        </p:txBody>
      </p:sp>
      <p:sp>
        <p:nvSpPr>
          <p:cNvPr id="256" name="CustomShape 7"/>
          <p:cNvSpPr/>
          <p:nvPr/>
        </p:nvSpPr>
        <p:spPr>
          <a:xfrm>
            <a:off x="3931920" y="3383280"/>
            <a:ext cx="1188720" cy="201168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Stack</a:t>
            </a:r>
            <a:endParaRPr b="0" lang="en-US" sz="1800" spc="-1" strike="noStrike">
              <a:latin typeface="Arial"/>
            </a:endParaRPr>
          </a:p>
        </p:txBody>
      </p:sp>
      <p:sp>
        <p:nvSpPr>
          <p:cNvPr id="257" name="CustomShape 8"/>
          <p:cNvSpPr/>
          <p:nvPr/>
        </p:nvSpPr>
        <p:spPr>
          <a:xfrm>
            <a:off x="2651760" y="4297680"/>
            <a:ext cx="1188720" cy="73152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S</a:t>
            </a:r>
            <a:r>
              <a:rPr b="0" lang="en-US" sz="700" spc="-1" strike="noStrike">
                <a:latin typeface="Arial"/>
              </a:rPr>
              <a:t>tack</a:t>
            </a:r>
            <a:r>
              <a:rPr b="0" lang="en-US" sz="1800" spc="-1" strike="noStrike">
                <a:latin typeface="Arial"/>
              </a:rPr>
              <a:t> P</a:t>
            </a:r>
            <a:r>
              <a:rPr b="0" lang="en-US" sz="700" spc="-1" strike="noStrike">
                <a:latin typeface="Arial"/>
              </a:rPr>
              <a:t>ointer</a:t>
            </a:r>
            <a:endParaRPr b="0" lang="en-US" sz="700" spc="-1" strike="noStrike">
              <a:latin typeface="Arial"/>
            </a:endParaRPr>
          </a:p>
        </p:txBody>
      </p:sp>
      <p:sp>
        <p:nvSpPr>
          <p:cNvPr id="258" name="CustomShape 9"/>
          <p:cNvSpPr/>
          <p:nvPr/>
        </p:nvSpPr>
        <p:spPr>
          <a:xfrm>
            <a:off x="2743200" y="4389120"/>
            <a:ext cx="1005840" cy="27432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oAutofit/>
          </a:bodyPr>
          <a:p>
            <a:pPr algn="ctr"/>
            <a:r>
              <a:rPr b="0" lang="en-US" sz="1100" spc="-1" strike="noStrike">
                <a:solidFill>
                  <a:srgbClr val="000000"/>
                </a:solidFill>
                <a:latin typeface="Arial"/>
              </a:rPr>
              <a:t>0000001</a:t>
            </a:r>
            <a:endParaRPr b="0" lang="en-US" sz="1100" spc="-1" strike="noStrike">
              <a:latin typeface="Arial"/>
            </a:endParaRPr>
          </a:p>
        </p:txBody>
      </p:sp>
      <p:sp>
        <p:nvSpPr>
          <p:cNvPr id="259" name="CustomShape 10"/>
          <p:cNvSpPr/>
          <p:nvPr/>
        </p:nvSpPr>
        <p:spPr>
          <a:xfrm>
            <a:off x="182880" y="1920240"/>
            <a:ext cx="5029200" cy="1280160"/>
          </a:xfrm>
          <a:prstGeom prst="rect">
            <a:avLst/>
          </a:prstGeom>
          <a:solidFill>
            <a:srgbClr val="eeeeee"/>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++IP</a:t>
            </a:r>
            <a:endParaRPr b="0" lang="en-US" sz="1800" spc="-1" strike="noStrike">
              <a:latin typeface="Arial"/>
            </a:endParaRPr>
          </a:p>
          <a:p>
            <a:pPr algn="ctr"/>
            <a:r>
              <a:rPr b="0" lang="en-US" sz="1800" spc="-1" strike="noStrike">
                <a:latin typeface="Arial"/>
              </a:rPr>
              <a:t>runNextInstruction()</a:t>
            </a:r>
            <a:endParaRPr b="0" lang="en-US" sz="1800" spc="-1" strike="noStrike">
              <a:latin typeface="Arial"/>
            </a:endParaRPr>
          </a:p>
        </p:txBody>
      </p:sp>
      <p:sp>
        <p:nvSpPr>
          <p:cNvPr id="260" name="CustomShape 11"/>
          <p:cNvSpPr/>
          <p:nvPr/>
        </p:nvSpPr>
        <p:spPr>
          <a:xfrm>
            <a:off x="4023360" y="4754880"/>
            <a:ext cx="1005840" cy="27432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oAutofit/>
          </a:bodyPr>
          <a:p>
            <a:pPr algn="ctr"/>
            <a:r>
              <a:rPr b="0" lang="en-US" sz="1100" spc="-1" strike="noStrike">
                <a:solidFill>
                  <a:srgbClr val="000000"/>
                </a:solidFill>
                <a:latin typeface="Arial"/>
              </a:rPr>
              <a:t>0000000</a:t>
            </a:r>
            <a:endParaRPr b="0" lang="en-US" sz="1100" spc="-1" strike="noStrike">
              <a:latin typeface="Arial"/>
            </a:endParaRPr>
          </a:p>
        </p:txBody>
      </p:sp>
      <p:sp>
        <p:nvSpPr>
          <p:cNvPr id="261" name="CustomShape 12"/>
          <p:cNvSpPr/>
          <p:nvPr/>
        </p:nvSpPr>
        <p:spPr>
          <a:xfrm>
            <a:off x="3749040" y="4444560"/>
            <a:ext cx="365760" cy="182880"/>
          </a:xfrm>
          <a:custGeom>
            <a:avLst/>
            <a:gdLst/>
            <a:ahLst/>
            <a:rect l="0" t="0" r="r" b="b"/>
            <a:pathLst>
              <a:path w="1018" h="510">
                <a:moveTo>
                  <a:pt x="0" y="127"/>
                </a:moveTo>
                <a:lnTo>
                  <a:pt x="762" y="127"/>
                </a:lnTo>
                <a:lnTo>
                  <a:pt x="762" y="0"/>
                </a:lnTo>
                <a:lnTo>
                  <a:pt x="1017" y="254"/>
                </a:lnTo>
                <a:lnTo>
                  <a:pt x="762" y="509"/>
                </a:lnTo>
                <a:lnTo>
                  <a:pt x="762" y="381"/>
                </a:lnTo>
                <a:lnTo>
                  <a:pt x="0" y="381"/>
                </a:lnTo>
                <a:lnTo>
                  <a:pt x="0" y="127"/>
                </a:lnTo>
              </a:path>
            </a:pathLst>
          </a:custGeom>
          <a:solidFill>
            <a:srgbClr val="000000"/>
          </a:solidFill>
          <a:ln>
            <a:solidFill>
              <a:srgbClr val="3465a4"/>
            </a:solidFill>
          </a:ln>
        </p:spPr>
        <p:style>
          <a:lnRef idx="0"/>
          <a:fillRef idx="0"/>
          <a:effectRef idx="0"/>
          <a:fontRef idx="minor"/>
        </p:style>
      </p:sp>
      <p:sp>
        <p:nvSpPr>
          <p:cNvPr id="262" name="TextShape 13"/>
          <p:cNvSpPr txBox="1"/>
          <p:nvPr/>
        </p:nvSpPr>
        <p:spPr>
          <a:xfrm>
            <a:off x="184680" y="91440"/>
            <a:ext cx="371160" cy="346320"/>
          </a:xfrm>
          <a:prstGeom prst="rect">
            <a:avLst/>
          </a:prstGeom>
          <a:noFill/>
          <a:ln>
            <a:noFill/>
          </a:ln>
        </p:spPr>
        <p:txBody>
          <a:bodyPr lIns="90000" rIns="90000" tIns="45000" bIns="45000">
            <a:spAutoFit/>
          </a:bodyPr>
          <a:p>
            <a:r>
              <a:rPr b="0" lang="en-US" sz="1800" spc="-1" strike="noStrike">
                <a:latin typeface="Arial"/>
              </a:rPr>
              <a:t>5.</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Stack Machine</a:t>
            </a:r>
            <a:endParaRPr b="0" lang="en-US" sz="4400" spc="-1" strike="noStrike">
              <a:latin typeface="Arial"/>
            </a:endParaRPr>
          </a:p>
        </p:txBody>
      </p:sp>
      <p:sp>
        <p:nvSpPr>
          <p:cNvPr id="264" name="TextShape 2"/>
          <p:cNvSpPr txBox="1"/>
          <p:nvPr/>
        </p:nvSpPr>
        <p:spPr>
          <a:xfrm>
            <a:off x="182880" y="1371600"/>
            <a:ext cx="4663440" cy="3657600"/>
          </a:xfrm>
          <a:prstGeom prst="rect">
            <a:avLst/>
          </a:prstGeom>
          <a:noFill/>
          <a:ln>
            <a:noFill/>
          </a:ln>
        </p:spPr>
        <p:txBody>
          <a:bodyPr lIns="90000" rIns="90000" tIns="45000" bIns="45000">
            <a:spAutoFit/>
          </a:bodyPr>
          <a:p>
            <a:pPr>
              <a:lnSpc>
                <a:spcPct val="100000"/>
              </a:lnSpc>
            </a:pPr>
            <a:r>
              <a:rPr b="0" lang="en-US" sz="1800" spc="-1" strike="noStrike">
                <a:solidFill>
                  <a:srgbClr val="eeeeee"/>
                </a:solidFill>
                <a:latin typeface="Arial"/>
              </a:rPr>
              <a:t>(module</a:t>
            </a:r>
            <a:endParaRPr b="0" lang="en-US" sz="1800" spc="-1" strike="noStrike">
              <a:solidFill>
                <a:srgbClr val="000000"/>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(type $0 (func (result i32)))</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(func $main (type $0)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(i32.const 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eeeeee"/>
                </a:solidFill>
                <a:latin typeface="Arial"/>
              </a:rPr>
              <a:t>(export "main" (func $main))</a:t>
            </a:r>
            <a:endParaRPr b="0" lang="en-US" sz="1800" spc="-1" strike="noStrike">
              <a:solidFill>
                <a:srgbClr val="000000"/>
              </a:solidFill>
              <a:latin typeface="Arial"/>
            </a:endParaRPr>
          </a:p>
          <a:p>
            <a:pPr>
              <a:lnSpc>
                <a:spcPct val="100000"/>
              </a:lnSpc>
            </a:pPr>
            <a:r>
              <a:rPr b="0" lang="en-US" sz="1800" spc="-1" strike="noStrike">
                <a:solidFill>
                  <a:srgbClr val="eeeeee"/>
                </a:solidFill>
                <a:latin typeface="Arial"/>
              </a:rPr>
              <a:t>)</a:t>
            </a:r>
            <a:endParaRPr b="0" lang="en-US" sz="1800" spc="-1" strike="noStrike">
              <a:solidFill>
                <a:srgbClr val="000000"/>
              </a:solidFill>
              <a:latin typeface="Arial"/>
            </a:endParaRPr>
          </a:p>
        </p:txBody>
      </p:sp>
      <p:sp>
        <p:nvSpPr>
          <p:cNvPr id="265" name="TextShape 3"/>
          <p:cNvSpPr txBox="1"/>
          <p:nvPr/>
        </p:nvSpPr>
        <p:spPr>
          <a:xfrm>
            <a:off x="5303520" y="1005840"/>
            <a:ext cx="4663440" cy="4700160"/>
          </a:xfrm>
          <a:prstGeom prst="rect">
            <a:avLst/>
          </a:prstGeom>
          <a:noFill/>
          <a:ln>
            <a:noFill/>
          </a:ln>
        </p:spPr>
        <p:txBody>
          <a:bodyPr lIns="90000" rIns="90000" tIns="45000" bIns="45000">
            <a:spAutoFit/>
          </a:bodyPr>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"Function" (3)</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000000f: 03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0000011: 01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0000012: 00                                        ; function 0 signature index</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02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"Export" (7)</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0000013: 07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0000014: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0000015: 01                                        ; num exports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0000016: 04                                        ; string length</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0000017: 6d61 696e                                main  ; export name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000001b: 00                                        ; export kind</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000001c: 00                                        ; export func index</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0000014: 08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"Code" (10)</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000001d: 0a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000001e: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000001f: 01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function body 0</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0000020: 00                                        ; func body size (guess)</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0000021: 00                                        ; local decl count</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0000022: 41                                        ; i32.const</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0000023: 00                                        ; i32 literal</a:t>
            </a:r>
            <a:endParaRPr b="0" lang="en-US" sz="1100" spc="-1" strike="noStrike">
              <a:solidFill>
                <a:srgbClr val="eeeeee"/>
              </a:solidFill>
              <a:latin typeface="Arial"/>
            </a:endParaRPr>
          </a:p>
          <a:p>
            <a:pPr>
              <a:lnSpc>
                <a:spcPct val="100000"/>
              </a:lnSpc>
            </a:pPr>
            <a:r>
              <a:rPr b="1" lang="en-US" sz="1100" spc="-1" strike="noStrike">
                <a:solidFill>
                  <a:srgbClr val="000000"/>
                </a:solidFill>
                <a:latin typeface="Arial"/>
              </a:rPr>
              <a:t>0000024: 0b                                        ; end</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0000020: 04                                        ; FIXUP func body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000001e: 06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p:txBody>
      </p:sp>
      <p:sp>
        <p:nvSpPr>
          <p:cNvPr id="266" name="CustomShape 4"/>
          <p:cNvSpPr/>
          <p:nvPr/>
        </p:nvSpPr>
        <p:spPr>
          <a:xfrm>
            <a:off x="182880" y="3291840"/>
            <a:ext cx="5029200" cy="2194560"/>
          </a:xfrm>
          <a:prstGeom prst="rect">
            <a:avLst/>
          </a:prstGeom>
          <a:solidFill>
            <a:srgbClr val="729fcf"/>
          </a:solidFill>
          <a:ln>
            <a:solidFill>
              <a:srgbClr val="3465a4"/>
            </a:solidFill>
          </a:ln>
        </p:spPr>
        <p:style>
          <a:lnRef idx="0"/>
          <a:fillRef idx="0"/>
          <a:effectRef idx="0"/>
          <a:fontRef idx="minor"/>
        </p:style>
      </p:sp>
      <p:sp>
        <p:nvSpPr>
          <p:cNvPr id="267" name="CustomShape 5"/>
          <p:cNvSpPr/>
          <p:nvPr/>
        </p:nvSpPr>
        <p:spPr>
          <a:xfrm>
            <a:off x="274320" y="3383280"/>
            <a:ext cx="1188720" cy="73152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I</a:t>
            </a:r>
            <a:r>
              <a:rPr b="0" lang="en-US" sz="700" spc="-1" strike="noStrike">
                <a:latin typeface="Arial"/>
              </a:rPr>
              <a:t>nstruction</a:t>
            </a:r>
            <a:r>
              <a:rPr b="0" lang="en-US" sz="1800" spc="-1" strike="noStrike">
                <a:latin typeface="Arial"/>
              </a:rPr>
              <a:t> P</a:t>
            </a:r>
            <a:r>
              <a:rPr b="0" lang="en-US" sz="700" spc="-1" strike="noStrike">
                <a:latin typeface="Arial"/>
              </a:rPr>
              <a:t>ointer</a:t>
            </a:r>
            <a:endParaRPr b="0" lang="en-US" sz="700" spc="-1" strike="noStrike">
              <a:latin typeface="Arial"/>
            </a:endParaRPr>
          </a:p>
        </p:txBody>
      </p:sp>
      <p:sp>
        <p:nvSpPr>
          <p:cNvPr id="268" name="CustomShape 6"/>
          <p:cNvSpPr/>
          <p:nvPr/>
        </p:nvSpPr>
        <p:spPr>
          <a:xfrm>
            <a:off x="365760" y="3474720"/>
            <a:ext cx="1005840" cy="27432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oAutofit/>
          </a:bodyPr>
          <a:p>
            <a:pPr algn="ctr"/>
            <a:r>
              <a:rPr b="0" lang="en-US" sz="1100" spc="-1" strike="noStrike">
                <a:solidFill>
                  <a:srgbClr val="000000"/>
                </a:solidFill>
                <a:latin typeface="Arial"/>
              </a:rPr>
              <a:t>0000024</a:t>
            </a:r>
            <a:endParaRPr b="0" lang="en-US" sz="1100" spc="-1" strike="noStrike">
              <a:latin typeface="Arial"/>
            </a:endParaRPr>
          </a:p>
        </p:txBody>
      </p:sp>
      <p:sp>
        <p:nvSpPr>
          <p:cNvPr id="269" name="CustomShape 7"/>
          <p:cNvSpPr/>
          <p:nvPr/>
        </p:nvSpPr>
        <p:spPr>
          <a:xfrm>
            <a:off x="3931920" y="3383280"/>
            <a:ext cx="1188720" cy="201168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Stack</a:t>
            </a:r>
            <a:endParaRPr b="0" lang="en-US" sz="1800" spc="-1" strike="noStrike">
              <a:latin typeface="Arial"/>
            </a:endParaRPr>
          </a:p>
        </p:txBody>
      </p:sp>
      <p:sp>
        <p:nvSpPr>
          <p:cNvPr id="270" name="CustomShape 8"/>
          <p:cNvSpPr/>
          <p:nvPr/>
        </p:nvSpPr>
        <p:spPr>
          <a:xfrm>
            <a:off x="2651760" y="4297680"/>
            <a:ext cx="1188720" cy="73152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S</a:t>
            </a:r>
            <a:r>
              <a:rPr b="0" lang="en-US" sz="700" spc="-1" strike="noStrike">
                <a:latin typeface="Arial"/>
              </a:rPr>
              <a:t>tack</a:t>
            </a:r>
            <a:r>
              <a:rPr b="0" lang="en-US" sz="1800" spc="-1" strike="noStrike">
                <a:latin typeface="Arial"/>
              </a:rPr>
              <a:t> P</a:t>
            </a:r>
            <a:r>
              <a:rPr b="0" lang="en-US" sz="700" spc="-1" strike="noStrike">
                <a:latin typeface="Arial"/>
              </a:rPr>
              <a:t>ointer</a:t>
            </a:r>
            <a:endParaRPr b="0" lang="en-US" sz="700" spc="-1" strike="noStrike">
              <a:latin typeface="Arial"/>
            </a:endParaRPr>
          </a:p>
        </p:txBody>
      </p:sp>
      <p:sp>
        <p:nvSpPr>
          <p:cNvPr id="271" name="CustomShape 9"/>
          <p:cNvSpPr/>
          <p:nvPr/>
        </p:nvSpPr>
        <p:spPr>
          <a:xfrm>
            <a:off x="2743200" y="4389120"/>
            <a:ext cx="1005840" cy="27432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oAutofit/>
          </a:bodyPr>
          <a:p>
            <a:pPr algn="ctr"/>
            <a:r>
              <a:rPr b="0" lang="en-US" sz="1100" spc="-1" strike="noStrike">
                <a:solidFill>
                  <a:srgbClr val="000000"/>
                </a:solidFill>
                <a:latin typeface="Arial"/>
              </a:rPr>
              <a:t>0000001</a:t>
            </a:r>
            <a:endParaRPr b="0" lang="en-US" sz="1100" spc="-1" strike="noStrike">
              <a:latin typeface="Arial"/>
            </a:endParaRPr>
          </a:p>
        </p:txBody>
      </p:sp>
      <p:sp>
        <p:nvSpPr>
          <p:cNvPr id="272" name="CustomShape 10"/>
          <p:cNvSpPr/>
          <p:nvPr/>
        </p:nvSpPr>
        <p:spPr>
          <a:xfrm>
            <a:off x="182880" y="1005840"/>
            <a:ext cx="5029200" cy="2194560"/>
          </a:xfrm>
          <a:prstGeom prst="rect">
            <a:avLst/>
          </a:prstGeom>
          <a:solidFill>
            <a:srgbClr val="eeee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latin typeface="Arial"/>
              </a:rPr>
              <a:t>code[IP] = 0x0b = end</a:t>
            </a: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en-US" sz="1800" spc="-1" strike="noStrike">
                <a:latin typeface="Arial"/>
              </a:rPr>
              <a:t>main is of type $0 that returns 1 value</a:t>
            </a:r>
            <a:endParaRPr b="0" lang="en-US" sz="1800" spc="-1" strike="noStrike">
              <a:latin typeface="Arial"/>
            </a:endParaRPr>
          </a:p>
          <a:p>
            <a:pPr algn="ctr">
              <a:lnSpc>
                <a:spcPct val="100000"/>
              </a:lnSpc>
            </a:pPr>
            <a:r>
              <a:rPr b="0" lang="en-US" sz="1800" spc="-1" strike="noStrike">
                <a:latin typeface="Arial"/>
              </a:rPr>
              <a:t>verify if at least 1 value on the stack</a:t>
            </a:r>
            <a:endParaRPr b="0" lang="en-US" sz="1800" spc="-1" strike="noStrike">
              <a:latin typeface="Arial"/>
            </a:endParaRPr>
          </a:p>
          <a:p>
            <a:pPr algn="ctr">
              <a:lnSpc>
                <a:spcPct val="100000"/>
              </a:lnSpc>
            </a:pPr>
            <a:r>
              <a:rPr b="0" lang="en-US" sz="1800" spc="-1" strike="noStrike">
                <a:latin typeface="Arial"/>
              </a:rPr>
              <a:t>pop 1 value from stack and return</a:t>
            </a:r>
            <a:endParaRPr b="0" lang="en-US" sz="1800" spc="-1" strike="noStrike">
              <a:latin typeface="Arial"/>
            </a:endParaRPr>
          </a:p>
          <a:p>
            <a:pPr algn="ctr">
              <a:lnSpc>
                <a:spcPct val="100000"/>
              </a:lnSpc>
            </a:pPr>
            <a:endParaRPr b="0" lang="en-US" sz="1800" spc="-1" strike="noStrike">
              <a:latin typeface="Arial"/>
            </a:endParaRPr>
          </a:p>
          <a:p>
            <a:pPr>
              <a:lnSpc>
                <a:spcPct val="100000"/>
              </a:lnSpc>
            </a:pPr>
            <a:r>
              <a:rPr b="0" lang="en-US" sz="700" spc="-1" strike="noStrike">
                <a:latin typeface="Arial"/>
              </a:rPr>
              <a:t>Once the function has returned, the following steps are executed:</a:t>
            </a:r>
            <a:endParaRPr b="0" lang="en-US" sz="700" spc="-1" strike="noStrike">
              <a:latin typeface="Arial"/>
            </a:endParaRPr>
          </a:p>
          <a:p>
            <a:pPr>
              <a:lnSpc>
                <a:spcPct val="100000"/>
              </a:lnSpc>
            </a:pPr>
            <a:r>
              <a:rPr b="0" lang="en-US" sz="700" spc="-1" strike="noStrike">
                <a:latin typeface="Arial"/>
              </a:rPr>
              <a:t>Assert: due to validation, m values are on the top of the stack.</a:t>
            </a:r>
            <a:endParaRPr b="0" lang="en-US" sz="700" spc="-1" strike="noStrike">
              <a:latin typeface="Arial"/>
            </a:endParaRPr>
          </a:p>
          <a:p>
            <a:pPr>
              <a:lnSpc>
                <a:spcPct val="100000"/>
              </a:lnSpc>
            </a:pPr>
            <a:r>
              <a:rPr b="0" lang="en-US" sz="700" spc="-1" strike="noStrike">
                <a:latin typeface="Arial"/>
              </a:rPr>
              <a:t>Pop valmres from the stack.</a:t>
            </a:r>
            <a:endParaRPr b="0" lang="en-US" sz="700" spc="-1" strike="noStrike">
              <a:latin typeface="Arial"/>
            </a:endParaRPr>
          </a:p>
          <a:p>
            <a:pPr algn="ctr"/>
            <a:r>
              <a:rPr b="0" lang="en-US" sz="700" spc="-1" strike="noStrike">
                <a:latin typeface="Arial"/>
              </a:rPr>
              <a:t>https://webassembly.github.io/spec/core/exec/modules.html#invocation</a:t>
            </a:r>
            <a:endParaRPr b="0" lang="en-US" sz="700" spc="-1" strike="noStrike">
              <a:latin typeface="Arial"/>
            </a:endParaRPr>
          </a:p>
        </p:txBody>
      </p:sp>
      <p:sp>
        <p:nvSpPr>
          <p:cNvPr id="273" name="CustomShape 11"/>
          <p:cNvSpPr/>
          <p:nvPr/>
        </p:nvSpPr>
        <p:spPr>
          <a:xfrm>
            <a:off x="4023360" y="4754880"/>
            <a:ext cx="1005840" cy="27432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oAutofit/>
          </a:bodyPr>
          <a:p>
            <a:pPr algn="ctr"/>
            <a:r>
              <a:rPr b="0" lang="en-US" sz="1100" spc="-1" strike="noStrike">
                <a:solidFill>
                  <a:srgbClr val="000000"/>
                </a:solidFill>
                <a:latin typeface="Arial"/>
              </a:rPr>
              <a:t>0000000</a:t>
            </a:r>
            <a:endParaRPr b="0" lang="en-US" sz="1100" spc="-1" strike="noStrike">
              <a:latin typeface="Arial"/>
            </a:endParaRPr>
          </a:p>
        </p:txBody>
      </p:sp>
      <p:sp>
        <p:nvSpPr>
          <p:cNvPr id="274" name="CustomShape 12"/>
          <p:cNvSpPr/>
          <p:nvPr/>
        </p:nvSpPr>
        <p:spPr>
          <a:xfrm>
            <a:off x="3749040" y="4444560"/>
            <a:ext cx="365760" cy="182880"/>
          </a:xfrm>
          <a:custGeom>
            <a:avLst/>
            <a:gdLst/>
            <a:ahLst/>
            <a:rect l="0" t="0" r="r" b="b"/>
            <a:pathLst>
              <a:path w="1018" h="510">
                <a:moveTo>
                  <a:pt x="0" y="127"/>
                </a:moveTo>
                <a:lnTo>
                  <a:pt x="762" y="127"/>
                </a:lnTo>
                <a:lnTo>
                  <a:pt x="762" y="0"/>
                </a:lnTo>
                <a:lnTo>
                  <a:pt x="1017" y="254"/>
                </a:lnTo>
                <a:lnTo>
                  <a:pt x="762" y="509"/>
                </a:lnTo>
                <a:lnTo>
                  <a:pt x="762" y="381"/>
                </a:lnTo>
                <a:lnTo>
                  <a:pt x="0" y="381"/>
                </a:lnTo>
                <a:lnTo>
                  <a:pt x="0" y="127"/>
                </a:lnTo>
              </a:path>
            </a:pathLst>
          </a:custGeom>
          <a:solidFill>
            <a:srgbClr val="000000"/>
          </a:solidFill>
          <a:ln>
            <a:solidFill>
              <a:srgbClr val="3465a4"/>
            </a:solidFill>
          </a:ln>
        </p:spPr>
        <p:style>
          <a:lnRef idx="0"/>
          <a:fillRef idx="0"/>
          <a:effectRef idx="0"/>
          <a:fontRef idx="minor"/>
        </p:style>
      </p:sp>
      <p:sp>
        <p:nvSpPr>
          <p:cNvPr id="275" name="TextShape 13"/>
          <p:cNvSpPr txBox="1"/>
          <p:nvPr/>
        </p:nvSpPr>
        <p:spPr>
          <a:xfrm>
            <a:off x="184680" y="91440"/>
            <a:ext cx="371160" cy="346320"/>
          </a:xfrm>
          <a:prstGeom prst="rect">
            <a:avLst/>
          </a:prstGeom>
          <a:noFill/>
          <a:ln>
            <a:noFill/>
          </a:ln>
        </p:spPr>
        <p:txBody>
          <a:bodyPr lIns="90000" rIns="90000" tIns="45000" bIns="45000">
            <a:spAutoFit/>
          </a:bodyPr>
          <a:p>
            <a:r>
              <a:rPr b="0" lang="en-US" sz="1800" spc="-1" strike="noStrike">
                <a:latin typeface="Arial"/>
              </a:rPr>
              <a:t>5.</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Stack Machine</a:t>
            </a:r>
            <a:endParaRPr b="0" lang="en-US" sz="4400" spc="-1" strike="noStrike">
              <a:latin typeface="Arial"/>
            </a:endParaRPr>
          </a:p>
        </p:txBody>
      </p:sp>
      <p:sp>
        <p:nvSpPr>
          <p:cNvPr id="277" name="TextShape 2"/>
          <p:cNvSpPr txBox="1"/>
          <p:nvPr/>
        </p:nvSpPr>
        <p:spPr>
          <a:xfrm>
            <a:off x="182880" y="1371600"/>
            <a:ext cx="4663440" cy="3657600"/>
          </a:xfrm>
          <a:prstGeom prst="rect">
            <a:avLst/>
          </a:prstGeom>
          <a:noFill/>
          <a:ln>
            <a:noFill/>
          </a:ln>
        </p:spPr>
        <p:txBody>
          <a:bodyPr lIns="90000" rIns="90000" tIns="45000" bIns="45000">
            <a:spAutoFit/>
          </a:bodyPr>
          <a:p>
            <a:pPr>
              <a:lnSpc>
                <a:spcPct val="100000"/>
              </a:lnSpc>
            </a:pPr>
            <a:r>
              <a:rPr b="0" lang="en-US" sz="1800" spc="-1" strike="noStrike">
                <a:solidFill>
                  <a:srgbClr val="eeeeee"/>
                </a:solidFill>
                <a:latin typeface="Arial"/>
              </a:rPr>
              <a:t>(module</a:t>
            </a:r>
            <a:endParaRPr b="0" lang="en-US" sz="1800" spc="-1" strike="noStrike">
              <a:solidFill>
                <a:srgbClr val="000000"/>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(type $0 (func (result i32)))</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(func $main (type $0)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(i32.const 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eeeeee"/>
                </a:solidFill>
                <a:latin typeface="Arial"/>
              </a:rPr>
              <a:t>(export "main" (func $main))</a:t>
            </a:r>
            <a:endParaRPr b="0" lang="en-US" sz="1800" spc="-1" strike="noStrike">
              <a:solidFill>
                <a:srgbClr val="000000"/>
              </a:solidFill>
              <a:latin typeface="Arial"/>
            </a:endParaRPr>
          </a:p>
          <a:p>
            <a:pPr>
              <a:lnSpc>
                <a:spcPct val="100000"/>
              </a:lnSpc>
            </a:pPr>
            <a:r>
              <a:rPr b="0" lang="en-US" sz="1800" spc="-1" strike="noStrike">
                <a:solidFill>
                  <a:srgbClr val="eeeeee"/>
                </a:solidFill>
                <a:latin typeface="Arial"/>
              </a:rPr>
              <a:t>)</a:t>
            </a:r>
            <a:endParaRPr b="0" lang="en-US" sz="1800" spc="-1" strike="noStrike">
              <a:solidFill>
                <a:srgbClr val="000000"/>
              </a:solidFill>
              <a:latin typeface="Arial"/>
            </a:endParaRPr>
          </a:p>
        </p:txBody>
      </p:sp>
      <p:sp>
        <p:nvSpPr>
          <p:cNvPr id="278" name="TextShape 3"/>
          <p:cNvSpPr txBox="1"/>
          <p:nvPr/>
        </p:nvSpPr>
        <p:spPr>
          <a:xfrm>
            <a:off x="5303520" y="1005840"/>
            <a:ext cx="4663440" cy="4700160"/>
          </a:xfrm>
          <a:prstGeom prst="rect">
            <a:avLst/>
          </a:prstGeom>
          <a:noFill/>
          <a:ln>
            <a:noFill/>
          </a:ln>
        </p:spPr>
        <p:txBody>
          <a:bodyPr lIns="90000" rIns="90000" tIns="45000" bIns="45000">
            <a:spAutoFit/>
          </a:bodyPr>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"Function" (3)</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000000f: 03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0000011: 01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0000012: 00                                        ; function 0 signature index</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02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"Export" (7)</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0000013: 07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0000014: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0000015: 01                                        ; num exports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0000016: 04                                        ; string length</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0000017: 6d61 696e                                main  ; export name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000001b: 00                                        ; export kind</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000001c: 00                                        ; export func index</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0000014: 08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"Code" (10)</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000001d: 0a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000001e: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000001f: 01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function body 0</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0000020: 00                                        ; func body size (guess)</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0000021: 00                                        ; local decl count</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0000022: 41                                        ; i32.const</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0000023: 00                                        ; i32 literal</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0000024: 0b                                        ; end</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0000020: 04                                        ; FIXUP func body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000001e: 06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p:txBody>
      </p:sp>
      <p:sp>
        <p:nvSpPr>
          <p:cNvPr id="279" name="CustomShape 4"/>
          <p:cNvSpPr/>
          <p:nvPr/>
        </p:nvSpPr>
        <p:spPr>
          <a:xfrm>
            <a:off x="182880" y="3291840"/>
            <a:ext cx="5029200" cy="2194560"/>
          </a:xfrm>
          <a:prstGeom prst="rect">
            <a:avLst/>
          </a:prstGeom>
          <a:solidFill>
            <a:srgbClr val="729fcf"/>
          </a:solidFill>
          <a:ln>
            <a:solidFill>
              <a:srgbClr val="3465a4"/>
            </a:solidFill>
          </a:ln>
        </p:spPr>
        <p:style>
          <a:lnRef idx="0"/>
          <a:fillRef idx="0"/>
          <a:effectRef idx="0"/>
          <a:fontRef idx="minor"/>
        </p:style>
      </p:sp>
      <p:sp>
        <p:nvSpPr>
          <p:cNvPr id="280" name="CustomShape 5"/>
          <p:cNvSpPr/>
          <p:nvPr/>
        </p:nvSpPr>
        <p:spPr>
          <a:xfrm>
            <a:off x="274320" y="3383280"/>
            <a:ext cx="1188720" cy="73152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I</a:t>
            </a:r>
            <a:r>
              <a:rPr b="0" lang="en-US" sz="700" spc="-1" strike="noStrike">
                <a:latin typeface="Arial"/>
              </a:rPr>
              <a:t>nstruction</a:t>
            </a:r>
            <a:r>
              <a:rPr b="0" lang="en-US" sz="1800" spc="-1" strike="noStrike">
                <a:latin typeface="Arial"/>
              </a:rPr>
              <a:t> P</a:t>
            </a:r>
            <a:r>
              <a:rPr b="0" lang="en-US" sz="700" spc="-1" strike="noStrike">
                <a:latin typeface="Arial"/>
              </a:rPr>
              <a:t>ointer</a:t>
            </a:r>
            <a:endParaRPr b="0" lang="en-US" sz="700" spc="-1" strike="noStrike">
              <a:latin typeface="Arial"/>
            </a:endParaRPr>
          </a:p>
        </p:txBody>
      </p:sp>
      <p:sp>
        <p:nvSpPr>
          <p:cNvPr id="281" name="CustomShape 6"/>
          <p:cNvSpPr/>
          <p:nvPr/>
        </p:nvSpPr>
        <p:spPr>
          <a:xfrm>
            <a:off x="365760" y="3474720"/>
            <a:ext cx="1005840" cy="27432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oAutofit/>
          </a:bodyPr>
          <a:p>
            <a:pPr algn="ctr"/>
            <a:r>
              <a:rPr b="0" lang="en-US" sz="1100" spc="-1" strike="noStrike">
                <a:solidFill>
                  <a:srgbClr val="000000"/>
                </a:solidFill>
                <a:latin typeface="Arial"/>
              </a:rPr>
              <a:t>0000000</a:t>
            </a:r>
            <a:endParaRPr b="0" lang="en-US" sz="1100" spc="-1" strike="noStrike">
              <a:latin typeface="Arial"/>
            </a:endParaRPr>
          </a:p>
        </p:txBody>
      </p:sp>
      <p:sp>
        <p:nvSpPr>
          <p:cNvPr id="282" name="CustomShape 7"/>
          <p:cNvSpPr/>
          <p:nvPr/>
        </p:nvSpPr>
        <p:spPr>
          <a:xfrm>
            <a:off x="3931920" y="3383280"/>
            <a:ext cx="1188720" cy="201168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Stack</a:t>
            </a:r>
            <a:endParaRPr b="0" lang="en-US" sz="1800" spc="-1" strike="noStrike">
              <a:latin typeface="Arial"/>
            </a:endParaRPr>
          </a:p>
        </p:txBody>
      </p:sp>
      <p:sp>
        <p:nvSpPr>
          <p:cNvPr id="283" name="CustomShape 8"/>
          <p:cNvSpPr/>
          <p:nvPr/>
        </p:nvSpPr>
        <p:spPr>
          <a:xfrm>
            <a:off x="2651760" y="4663440"/>
            <a:ext cx="1188720" cy="73152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S</a:t>
            </a:r>
            <a:r>
              <a:rPr b="0" lang="en-US" sz="700" spc="-1" strike="noStrike">
                <a:latin typeface="Arial"/>
              </a:rPr>
              <a:t>tack</a:t>
            </a:r>
            <a:r>
              <a:rPr b="0" lang="en-US" sz="1800" spc="-1" strike="noStrike">
                <a:latin typeface="Arial"/>
              </a:rPr>
              <a:t> P</a:t>
            </a:r>
            <a:r>
              <a:rPr b="0" lang="en-US" sz="700" spc="-1" strike="noStrike">
                <a:latin typeface="Arial"/>
              </a:rPr>
              <a:t>ointer</a:t>
            </a:r>
            <a:endParaRPr b="0" lang="en-US" sz="700" spc="-1" strike="noStrike">
              <a:latin typeface="Arial"/>
            </a:endParaRPr>
          </a:p>
        </p:txBody>
      </p:sp>
      <p:sp>
        <p:nvSpPr>
          <p:cNvPr id="284" name="CustomShape 9"/>
          <p:cNvSpPr/>
          <p:nvPr/>
        </p:nvSpPr>
        <p:spPr>
          <a:xfrm>
            <a:off x="2743200" y="4754880"/>
            <a:ext cx="1005840" cy="27432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oAutofit/>
          </a:bodyPr>
          <a:p>
            <a:pPr algn="ctr"/>
            <a:r>
              <a:rPr b="0" lang="en-US" sz="1100" spc="-1" strike="noStrike">
                <a:solidFill>
                  <a:srgbClr val="000000"/>
                </a:solidFill>
                <a:latin typeface="Arial"/>
              </a:rPr>
              <a:t>0000000</a:t>
            </a:r>
            <a:endParaRPr b="0" lang="en-US" sz="1100" spc="-1" strike="noStrike">
              <a:latin typeface="Arial"/>
            </a:endParaRPr>
          </a:p>
        </p:txBody>
      </p:sp>
      <p:sp>
        <p:nvSpPr>
          <p:cNvPr id="285" name="CustomShape 10"/>
          <p:cNvSpPr/>
          <p:nvPr/>
        </p:nvSpPr>
        <p:spPr>
          <a:xfrm>
            <a:off x="182880" y="2377440"/>
            <a:ext cx="5029200" cy="822960"/>
          </a:xfrm>
          <a:prstGeom prst="rect">
            <a:avLst/>
          </a:prstGeom>
          <a:solidFill>
            <a:srgbClr val="eeeeee"/>
          </a:solidFill>
          <a:ln>
            <a:solidFill>
              <a:srgbClr val="3465a4"/>
            </a:solidFill>
          </a:ln>
        </p:spPr>
        <p:style>
          <a:lnRef idx="0"/>
          <a:fillRef idx="0"/>
          <a:effectRef idx="0"/>
          <a:fontRef idx="minor"/>
        </p:style>
        <p:txBody>
          <a:bodyPr wrap="none" lIns="90000" rIns="90000" tIns="45000" bIns="45000" anchor="ctr">
            <a:noAutofit/>
          </a:bodyPr>
          <a:p>
            <a:pPr algn="ctr"/>
            <a:endParaRPr b="0" lang="en-US" sz="1800" spc="-1" strike="noStrike">
              <a:latin typeface="Arial"/>
            </a:endParaRPr>
          </a:p>
          <a:p>
            <a:pPr algn="ctr"/>
            <a:r>
              <a:rPr b="0" lang="en-US" sz="1800" spc="-1" strike="noStrike">
                <a:latin typeface="Arial"/>
              </a:rPr>
              <a:t>RunReturn()</a:t>
            </a:r>
            <a:endParaRPr b="0" lang="en-US" sz="1800" spc="-1" strike="noStrike">
              <a:latin typeface="Arial"/>
            </a:endParaRPr>
          </a:p>
          <a:p>
            <a:pPr algn="ctr"/>
            <a:r>
              <a:rPr b="0" lang="en-US" sz="1800" spc="-1" strike="noStrike">
                <a:latin typeface="Arial"/>
              </a:rPr>
              <a:t>IP = 0</a:t>
            </a:r>
            <a:endParaRPr b="0" lang="en-US" sz="1800" spc="-1" strike="noStrike">
              <a:latin typeface="Arial"/>
            </a:endParaRPr>
          </a:p>
          <a:p>
            <a:pPr algn="ctr"/>
            <a:endParaRPr b="0" lang="en-US" sz="1800" spc="-1" strike="noStrike">
              <a:latin typeface="Arial"/>
            </a:endParaRPr>
          </a:p>
        </p:txBody>
      </p:sp>
      <p:sp>
        <p:nvSpPr>
          <p:cNvPr id="286" name="CustomShape 11"/>
          <p:cNvSpPr/>
          <p:nvPr/>
        </p:nvSpPr>
        <p:spPr>
          <a:xfrm>
            <a:off x="3749040" y="4810320"/>
            <a:ext cx="365760" cy="182880"/>
          </a:xfrm>
          <a:custGeom>
            <a:avLst/>
            <a:gdLst/>
            <a:ahLst/>
            <a:rect l="0" t="0" r="r" b="b"/>
            <a:pathLst>
              <a:path w="1018" h="510">
                <a:moveTo>
                  <a:pt x="0" y="127"/>
                </a:moveTo>
                <a:lnTo>
                  <a:pt x="762" y="127"/>
                </a:lnTo>
                <a:lnTo>
                  <a:pt x="762" y="0"/>
                </a:lnTo>
                <a:lnTo>
                  <a:pt x="1017" y="254"/>
                </a:lnTo>
                <a:lnTo>
                  <a:pt x="762" y="509"/>
                </a:lnTo>
                <a:lnTo>
                  <a:pt x="762" y="381"/>
                </a:lnTo>
                <a:lnTo>
                  <a:pt x="0" y="381"/>
                </a:lnTo>
                <a:lnTo>
                  <a:pt x="0" y="127"/>
                </a:lnTo>
              </a:path>
            </a:pathLst>
          </a:custGeom>
          <a:solidFill>
            <a:srgbClr val="000000"/>
          </a:solidFill>
          <a:ln>
            <a:solidFill>
              <a:srgbClr val="3465a4"/>
            </a:solidFill>
          </a:ln>
        </p:spPr>
        <p:style>
          <a:lnRef idx="0"/>
          <a:fillRef idx="0"/>
          <a:effectRef idx="0"/>
          <a:fontRef idx="minor"/>
        </p:style>
      </p:sp>
      <p:sp>
        <p:nvSpPr>
          <p:cNvPr id="287" name="CustomShape 12"/>
          <p:cNvSpPr/>
          <p:nvPr/>
        </p:nvSpPr>
        <p:spPr>
          <a:xfrm>
            <a:off x="274320" y="4206240"/>
            <a:ext cx="1188720" cy="73152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return</a:t>
            </a:r>
            <a:endParaRPr b="0" lang="en-US" sz="1800" spc="-1" strike="noStrike">
              <a:latin typeface="Arial"/>
            </a:endParaRPr>
          </a:p>
        </p:txBody>
      </p:sp>
      <p:sp>
        <p:nvSpPr>
          <p:cNvPr id="288" name="CustomShape 13"/>
          <p:cNvSpPr/>
          <p:nvPr/>
        </p:nvSpPr>
        <p:spPr>
          <a:xfrm>
            <a:off x="365760" y="4297680"/>
            <a:ext cx="1005840" cy="27432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oAutofit/>
          </a:bodyPr>
          <a:p>
            <a:pPr algn="ctr"/>
            <a:r>
              <a:rPr b="0" lang="en-US" sz="1100" spc="-1" strike="noStrike">
                <a:solidFill>
                  <a:srgbClr val="000000"/>
                </a:solidFill>
                <a:latin typeface="Arial"/>
              </a:rPr>
              <a:t>0000000</a:t>
            </a:r>
            <a:endParaRPr b="0" lang="en-US" sz="1100" spc="-1" strike="noStrike">
              <a:latin typeface="Arial"/>
            </a:endParaRPr>
          </a:p>
        </p:txBody>
      </p:sp>
      <p:sp>
        <p:nvSpPr>
          <p:cNvPr id="289" name="TextShape 14"/>
          <p:cNvSpPr txBox="1"/>
          <p:nvPr/>
        </p:nvSpPr>
        <p:spPr>
          <a:xfrm>
            <a:off x="184680" y="91440"/>
            <a:ext cx="371160" cy="346320"/>
          </a:xfrm>
          <a:prstGeom prst="rect">
            <a:avLst/>
          </a:prstGeom>
          <a:noFill/>
          <a:ln>
            <a:noFill/>
          </a:ln>
        </p:spPr>
        <p:txBody>
          <a:bodyPr lIns="90000" rIns="90000" tIns="45000" bIns="45000">
            <a:spAutoFit/>
          </a:bodyPr>
          <a:p>
            <a:r>
              <a:rPr b="0" lang="en-US" sz="1800" spc="-1" strike="noStrike">
                <a:latin typeface="Arial"/>
              </a:rPr>
              <a:t>5.</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Stack Machine</a:t>
            </a:r>
            <a:endParaRPr b="0" lang="en-US" sz="4400" spc="-1" strike="noStrike">
              <a:latin typeface="Arial"/>
            </a:endParaRPr>
          </a:p>
        </p:txBody>
      </p:sp>
      <p:sp>
        <p:nvSpPr>
          <p:cNvPr id="291" name="TextShape 2"/>
          <p:cNvSpPr txBox="1"/>
          <p:nvPr/>
        </p:nvSpPr>
        <p:spPr>
          <a:xfrm>
            <a:off x="182880" y="1371600"/>
            <a:ext cx="4663440" cy="3657600"/>
          </a:xfrm>
          <a:prstGeom prst="rect">
            <a:avLst/>
          </a:prstGeom>
          <a:noFill/>
          <a:ln>
            <a:noFill/>
          </a:ln>
        </p:spPr>
        <p:txBody>
          <a:bodyPr lIns="90000" rIns="90000" tIns="45000" bIns="45000">
            <a:spAutoFit/>
          </a:bodyPr>
          <a:p>
            <a:pPr>
              <a:lnSpc>
                <a:spcPct val="100000"/>
              </a:lnSpc>
            </a:pPr>
            <a:r>
              <a:rPr b="0" lang="en-US" sz="1800" spc="-1" strike="noStrike">
                <a:solidFill>
                  <a:srgbClr val="eeeeee"/>
                </a:solidFill>
                <a:latin typeface="Arial"/>
              </a:rPr>
              <a:t>(module</a:t>
            </a:r>
            <a:endParaRPr b="0" lang="en-US" sz="1800" spc="-1" strike="noStrike">
              <a:solidFill>
                <a:srgbClr val="000000"/>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(type $0 (func (result i32)))</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(func $main (type $0)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(i32.const 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eeeeee"/>
                </a:solidFill>
                <a:latin typeface="Arial"/>
              </a:rPr>
              <a:t>(export "main" (func $main))</a:t>
            </a:r>
            <a:endParaRPr b="0" lang="en-US" sz="1800" spc="-1" strike="noStrike">
              <a:solidFill>
                <a:srgbClr val="000000"/>
              </a:solidFill>
              <a:latin typeface="Arial"/>
            </a:endParaRPr>
          </a:p>
          <a:p>
            <a:pPr>
              <a:lnSpc>
                <a:spcPct val="100000"/>
              </a:lnSpc>
            </a:pPr>
            <a:r>
              <a:rPr b="0" lang="en-US" sz="1800" spc="-1" strike="noStrike">
                <a:solidFill>
                  <a:srgbClr val="eeeeee"/>
                </a:solidFill>
                <a:latin typeface="Arial"/>
              </a:rPr>
              <a:t>)</a:t>
            </a:r>
            <a:endParaRPr b="0" lang="en-US" sz="1800" spc="-1" strike="noStrike">
              <a:solidFill>
                <a:srgbClr val="000000"/>
              </a:solidFill>
              <a:latin typeface="Arial"/>
            </a:endParaRPr>
          </a:p>
        </p:txBody>
      </p:sp>
      <p:sp>
        <p:nvSpPr>
          <p:cNvPr id="292" name="TextShape 3"/>
          <p:cNvSpPr txBox="1"/>
          <p:nvPr/>
        </p:nvSpPr>
        <p:spPr>
          <a:xfrm>
            <a:off x="5303520" y="1005840"/>
            <a:ext cx="4663440" cy="4700160"/>
          </a:xfrm>
          <a:prstGeom prst="rect">
            <a:avLst/>
          </a:prstGeom>
          <a:noFill/>
          <a:ln>
            <a:noFill/>
          </a:ln>
        </p:spPr>
        <p:txBody>
          <a:bodyPr lIns="90000" rIns="90000" tIns="45000" bIns="45000">
            <a:spAutoFit/>
          </a:bodyPr>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"Function" (3)</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000000f: 03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0000011: 01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0000012: 00                                        ; function 0 signature index</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02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"Export" (7)</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0000013: 07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0000014: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0000015: 01                                        ; num exports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0000016: 04                                        ; string length</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0000017: 6d61 696e                                main  ; export name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000001b: 00                                        ; export kind</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000001c: 00                                        ; export func index</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0000014: 08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"Code" (10)</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000001d: 0a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000001e: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000001f: 01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function body 0</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0000020: 00                                        ; func body size (guess)</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0000021: 00                                        ; local decl count</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0000022: 41                                        ; i32.const</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0000023: 00                                        ; i32 literal</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0000024: 0b                                        ; end</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0000020: 04                                        ; FIXUP func body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000001e: 06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p:txBody>
      </p:sp>
      <p:sp>
        <p:nvSpPr>
          <p:cNvPr id="293" name="CustomShape 4"/>
          <p:cNvSpPr/>
          <p:nvPr/>
        </p:nvSpPr>
        <p:spPr>
          <a:xfrm>
            <a:off x="182880" y="3291840"/>
            <a:ext cx="5029200" cy="2194560"/>
          </a:xfrm>
          <a:prstGeom prst="rect">
            <a:avLst/>
          </a:prstGeom>
          <a:solidFill>
            <a:srgbClr val="729fcf"/>
          </a:solidFill>
          <a:ln>
            <a:solidFill>
              <a:srgbClr val="3465a4"/>
            </a:solidFill>
          </a:ln>
        </p:spPr>
        <p:style>
          <a:lnRef idx="0"/>
          <a:fillRef idx="0"/>
          <a:effectRef idx="0"/>
          <a:fontRef idx="minor"/>
        </p:style>
      </p:sp>
      <p:sp>
        <p:nvSpPr>
          <p:cNvPr id="294" name="CustomShape 5"/>
          <p:cNvSpPr/>
          <p:nvPr/>
        </p:nvSpPr>
        <p:spPr>
          <a:xfrm>
            <a:off x="274320" y="3383280"/>
            <a:ext cx="1188720" cy="73152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I</a:t>
            </a:r>
            <a:r>
              <a:rPr b="0" lang="en-US" sz="700" spc="-1" strike="noStrike">
                <a:latin typeface="Arial"/>
              </a:rPr>
              <a:t>nstruction</a:t>
            </a:r>
            <a:r>
              <a:rPr b="0" lang="en-US" sz="1800" spc="-1" strike="noStrike">
                <a:latin typeface="Arial"/>
              </a:rPr>
              <a:t> P</a:t>
            </a:r>
            <a:r>
              <a:rPr b="0" lang="en-US" sz="700" spc="-1" strike="noStrike">
                <a:latin typeface="Arial"/>
              </a:rPr>
              <a:t>ointer</a:t>
            </a:r>
            <a:endParaRPr b="0" lang="en-US" sz="700" spc="-1" strike="noStrike">
              <a:latin typeface="Arial"/>
            </a:endParaRPr>
          </a:p>
        </p:txBody>
      </p:sp>
      <p:sp>
        <p:nvSpPr>
          <p:cNvPr id="295" name="CustomShape 6"/>
          <p:cNvSpPr/>
          <p:nvPr/>
        </p:nvSpPr>
        <p:spPr>
          <a:xfrm>
            <a:off x="365760" y="3474720"/>
            <a:ext cx="1005840" cy="27432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oAutofit/>
          </a:bodyPr>
          <a:p>
            <a:pPr algn="ctr"/>
            <a:r>
              <a:rPr b="0" lang="en-US" sz="1100" spc="-1" strike="noStrike">
                <a:solidFill>
                  <a:srgbClr val="000000"/>
                </a:solidFill>
                <a:latin typeface="Arial"/>
              </a:rPr>
              <a:t>0000000</a:t>
            </a:r>
            <a:endParaRPr b="0" lang="en-US" sz="1100" spc="-1" strike="noStrike">
              <a:latin typeface="Arial"/>
            </a:endParaRPr>
          </a:p>
        </p:txBody>
      </p:sp>
      <p:sp>
        <p:nvSpPr>
          <p:cNvPr id="296" name="CustomShape 7"/>
          <p:cNvSpPr/>
          <p:nvPr/>
        </p:nvSpPr>
        <p:spPr>
          <a:xfrm>
            <a:off x="3931920" y="3383280"/>
            <a:ext cx="1188720" cy="201168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Stack</a:t>
            </a:r>
            <a:endParaRPr b="0" lang="en-US" sz="1800" spc="-1" strike="noStrike">
              <a:latin typeface="Arial"/>
            </a:endParaRPr>
          </a:p>
        </p:txBody>
      </p:sp>
      <p:sp>
        <p:nvSpPr>
          <p:cNvPr id="297" name="CustomShape 8"/>
          <p:cNvSpPr/>
          <p:nvPr/>
        </p:nvSpPr>
        <p:spPr>
          <a:xfrm>
            <a:off x="2651760" y="4663440"/>
            <a:ext cx="1188720" cy="73152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S</a:t>
            </a:r>
            <a:r>
              <a:rPr b="0" lang="en-US" sz="700" spc="-1" strike="noStrike">
                <a:latin typeface="Arial"/>
              </a:rPr>
              <a:t>tack</a:t>
            </a:r>
            <a:r>
              <a:rPr b="0" lang="en-US" sz="1800" spc="-1" strike="noStrike">
                <a:latin typeface="Arial"/>
              </a:rPr>
              <a:t> P</a:t>
            </a:r>
            <a:r>
              <a:rPr b="0" lang="en-US" sz="700" spc="-1" strike="noStrike">
                <a:latin typeface="Arial"/>
              </a:rPr>
              <a:t>ointer</a:t>
            </a:r>
            <a:endParaRPr b="0" lang="en-US" sz="700" spc="-1" strike="noStrike">
              <a:latin typeface="Arial"/>
            </a:endParaRPr>
          </a:p>
        </p:txBody>
      </p:sp>
      <p:sp>
        <p:nvSpPr>
          <p:cNvPr id="298" name="CustomShape 9"/>
          <p:cNvSpPr/>
          <p:nvPr/>
        </p:nvSpPr>
        <p:spPr>
          <a:xfrm>
            <a:off x="2743200" y="4754880"/>
            <a:ext cx="1005840" cy="27432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oAutofit/>
          </a:bodyPr>
          <a:p>
            <a:pPr algn="ctr"/>
            <a:r>
              <a:rPr b="0" lang="en-US" sz="1100" spc="-1" strike="noStrike">
                <a:solidFill>
                  <a:srgbClr val="000000"/>
                </a:solidFill>
                <a:latin typeface="Arial"/>
              </a:rPr>
              <a:t>0000000</a:t>
            </a:r>
            <a:endParaRPr b="0" lang="en-US" sz="1100" spc="-1" strike="noStrike">
              <a:latin typeface="Arial"/>
            </a:endParaRPr>
          </a:p>
        </p:txBody>
      </p:sp>
      <p:sp>
        <p:nvSpPr>
          <p:cNvPr id="299" name="CustomShape 10"/>
          <p:cNvSpPr/>
          <p:nvPr/>
        </p:nvSpPr>
        <p:spPr>
          <a:xfrm>
            <a:off x="3749040" y="4810320"/>
            <a:ext cx="365760" cy="182880"/>
          </a:xfrm>
          <a:custGeom>
            <a:avLst/>
            <a:gdLst/>
            <a:ahLst/>
            <a:rect l="0" t="0" r="r" b="b"/>
            <a:pathLst>
              <a:path w="1018" h="510">
                <a:moveTo>
                  <a:pt x="0" y="127"/>
                </a:moveTo>
                <a:lnTo>
                  <a:pt x="762" y="127"/>
                </a:lnTo>
                <a:lnTo>
                  <a:pt x="762" y="0"/>
                </a:lnTo>
                <a:lnTo>
                  <a:pt x="1017" y="254"/>
                </a:lnTo>
                <a:lnTo>
                  <a:pt x="762" y="509"/>
                </a:lnTo>
                <a:lnTo>
                  <a:pt x="762" y="381"/>
                </a:lnTo>
                <a:lnTo>
                  <a:pt x="0" y="381"/>
                </a:lnTo>
                <a:lnTo>
                  <a:pt x="0" y="127"/>
                </a:lnTo>
              </a:path>
            </a:pathLst>
          </a:custGeom>
          <a:solidFill>
            <a:srgbClr val="000000"/>
          </a:solidFill>
          <a:ln>
            <a:solidFill>
              <a:srgbClr val="3465a4"/>
            </a:solidFill>
          </a:ln>
        </p:spPr>
        <p:style>
          <a:lnRef idx="0"/>
          <a:fillRef idx="0"/>
          <a:effectRef idx="0"/>
          <a:fontRef idx="minor"/>
        </p:style>
      </p:sp>
      <p:sp>
        <p:nvSpPr>
          <p:cNvPr id="300" name="CustomShape 11"/>
          <p:cNvSpPr/>
          <p:nvPr/>
        </p:nvSpPr>
        <p:spPr>
          <a:xfrm>
            <a:off x="274320" y="4206240"/>
            <a:ext cx="1188720" cy="73152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return</a:t>
            </a:r>
            <a:endParaRPr b="0" lang="en-US" sz="1800" spc="-1" strike="noStrike">
              <a:latin typeface="Arial"/>
            </a:endParaRPr>
          </a:p>
        </p:txBody>
      </p:sp>
      <p:sp>
        <p:nvSpPr>
          <p:cNvPr id="301" name="CustomShape 12"/>
          <p:cNvSpPr/>
          <p:nvPr/>
        </p:nvSpPr>
        <p:spPr>
          <a:xfrm>
            <a:off x="365760" y="4297680"/>
            <a:ext cx="1005840" cy="27432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oAutofit/>
          </a:bodyPr>
          <a:p>
            <a:pPr algn="ctr"/>
            <a:r>
              <a:rPr b="0" lang="en-US" sz="1100" spc="-1" strike="noStrike">
                <a:solidFill>
                  <a:srgbClr val="000000"/>
                </a:solidFill>
                <a:latin typeface="Arial"/>
              </a:rPr>
              <a:t>0000000</a:t>
            </a:r>
            <a:endParaRPr b="0" lang="en-US" sz="1100" spc="-1" strike="noStrike">
              <a:latin typeface="Arial"/>
            </a:endParaRPr>
          </a:p>
        </p:txBody>
      </p:sp>
      <p:sp>
        <p:nvSpPr>
          <p:cNvPr id="302" name="CustomShape 13"/>
          <p:cNvSpPr/>
          <p:nvPr/>
        </p:nvSpPr>
        <p:spPr>
          <a:xfrm>
            <a:off x="182880" y="2743200"/>
            <a:ext cx="5029200" cy="457200"/>
          </a:xfrm>
          <a:prstGeom prst="rect">
            <a:avLst/>
          </a:prstGeom>
          <a:solidFill>
            <a:srgbClr val="eeeeee"/>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Machine not running</a:t>
            </a:r>
            <a:endParaRPr b="0" lang="en-US" sz="1800" spc="-1" strike="noStrike">
              <a:latin typeface="Arial"/>
            </a:endParaRPr>
          </a:p>
        </p:txBody>
      </p:sp>
      <p:sp>
        <p:nvSpPr>
          <p:cNvPr id="303" name="TextShape 14"/>
          <p:cNvSpPr txBox="1"/>
          <p:nvPr/>
        </p:nvSpPr>
        <p:spPr>
          <a:xfrm>
            <a:off x="184680" y="91440"/>
            <a:ext cx="371160" cy="346320"/>
          </a:xfrm>
          <a:prstGeom prst="rect">
            <a:avLst/>
          </a:prstGeom>
          <a:noFill/>
          <a:ln>
            <a:noFill/>
          </a:ln>
        </p:spPr>
        <p:txBody>
          <a:bodyPr lIns="90000" rIns="90000" tIns="45000" bIns="45000">
            <a:spAutoFit/>
          </a:bodyPr>
          <a:p>
            <a:r>
              <a:rPr b="0" lang="en-US" sz="1800" spc="-1" strike="noStrike">
                <a:latin typeface="Arial"/>
              </a:rPr>
              <a:t>5.</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How it is generated</a:t>
            </a:r>
            <a:endParaRPr b="0" lang="en-US" sz="4400" spc="-1" strike="noStrike">
              <a:latin typeface="Arial"/>
            </a:endParaRPr>
          </a:p>
        </p:txBody>
      </p:sp>
      <p:sp>
        <p:nvSpPr>
          <p:cNvPr id="305" name="TextShape 2"/>
          <p:cNvSpPr txBox="1"/>
          <p:nvPr/>
        </p:nvSpPr>
        <p:spPr>
          <a:xfrm>
            <a:off x="185040" y="91440"/>
            <a:ext cx="371160" cy="346320"/>
          </a:xfrm>
          <a:prstGeom prst="rect">
            <a:avLst/>
          </a:prstGeom>
          <a:noFill/>
          <a:ln>
            <a:noFill/>
          </a:ln>
        </p:spPr>
        <p:txBody>
          <a:bodyPr lIns="90000" rIns="90000" tIns="45000" bIns="45000">
            <a:spAutoFit/>
          </a:bodyPr>
          <a:p>
            <a:r>
              <a:rPr b="0" lang="en-US" sz="1800" spc="-1" strike="noStrike">
                <a:latin typeface="Arial"/>
              </a:rPr>
              <a:t>6.</a:t>
            </a:r>
            <a:endParaRPr b="0" lang="en-US" sz="1800" spc="-1" strike="noStrike">
              <a:latin typeface="Arial"/>
            </a:endParaRPr>
          </a:p>
        </p:txBody>
      </p:sp>
      <p:sp>
        <p:nvSpPr>
          <p:cNvPr id="306" name="CustomShape 3"/>
          <p:cNvSpPr/>
          <p:nvPr/>
        </p:nvSpPr>
        <p:spPr>
          <a:xfrm>
            <a:off x="6675120" y="2377440"/>
            <a:ext cx="1005840" cy="548640"/>
          </a:xfrm>
          <a:prstGeom prst="foldedCorner">
            <a:avLst>
              <a:gd name="adj" fmla="val 12500"/>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a.wasm</a:t>
            </a:r>
            <a:endParaRPr b="0" lang="en-US" sz="1800" spc="-1" strike="noStrike">
              <a:latin typeface="Arial"/>
            </a:endParaRPr>
          </a:p>
        </p:txBody>
      </p:sp>
      <p:sp>
        <p:nvSpPr>
          <p:cNvPr id="307" name="CustomShape 4"/>
          <p:cNvSpPr/>
          <p:nvPr/>
        </p:nvSpPr>
        <p:spPr>
          <a:xfrm>
            <a:off x="2194560" y="2286000"/>
            <a:ext cx="1280160" cy="6400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a.wat</a:t>
            </a:r>
            <a:endParaRPr b="0" lang="en-US" sz="1800" spc="-1" strike="noStrike">
              <a:latin typeface="Arial"/>
            </a:endParaRPr>
          </a:p>
        </p:txBody>
      </p:sp>
      <p:sp>
        <p:nvSpPr>
          <p:cNvPr id="308" name="CustomShape 5"/>
          <p:cNvSpPr/>
          <p:nvPr/>
        </p:nvSpPr>
        <p:spPr>
          <a:xfrm>
            <a:off x="4297680" y="2194560"/>
            <a:ext cx="1737360" cy="8229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./wat2wasm</a:t>
            </a:r>
            <a:endParaRPr b="0" lang="en-US" sz="1800" spc="-1" strike="noStrike">
              <a:latin typeface="Arial"/>
            </a:endParaRPr>
          </a:p>
        </p:txBody>
      </p:sp>
      <p:sp>
        <p:nvSpPr>
          <p:cNvPr id="309" name="Line 6"/>
          <p:cNvSpPr/>
          <p:nvPr/>
        </p:nvSpPr>
        <p:spPr>
          <a:xfrm>
            <a:off x="3474720" y="2560320"/>
            <a:ext cx="822960" cy="0"/>
          </a:xfrm>
          <a:prstGeom prst="line">
            <a:avLst/>
          </a:prstGeom>
          <a:ln>
            <a:solidFill>
              <a:srgbClr val="000000"/>
            </a:solidFill>
            <a:tailEnd len="med" type="triangle" w="med"/>
          </a:ln>
        </p:spPr>
        <p:style>
          <a:lnRef idx="0"/>
          <a:fillRef idx="0"/>
          <a:effectRef idx="0"/>
          <a:fontRef idx="minor"/>
        </p:style>
      </p:sp>
      <p:sp>
        <p:nvSpPr>
          <p:cNvPr id="310" name="Line 7"/>
          <p:cNvSpPr/>
          <p:nvPr/>
        </p:nvSpPr>
        <p:spPr>
          <a:xfrm>
            <a:off x="6035040" y="2651760"/>
            <a:ext cx="640080" cy="0"/>
          </a:xfrm>
          <a:prstGeom prst="line">
            <a:avLst/>
          </a:prstGeom>
          <a:ln>
            <a:solidFill>
              <a:srgbClr val="000000"/>
            </a:solidFill>
            <a:tailEnd len="med" type="triangle" w="med"/>
          </a:ln>
        </p:spPr>
        <p:style>
          <a:lnRef idx="0"/>
          <a:fillRef idx="0"/>
          <a:effectRef idx="0"/>
          <a:fontRef idx="minor"/>
        </p:style>
      </p:sp>
      <p:sp>
        <p:nvSpPr>
          <p:cNvPr id="311" name="TextShape 8"/>
          <p:cNvSpPr txBox="1"/>
          <p:nvPr/>
        </p:nvSpPr>
        <p:spPr>
          <a:xfrm>
            <a:off x="584280" y="4884120"/>
            <a:ext cx="5542200" cy="602280"/>
          </a:xfrm>
          <a:prstGeom prst="rect">
            <a:avLst/>
          </a:prstGeom>
          <a:noFill/>
          <a:ln>
            <a:noFill/>
          </a:ln>
        </p:spPr>
        <p:txBody>
          <a:bodyPr lIns="90000" rIns="90000" tIns="45000" bIns="45000">
            <a:spAutoFit/>
          </a:bodyPr>
          <a:p>
            <a:r>
              <a:rPr b="0" lang="en-US" sz="1800" spc="-1" strike="noStrike">
                <a:latin typeface="Arial"/>
                <a:hlinkClick r:id="rId1"/>
              </a:rPr>
              <a:t>https://github.com/WebAssembly/wabt</a:t>
            </a:r>
            <a:endParaRPr b="0" lang="en-US" sz="1800" spc="-1" strike="noStrike">
              <a:latin typeface="Arial"/>
            </a:endParaRPr>
          </a:p>
          <a:p>
            <a:r>
              <a:rPr b="0" lang="en-US" sz="1800" spc="-1" strike="noStrike">
                <a:latin typeface="Arial"/>
                <a:hlinkClick r:id="rId2"/>
              </a:rPr>
              <a:t>https://webassembly.github.io/wabt/demo/wat2wasm/</a:t>
            </a:r>
            <a:endParaRPr b="0" lang="en-US" sz="1800" spc="-1" strike="noStrike">
              <a:latin typeface="Arial"/>
            </a:endParaRPr>
          </a:p>
        </p:txBody>
      </p:sp>
      <p:sp>
        <p:nvSpPr>
          <p:cNvPr id="312" name="TextShape 9"/>
          <p:cNvSpPr txBox="1"/>
          <p:nvPr/>
        </p:nvSpPr>
        <p:spPr>
          <a:xfrm>
            <a:off x="640080" y="3749040"/>
            <a:ext cx="7341840" cy="1114200"/>
          </a:xfrm>
          <a:prstGeom prst="rect">
            <a:avLst/>
          </a:prstGeom>
          <a:noFill/>
          <a:ln>
            <a:noFill/>
          </a:ln>
        </p:spPr>
        <p:txBody>
          <a:bodyPr lIns="90000" rIns="90000" tIns="45000" bIns="45000">
            <a:spAutoFit/>
          </a:bodyPr>
          <a:p>
            <a:r>
              <a:rPr b="0" lang="en-US" sz="1800" spc="-1" strike="noStrike">
                <a:latin typeface="Arial"/>
              </a:rPr>
              <a:t>&gt; ./wat2wasm a.wat -o a.wasm -v</a:t>
            </a:r>
            <a:endParaRPr b="0" lang="en-US" sz="1800" spc="-1" strike="noStrike">
              <a:latin typeface="Arial"/>
            </a:endParaRPr>
          </a:p>
          <a:p>
            <a:r>
              <a:rPr b="0" lang="en-US" sz="1800" spc="-1" strike="noStrike">
                <a:latin typeface="Arial"/>
              </a:rPr>
              <a:t>0000000: 0061 736d                                 ; WASM_BINARY_MAGIC</a:t>
            </a:r>
            <a:endParaRPr b="0" lang="en-US" sz="1800" spc="-1" strike="noStrike">
              <a:latin typeface="Arial"/>
            </a:endParaRPr>
          </a:p>
          <a:p>
            <a:r>
              <a:rPr b="0" lang="en-US" sz="1800" spc="-1" strike="noStrike">
                <a:latin typeface="Arial"/>
              </a:rPr>
              <a:t>0000004: 0100 0000                                 ; WASM_BINARY_VERSION</a:t>
            </a:r>
            <a:endParaRPr b="0" lang="en-US" sz="1800" spc="-1" strike="noStrike">
              <a:latin typeface="Arial"/>
            </a:endParaRPr>
          </a:p>
          <a:p>
            <a:r>
              <a:rPr b="0" lang="en-US" sz="1800" spc="-1" strike="noStrike">
                <a:latin typeface="Arial"/>
              </a:rPr>
              <a:t>...</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How it is generated</a:t>
            </a:r>
            <a:endParaRPr b="0" lang="en-US" sz="4400" spc="-1" strike="noStrike">
              <a:latin typeface="Arial"/>
            </a:endParaRPr>
          </a:p>
        </p:txBody>
      </p:sp>
      <p:sp>
        <p:nvSpPr>
          <p:cNvPr id="314" name="TextShape 2"/>
          <p:cNvSpPr txBox="1"/>
          <p:nvPr/>
        </p:nvSpPr>
        <p:spPr>
          <a:xfrm>
            <a:off x="185040" y="91440"/>
            <a:ext cx="371160" cy="346320"/>
          </a:xfrm>
          <a:prstGeom prst="rect">
            <a:avLst/>
          </a:prstGeom>
          <a:noFill/>
          <a:ln>
            <a:noFill/>
          </a:ln>
        </p:spPr>
        <p:txBody>
          <a:bodyPr lIns="90000" rIns="90000" tIns="45000" bIns="45000">
            <a:spAutoFit/>
          </a:bodyPr>
          <a:p>
            <a:r>
              <a:rPr b="0" lang="en-US" sz="1800" spc="-1" strike="noStrike">
                <a:latin typeface="Arial"/>
              </a:rPr>
              <a:t>6.</a:t>
            </a:r>
            <a:endParaRPr b="0" lang="en-US" sz="1800" spc="-1" strike="noStrike">
              <a:latin typeface="Arial"/>
            </a:endParaRPr>
          </a:p>
        </p:txBody>
      </p:sp>
      <p:sp>
        <p:nvSpPr>
          <p:cNvPr id="315" name="CustomShape 3"/>
          <p:cNvSpPr/>
          <p:nvPr/>
        </p:nvSpPr>
        <p:spPr>
          <a:xfrm>
            <a:off x="6675120" y="2377440"/>
            <a:ext cx="1005840" cy="548640"/>
          </a:xfrm>
          <a:prstGeom prst="foldedCorner">
            <a:avLst>
              <a:gd name="adj" fmla="val 12500"/>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a.wasm</a:t>
            </a:r>
            <a:endParaRPr b="0" lang="en-US" sz="1800" spc="-1" strike="noStrike">
              <a:latin typeface="Arial"/>
            </a:endParaRPr>
          </a:p>
        </p:txBody>
      </p:sp>
      <p:sp>
        <p:nvSpPr>
          <p:cNvPr id="316" name="CustomShape 4"/>
          <p:cNvSpPr/>
          <p:nvPr/>
        </p:nvSpPr>
        <p:spPr>
          <a:xfrm>
            <a:off x="2194560" y="1188720"/>
            <a:ext cx="1280160" cy="6400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a.wat</a:t>
            </a:r>
            <a:endParaRPr b="0" lang="en-US" sz="1800" spc="-1" strike="noStrike">
              <a:latin typeface="Arial"/>
            </a:endParaRPr>
          </a:p>
        </p:txBody>
      </p:sp>
      <p:sp>
        <p:nvSpPr>
          <p:cNvPr id="317" name="CustomShape 5"/>
          <p:cNvSpPr/>
          <p:nvPr/>
        </p:nvSpPr>
        <p:spPr>
          <a:xfrm>
            <a:off x="4297680" y="1097280"/>
            <a:ext cx="1737360" cy="8229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./wat2wasm</a:t>
            </a:r>
            <a:endParaRPr b="0" lang="en-US" sz="1800" spc="-1" strike="noStrike">
              <a:latin typeface="Arial"/>
            </a:endParaRPr>
          </a:p>
        </p:txBody>
      </p:sp>
      <p:sp>
        <p:nvSpPr>
          <p:cNvPr id="318" name="Line 6"/>
          <p:cNvSpPr/>
          <p:nvPr/>
        </p:nvSpPr>
        <p:spPr>
          <a:xfrm>
            <a:off x="3474720" y="1463040"/>
            <a:ext cx="822960" cy="0"/>
          </a:xfrm>
          <a:prstGeom prst="line">
            <a:avLst/>
          </a:prstGeom>
          <a:ln>
            <a:solidFill>
              <a:srgbClr val="000000"/>
            </a:solidFill>
            <a:tailEnd len="med" type="triangle" w="med"/>
          </a:ln>
        </p:spPr>
        <p:style>
          <a:lnRef idx="0"/>
          <a:fillRef idx="0"/>
          <a:effectRef idx="0"/>
          <a:fontRef idx="minor"/>
        </p:style>
      </p:sp>
      <p:sp>
        <p:nvSpPr>
          <p:cNvPr id="319" name="Line 7"/>
          <p:cNvSpPr/>
          <p:nvPr/>
        </p:nvSpPr>
        <p:spPr>
          <a:xfrm>
            <a:off x="6035040" y="1463040"/>
            <a:ext cx="640080" cy="1188720"/>
          </a:xfrm>
          <a:prstGeom prst="line">
            <a:avLst/>
          </a:prstGeom>
          <a:ln>
            <a:solidFill>
              <a:srgbClr val="000000"/>
            </a:solidFill>
            <a:tailEnd len="med" type="triangle" w="med"/>
          </a:ln>
        </p:spPr>
        <p:style>
          <a:lnRef idx="0"/>
          <a:fillRef idx="0"/>
          <a:effectRef idx="0"/>
          <a:fontRef idx="minor"/>
        </p:style>
      </p:sp>
      <p:sp>
        <p:nvSpPr>
          <p:cNvPr id="320" name="TextShape 8"/>
          <p:cNvSpPr txBox="1"/>
          <p:nvPr/>
        </p:nvSpPr>
        <p:spPr>
          <a:xfrm>
            <a:off x="584280" y="5029200"/>
            <a:ext cx="8614440" cy="346320"/>
          </a:xfrm>
          <a:prstGeom prst="rect">
            <a:avLst/>
          </a:prstGeom>
          <a:noFill/>
          <a:ln>
            <a:noFill/>
          </a:ln>
        </p:spPr>
        <p:txBody>
          <a:bodyPr lIns="90000" rIns="90000" tIns="45000" bIns="45000">
            <a:spAutoFit/>
          </a:bodyPr>
          <a:p>
            <a:r>
              <a:rPr b="0" lang="en-US" sz="1800" spc="-1" strike="noStrike">
                <a:latin typeface="Arial"/>
                <a:hlinkClick r:id="rId1"/>
              </a:rPr>
              <a:t>https://github.com/xunilrj/sandbox/blob/master/sources/webassembly/wasm.001.md</a:t>
            </a:r>
            <a:endParaRPr b="0" lang="en-US" sz="1800" spc="-1" strike="noStrike">
              <a:latin typeface="Arial"/>
            </a:endParaRPr>
          </a:p>
        </p:txBody>
      </p:sp>
      <p:sp>
        <p:nvSpPr>
          <p:cNvPr id="321" name="TextShape 9"/>
          <p:cNvSpPr txBox="1"/>
          <p:nvPr/>
        </p:nvSpPr>
        <p:spPr>
          <a:xfrm>
            <a:off x="640080" y="3749040"/>
            <a:ext cx="1488240" cy="1114200"/>
          </a:xfrm>
          <a:prstGeom prst="rect">
            <a:avLst/>
          </a:prstGeom>
          <a:noFill/>
          <a:ln>
            <a:noFill/>
          </a:ln>
        </p:spPr>
        <p:txBody>
          <a:bodyPr lIns="90000" rIns="90000" tIns="45000" bIns="45000">
            <a:spAutoFit/>
          </a:bodyPr>
          <a:p>
            <a:r>
              <a:rPr b="0" lang="en-US" sz="1800" spc="-1" strike="noStrike">
                <a:latin typeface="Arial"/>
              </a:rPr>
              <a:t>int main()</a:t>
            </a:r>
            <a:endParaRPr b="0" lang="en-US" sz="1800" spc="-1" strike="noStrike">
              <a:latin typeface="Arial"/>
            </a:endParaRPr>
          </a:p>
          <a:p>
            <a:r>
              <a:rPr b="0" lang="en-US" sz="1800" spc="-1" strike="noStrike">
                <a:latin typeface="Arial"/>
              </a:rPr>
              <a:t>{</a:t>
            </a:r>
            <a:endParaRPr b="0" lang="en-US" sz="1800" spc="-1" strike="noStrike">
              <a:latin typeface="Arial"/>
            </a:endParaRPr>
          </a:p>
          <a:p>
            <a:r>
              <a:rPr b="0" lang="en-US" sz="1800" spc="-1" strike="noStrike">
                <a:latin typeface="Arial"/>
              </a:rPr>
              <a:t>	</a:t>
            </a:r>
            <a:r>
              <a:rPr b="0" lang="en-US" sz="1800" spc="-1" strike="noStrike">
                <a:latin typeface="Arial"/>
              </a:rPr>
              <a:t>return 0;</a:t>
            </a:r>
            <a:endParaRPr b="0" lang="en-US" sz="1800" spc="-1" strike="noStrike">
              <a:latin typeface="Arial"/>
            </a:endParaRPr>
          </a:p>
          <a:p>
            <a:r>
              <a:rPr b="0" lang="en-US" sz="1800" spc="-1" strike="noStrike">
                <a:latin typeface="Arial"/>
              </a:rPr>
              <a:t>}</a:t>
            </a:r>
            <a:endParaRPr b="0" lang="en-US" sz="1800" spc="-1" strike="noStrike">
              <a:latin typeface="Arial"/>
            </a:endParaRPr>
          </a:p>
        </p:txBody>
      </p:sp>
      <p:sp>
        <p:nvSpPr>
          <p:cNvPr id="322" name="CustomShape 10"/>
          <p:cNvSpPr/>
          <p:nvPr/>
        </p:nvSpPr>
        <p:spPr>
          <a:xfrm>
            <a:off x="2194560" y="2377440"/>
            <a:ext cx="1280160" cy="6400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a.cpp</a:t>
            </a:r>
            <a:endParaRPr b="0" lang="en-US" sz="1800" spc="-1" strike="noStrike">
              <a:latin typeface="Arial"/>
            </a:endParaRPr>
          </a:p>
        </p:txBody>
      </p:sp>
      <p:sp>
        <p:nvSpPr>
          <p:cNvPr id="323" name="CustomShape 11"/>
          <p:cNvSpPr/>
          <p:nvPr/>
        </p:nvSpPr>
        <p:spPr>
          <a:xfrm>
            <a:off x="4297680" y="2286000"/>
            <a:ext cx="1737360" cy="8229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llvm</a:t>
            </a:r>
            <a:endParaRPr b="0" lang="en-US" sz="1800" spc="-1" strike="noStrike">
              <a:latin typeface="Arial"/>
            </a:endParaRPr>
          </a:p>
        </p:txBody>
      </p:sp>
      <p:sp>
        <p:nvSpPr>
          <p:cNvPr id="324" name="Line 12"/>
          <p:cNvSpPr/>
          <p:nvPr/>
        </p:nvSpPr>
        <p:spPr>
          <a:xfrm>
            <a:off x="3474720" y="2743200"/>
            <a:ext cx="822960" cy="0"/>
          </a:xfrm>
          <a:prstGeom prst="line">
            <a:avLst/>
          </a:prstGeom>
          <a:ln>
            <a:solidFill>
              <a:srgbClr val="000000"/>
            </a:solidFill>
            <a:tailEnd len="med" type="triangle" w="med"/>
          </a:ln>
        </p:spPr>
        <p:style>
          <a:lnRef idx="0"/>
          <a:fillRef idx="0"/>
          <a:effectRef idx="0"/>
          <a:fontRef idx="minor"/>
        </p:style>
      </p:sp>
      <p:sp>
        <p:nvSpPr>
          <p:cNvPr id="325" name="Line 13"/>
          <p:cNvSpPr/>
          <p:nvPr/>
        </p:nvSpPr>
        <p:spPr>
          <a:xfrm>
            <a:off x="6035040" y="2651760"/>
            <a:ext cx="640080" cy="0"/>
          </a:xfrm>
          <a:prstGeom prst="line">
            <a:avLst/>
          </a:prstGeom>
          <a:ln>
            <a:solidFill>
              <a:srgbClr val="000000"/>
            </a:solidFill>
            <a:tailEnd len="med" type="triangle" w="med"/>
          </a:ln>
        </p:spPr>
        <p:style>
          <a:lnRef idx="0"/>
          <a:fillRef idx="0"/>
          <a:effectRef idx="0"/>
          <a:fontRef idx="minor"/>
        </p:style>
      </p:sp>
      <p:sp>
        <p:nvSpPr>
          <p:cNvPr id="326" name="TextShape 14"/>
          <p:cNvSpPr txBox="1"/>
          <p:nvPr/>
        </p:nvSpPr>
        <p:spPr>
          <a:xfrm>
            <a:off x="2247120" y="3657600"/>
            <a:ext cx="7536960" cy="1005840"/>
          </a:xfrm>
          <a:prstGeom prst="rect">
            <a:avLst/>
          </a:prstGeom>
          <a:noFill/>
          <a:ln>
            <a:noFill/>
          </a:ln>
        </p:spPr>
        <p:txBody>
          <a:bodyPr lIns="90000" rIns="90000" tIns="45000" bIns="45000">
            <a:spAutoFit/>
          </a:bodyPr>
          <a:p>
            <a:r>
              <a:rPr b="0" lang="en-US" sz="1800" spc="-1" strike="noStrike">
                <a:latin typeface="Arial"/>
              </a:rPr>
              <a:t>&gt; </a:t>
            </a:r>
            <a:r>
              <a:rPr b="0" lang="en-US" sz="1200" spc="-1" strike="noStrike">
                <a:latin typeface="Arial"/>
              </a:rPr>
              <a:t>clang ./a.c --compile --target=wasm32-unknown-unknown-wasm -o a.wasm</a:t>
            </a:r>
            <a:endParaRPr b="0" lang="en-US" sz="1200" spc="-1" strike="noStrike">
              <a:latin typeface="Arial"/>
            </a:endParaRPr>
          </a:p>
          <a:p>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How it is generated</a:t>
            </a:r>
            <a:endParaRPr b="0" lang="en-US" sz="4400" spc="-1" strike="noStrike">
              <a:latin typeface="Arial"/>
            </a:endParaRPr>
          </a:p>
        </p:txBody>
      </p:sp>
      <p:sp>
        <p:nvSpPr>
          <p:cNvPr id="328" name="TextShape 2"/>
          <p:cNvSpPr txBox="1"/>
          <p:nvPr/>
        </p:nvSpPr>
        <p:spPr>
          <a:xfrm>
            <a:off x="185040" y="91440"/>
            <a:ext cx="371160" cy="346320"/>
          </a:xfrm>
          <a:prstGeom prst="rect">
            <a:avLst/>
          </a:prstGeom>
          <a:noFill/>
          <a:ln>
            <a:noFill/>
          </a:ln>
        </p:spPr>
        <p:txBody>
          <a:bodyPr lIns="90000" rIns="90000" tIns="45000" bIns="45000">
            <a:spAutoFit/>
          </a:bodyPr>
          <a:p>
            <a:r>
              <a:rPr b="0" lang="en-US" sz="1800" spc="-1" strike="noStrike">
                <a:latin typeface="Arial"/>
              </a:rPr>
              <a:t>6.</a:t>
            </a:r>
            <a:endParaRPr b="0" lang="en-US" sz="1800" spc="-1" strike="noStrike">
              <a:latin typeface="Arial"/>
            </a:endParaRPr>
          </a:p>
        </p:txBody>
      </p:sp>
      <p:sp>
        <p:nvSpPr>
          <p:cNvPr id="329" name="CustomShape 3"/>
          <p:cNvSpPr/>
          <p:nvPr/>
        </p:nvSpPr>
        <p:spPr>
          <a:xfrm>
            <a:off x="6675120" y="2377440"/>
            <a:ext cx="1005840" cy="548640"/>
          </a:xfrm>
          <a:prstGeom prst="foldedCorner">
            <a:avLst>
              <a:gd name="adj" fmla="val 12500"/>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a.wasm</a:t>
            </a:r>
            <a:endParaRPr b="0" lang="en-US" sz="1800" spc="-1" strike="noStrike">
              <a:latin typeface="Arial"/>
            </a:endParaRPr>
          </a:p>
        </p:txBody>
      </p:sp>
      <p:sp>
        <p:nvSpPr>
          <p:cNvPr id="330" name="CustomShape 4"/>
          <p:cNvSpPr/>
          <p:nvPr/>
        </p:nvSpPr>
        <p:spPr>
          <a:xfrm>
            <a:off x="2194560" y="1188720"/>
            <a:ext cx="1280160" cy="6400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a.wat</a:t>
            </a:r>
            <a:endParaRPr b="0" lang="en-US" sz="1800" spc="-1" strike="noStrike">
              <a:latin typeface="Arial"/>
            </a:endParaRPr>
          </a:p>
        </p:txBody>
      </p:sp>
      <p:sp>
        <p:nvSpPr>
          <p:cNvPr id="331" name="CustomShape 5"/>
          <p:cNvSpPr/>
          <p:nvPr/>
        </p:nvSpPr>
        <p:spPr>
          <a:xfrm>
            <a:off x="4297680" y="1097280"/>
            <a:ext cx="1737360" cy="8229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./wat2wasm</a:t>
            </a:r>
            <a:endParaRPr b="0" lang="en-US" sz="1800" spc="-1" strike="noStrike">
              <a:latin typeface="Arial"/>
            </a:endParaRPr>
          </a:p>
        </p:txBody>
      </p:sp>
      <p:sp>
        <p:nvSpPr>
          <p:cNvPr id="332" name="Line 6"/>
          <p:cNvSpPr/>
          <p:nvPr/>
        </p:nvSpPr>
        <p:spPr>
          <a:xfrm>
            <a:off x="3474720" y="1463040"/>
            <a:ext cx="822960" cy="0"/>
          </a:xfrm>
          <a:prstGeom prst="line">
            <a:avLst/>
          </a:prstGeom>
          <a:ln>
            <a:solidFill>
              <a:srgbClr val="000000"/>
            </a:solidFill>
            <a:tailEnd len="med" type="triangle" w="med"/>
          </a:ln>
        </p:spPr>
        <p:style>
          <a:lnRef idx="0"/>
          <a:fillRef idx="0"/>
          <a:effectRef idx="0"/>
          <a:fontRef idx="minor"/>
        </p:style>
      </p:sp>
      <p:sp>
        <p:nvSpPr>
          <p:cNvPr id="333" name="Line 7"/>
          <p:cNvSpPr/>
          <p:nvPr/>
        </p:nvSpPr>
        <p:spPr>
          <a:xfrm>
            <a:off x="6035040" y="1463040"/>
            <a:ext cx="640080" cy="1188720"/>
          </a:xfrm>
          <a:prstGeom prst="line">
            <a:avLst/>
          </a:prstGeom>
          <a:ln>
            <a:solidFill>
              <a:srgbClr val="000000"/>
            </a:solidFill>
            <a:tailEnd len="med" type="triangle" w="med"/>
          </a:ln>
        </p:spPr>
        <p:style>
          <a:lnRef idx="0"/>
          <a:fillRef idx="0"/>
          <a:effectRef idx="0"/>
          <a:fontRef idx="minor"/>
        </p:style>
      </p:sp>
      <p:sp>
        <p:nvSpPr>
          <p:cNvPr id="334" name="TextShape 8"/>
          <p:cNvSpPr txBox="1"/>
          <p:nvPr/>
        </p:nvSpPr>
        <p:spPr>
          <a:xfrm>
            <a:off x="584280" y="5029200"/>
            <a:ext cx="8614440" cy="346320"/>
          </a:xfrm>
          <a:prstGeom prst="rect">
            <a:avLst/>
          </a:prstGeom>
          <a:noFill/>
          <a:ln>
            <a:noFill/>
          </a:ln>
        </p:spPr>
        <p:txBody>
          <a:bodyPr lIns="90000" rIns="90000" tIns="45000" bIns="45000">
            <a:spAutoFit/>
          </a:bodyPr>
          <a:p>
            <a:r>
              <a:rPr b="0" lang="en-US" sz="1800" spc="-1" strike="noStrike">
                <a:latin typeface="Arial"/>
                <a:hlinkClick r:id="rId1"/>
              </a:rPr>
              <a:t>https://github.com/xunilrj/sandbox/blob/master/sources/webassembly/wasm.001.md</a:t>
            </a:r>
            <a:endParaRPr b="0" lang="en-US" sz="1800" spc="-1" strike="noStrike">
              <a:latin typeface="Arial"/>
            </a:endParaRPr>
          </a:p>
        </p:txBody>
      </p:sp>
      <p:sp>
        <p:nvSpPr>
          <p:cNvPr id="335" name="TextShape 9"/>
          <p:cNvSpPr txBox="1"/>
          <p:nvPr/>
        </p:nvSpPr>
        <p:spPr>
          <a:xfrm>
            <a:off x="640080" y="3749040"/>
            <a:ext cx="1488240" cy="1114200"/>
          </a:xfrm>
          <a:prstGeom prst="rect">
            <a:avLst/>
          </a:prstGeom>
          <a:noFill/>
          <a:ln>
            <a:noFill/>
          </a:ln>
        </p:spPr>
        <p:txBody>
          <a:bodyPr lIns="90000" rIns="90000" tIns="45000" bIns="45000">
            <a:spAutoFit/>
          </a:bodyPr>
          <a:p>
            <a:r>
              <a:rPr b="0" lang="en-US" sz="1800" spc="-1" strike="noStrike">
                <a:latin typeface="Arial"/>
              </a:rPr>
              <a:t>int main()</a:t>
            </a:r>
            <a:endParaRPr b="0" lang="en-US" sz="1800" spc="-1" strike="noStrike">
              <a:latin typeface="Arial"/>
            </a:endParaRPr>
          </a:p>
          <a:p>
            <a:r>
              <a:rPr b="0" lang="en-US" sz="1800" spc="-1" strike="noStrike">
                <a:latin typeface="Arial"/>
              </a:rPr>
              <a:t>{</a:t>
            </a:r>
            <a:endParaRPr b="0" lang="en-US" sz="1800" spc="-1" strike="noStrike">
              <a:latin typeface="Arial"/>
            </a:endParaRPr>
          </a:p>
          <a:p>
            <a:r>
              <a:rPr b="0" lang="en-US" sz="1800" spc="-1" strike="noStrike">
                <a:latin typeface="Arial"/>
              </a:rPr>
              <a:t>	</a:t>
            </a:r>
            <a:r>
              <a:rPr b="0" lang="en-US" sz="1800" spc="-1" strike="noStrike">
                <a:latin typeface="Arial"/>
              </a:rPr>
              <a:t>return 0;</a:t>
            </a:r>
            <a:endParaRPr b="0" lang="en-US" sz="1800" spc="-1" strike="noStrike">
              <a:latin typeface="Arial"/>
            </a:endParaRPr>
          </a:p>
          <a:p>
            <a:r>
              <a:rPr b="0" lang="en-US" sz="1800" spc="-1" strike="noStrike">
                <a:latin typeface="Arial"/>
              </a:rPr>
              <a:t>}</a:t>
            </a:r>
            <a:endParaRPr b="0" lang="en-US" sz="1800" spc="-1" strike="noStrike">
              <a:latin typeface="Arial"/>
            </a:endParaRPr>
          </a:p>
        </p:txBody>
      </p:sp>
      <p:sp>
        <p:nvSpPr>
          <p:cNvPr id="336" name="CustomShape 10"/>
          <p:cNvSpPr/>
          <p:nvPr/>
        </p:nvSpPr>
        <p:spPr>
          <a:xfrm>
            <a:off x="731520" y="2377440"/>
            <a:ext cx="1280160" cy="6400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a.cpp</a:t>
            </a:r>
            <a:endParaRPr b="0" lang="en-US" sz="1800" spc="-1" strike="noStrike">
              <a:latin typeface="Arial"/>
            </a:endParaRPr>
          </a:p>
        </p:txBody>
      </p:sp>
      <p:sp>
        <p:nvSpPr>
          <p:cNvPr id="337" name="CustomShape 11"/>
          <p:cNvSpPr/>
          <p:nvPr/>
        </p:nvSpPr>
        <p:spPr>
          <a:xfrm>
            <a:off x="2560320" y="2286000"/>
            <a:ext cx="822960" cy="8229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clang</a:t>
            </a:r>
            <a:endParaRPr b="0" lang="en-US" sz="1800" spc="-1" strike="noStrike">
              <a:latin typeface="Arial"/>
            </a:endParaRPr>
          </a:p>
        </p:txBody>
      </p:sp>
      <p:sp>
        <p:nvSpPr>
          <p:cNvPr id="338" name="Line 12"/>
          <p:cNvSpPr/>
          <p:nvPr/>
        </p:nvSpPr>
        <p:spPr>
          <a:xfrm>
            <a:off x="2011680" y="2743200"/>
            <a:ext cx="548640" cy="0"/>
          </a:xfrm>
          <a:prstGeom prst="line">
            <a:avLst/>
          </a:prstGeom>
          <a:ln>
            <a:solidFill>
              <a:srgbClr val="000000"/>
            </a:solidFill>
            <a:tailEnd len="med" type="triangle" w="med"/>
          </a:ln>
        </p:spPr>
        <p:style>
          <a:lnRef idx="0"/>
          <a:fillRef idx="0"/>
          <a:effectRef idx="0"/>
          <a:fontRef idx="minor"/>
        </p:style>
      </p:sp>
      <p:sp>
        <p:nvSpPr>
          <p:cNvPr id="339" name="Line 13"/>
          <p:cNvSpPr/>
          <p:nvPr/>
        </p:nvSpPr>
        <p:spPr>
          <a:xfrm>
            <a:off x="5852160" y="2651760"/>
            <a:ext cx="822960" cy="0"/>
          </a:xfrm>
          <a:prstGeom prst="line">
            <a:avLst/>
          </a:prstGeom>
          <a:ln>
            <a:solidFill>
              <a:srgbClr val="000000"/>
            </a:solidFill>
            <a:tailEnd len="med" type="triangle" w="med"/>
          </a:ln>
        </p:spPr>
        <p:style>
          <a:lnRef idx="0"/>
          <a:fillRef idx="0"/>
          <a:effectRef idx="0"/>
          <a:fontRef idx="minor"/>
        </p:style>
      </p:sp>
      <p:sp>
        <p:nvSpPr>
          <p:cNvPr id="340" name="TextShape 14"/>
          <p:cNvSpPr txBox="1"/>
          <p:nvPr/>
        </p:nvSpPr>
        <p:spPr>
          <a:xfrm>
            <a:off x="2247120" y="3657600"/>
            <a:ext cx="7536960" cy="1005840"/>
          </a:xfrm>
          <a:prstGeom prst="rect">
            <a:avLst/>
          </a:prstGeom>
          <a:noFill/>
          <a:ln>
            <a:noFill/>
          </a:ln>
        </p:spPr>
        <p:txBody>
          <a:bodyPr lIns="90000" rIns="90000" tIns="45000" bIns="45000">
            <a:spAutoFit/>
          </a:bodyPr>
          <a:p>
            <a:r>
              <a:rPr b="0" lang="en-US" sz="1800" spc="-1" strike="noStrike">
                <a:latin typeface="Arial"/>
              </a:rPr>
              <a:t>&gt; clang --target=wasm32-unknown-unknown-wasm a.c -c -o a.o -O3</a:t>
            </a:r>
            <a:endParaRPr b="0" lang="en-US" sz="1800" spc="-1" strike="noStrike">
              <a:latin typeface="Arial"/>
            </a:endParaRPr>
          </a:p>
          <a:p>
            <a:r>
              <a:rPr b="0" lang="en-US" sz="1800" spc="-1" strike="noStrike">
                <a:latin typeface="Arial"/>
              </a:rPr>
              <a:t>&gt; lld -flavor wasm -export a.o -o a.wasm --no-entry</a:t>
            </a:r>
            <a:endParaRPr b="0" lang="en-US" sz="1800" spc="-1" strike="noStrike">
              <a:latin typeface="Arial"/>
            </a:endParaRPr>
          </a:p>
          <a:p>
            <a:endParaRPr b="0" lang="en-US" sz="1800" spc="-1" strike="noStrike">
              <a:latin typeface="Arial"/>
            </a:endParaRPr>
          </a:p>
        </p:txBody>
      </p:sp>
      <p:sp>
        <p:nvSpPr>
          <p:cNvPr id="341" name="CustomShape 15"/>
          <p:cNvSpPr/>
          <p:nvPr/>
        </p:nvSpPr>
        <p:spPr>
          <a:xfrm>
            <a:off x="3931920" y="2468880"/>
            <a:ext cx="640080" cy="548640"/>
          </a:xfrm>
          <a:prstGeom prst="foldedCorner">
            <a:avLst>
              <a:gd name="adj" fmla="val 12500"/>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a.o</a:t>
            </a:r>
            <a:endParaRPr b="0" lang="en-US" sz="1800" spc="-1" strike="noStrike">
              <a:latin typeface="Arial"/>
            </a:endParaRPr>
          </a:p>
        </p:txBody>
      </p:sp>
      <p:sp>
        <p:nvSpPr>
          <p:cNvPr id="342" name="Line 16"/>
          <p:cNvSpPr/>
          <p:nvPr/>
        </p:nvSpPr>
        <p:spPr>
          <a:xfrm>
            <a:off x="3383280" y="2743200"/>
            <a:ext cx="548640" cy="0"/>
          </a:xfrm>
          <a:prstGeom prst="line">
            <a:avLst/>
          </a:prstGeom>
          <a:ln>
            <a:solidFill>
              <a:srgbClr val="000000"/>
            </a:solidFill>
            <a:tailEnd len="med" type="triangle" w="med"/>
          </a:ln>
        </p:spPr>
        <p:style>
          <a:lnRef idx="0"/>
          <a:fillRef idx="0"/>
          <a:effectRef idx="0"/>
          <a:fontRef idx="minor"/>
        </p:style>
      </p:sp>
      <p:sp>
        <p:nvSpPr>
          <p:cNvPr id="343" name="CustomShape 17"/>
          <p:cNvSpPr/>
          <p:nvPr/>
        </p:nvSpPr>
        <p:spPr>
          <a:xfrm>
            <a:off x="5120640" y="2286000"/>
            <a:ext cx="731520" cy="8229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lld</a:t>
            </a:r>
            <a:endParaRPr b="0" lang="en-US" sz="1800" spc="-1" strike="noStrike">
              <a:latin typeface="Arial"/>
            </a:endParaRPr>
          </a:p>
        </p:txBody>
      </p:sp>
      <p:sp>
        <p:nvSpPr>
          <p:cNvPr id="344" name="Line 18"/>
          <p:cNvSpPr/>
          <p:nvPr/>
        </p:nvSpPr>
        <p:spPr>
          <a:xfrm>
            <a:off x="4572000" y="2743200"/>
            <a:ext cx="548640" cy="0"/>
          </a:xfrm>
          <a:prstGeom prst="line">
            <a:avLst/>
          </a:prstGeom>
          <a:ln>
            <a:solidFill>
              <a:srgbClr val="000000"/>
            </a:solidFill>
            <a:tailEnd len="med" type="triangle" w="med"/>
          </a:ln>
        </p:spPr>
        <p:style>
          <a:lnRef idx="0"/>
          <a:fillRef idx="0"/>
          <a:effectRef idx="0"/>
          <a:fontRef idx="minor"/>
        </p:style>
      </p:sp>
    </p:spTree>
  </p:cSld>
  <mc:AlternateContent>
    <mc:Choice Requires="p14">
      <p:transition spd="slow" p14:dur="2000"/>
    </mc:Choice>
    <mc:Fallback>
      <p:transition spd="slow"/>
    </mc:Fallback>
  </mc:AlternateContent>
  <p:timing>
    <p:tnLst>
      <p:par>
        <p:cTn id="91" dur="indefinite" restart="never" nodeType="tmRoot">
          <p:childTnLst>
            <p:seq>
              <p:cTn id="92" dur="indefinite"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How it is generated</a:t>
            </a:r>
            <a:endParaRPr b="0" lang="en-US" sz="4400" spc="-1" strike="noStrike">
              <a:latin typeface="Arial"/>
            </a:endParaRPr>
          </a:p>
        </p:txBody>
      </p:sp>
      <p:sp>
        <p:nvSpPr>
          <p:cNvPr id="346" name="TextShape 2"/>
          <p:cNvSpPr txBox="1"/>
          <p:nvPr/>
        </p:nvSpPr>
        <p:spPr>
          <a:xfrm>
            <a:off x="185040" y="91440"/>
            <a:ext cx="371160" cy="346320"/>
          </a:xfrm>
          <a:prstGeom prst="rect">
            <a:avLst/>
          </a:prstGeom>
          <a:noFill/>
          <a:ln>
            <a:noFill/>
          </a:ln>
        </p:spPr>
        <p:txBody>
          <a:bodyPr lIns="90000" rIns="90000" tIns="45000" bIns="45000">
            <a:spAutoFit/>
          </a:bodyPr>
          <a:p>
            <a:r>
              <a:rPr b="0" lang="en-US" sz="1800" spc="-1" strike="noStrike">
                <a:latin typeface="Arial"/>
              </a:rPr>
              <a:t>6.</a:t>
            </a:r>
            <a:endParaRPr b="0" lang="en-US" sz="1800" spc="-1" strike="noStrike">
              <a:latin typeface="Arial"/>
            </a:endParaRPr>
          </a:p>
        </p:txBody>
      </p:sp>
      <p:sp>
        <p:nvSpPr>
          <p:cNvPr id="347" name="CustomShape 3"/>
          <p:cNvSpPr/>
          <p:nvPr/>
        </p:nvSpPr>
        <p:spPr>
          <a:xfrm>
            <a:off x="6675120" y="2377440"/>
            <a:ext cx="1005840" cy="548640"/>
          </a:xfrm>
          <a:prstGeom prst="foldedCorner">
            <a:avLst>
              <a:gd name="adj" fmla="val 12500"/>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a.wasm</a:t>
            </a:r>
            <a:endParaRPr b="0" lang="en-US" sz="1800" spc="-1" strike="noStrike">
              <a:latin typeface="Arial"/>
            </a:endParaRPr>
          </a:p>
        </p:txBody>
      </p:sp>
      <p:sp>
        <p:nvSpPr>
          <p:cNvPr id="348" name="CustomShape 4"/>
          <p:cNvSpPr/>
          <p:nvPr/>
        </p:nvSpPr>
        <p:spPr>
          <a:xfrm>
            <a:off x="2194560" y="1188720"/>
            <a:ext cx="1280160" cy="640080"/>
          </a:xfrm>
          <a:prstGeom prst="rect">
            <a:avLst/>
          </a:prstGeom>
          <a:solidFill>
            <a:srgbClr val="eeeeee"/>
          </a:solidFill>
          <a:ln>
            <a:solidFill>
              <a:srgbClr val="eeeeee"/>
            </a:solidFill>
          </a:ln>
        </p:spPr>
        <p:style>
          <a:lnRef idx="0"/>
          <a:fillRef idx="0"/>
          <a:effectRef idx="0"/>
          <a:fontRef idx="minor"/>
        </p:style>
        <p:txBody>
          <a:bodyPr wrap="none" lIns="90000" rIns="90000" tIns="45000" bIns="45000" anchor="ctr">
            <a:noAutofit/>
          </a:bodyPr>
          <a:p>
            <a:pPr algn="ctr"/>
            <a:r>
              <a:rPr b="0" lang="en-US" sz="1800" spc="-1" strike="noStrike">
                <a:solidFill>
                  <a:srgbClr val="eeeeee"/>
                </a:solidFill>
                <a:latin typeface="Arial"/>
              </a:rPr>
              <a:t>a.wat</a:t>
            </a:r>
            <a:endParaRPr b="0" lang="en-US" sz="1800" spc="-1" strike="noStrike">
              <a:solidFill>
                <a:srgbClr val="eeeeee"/>
              </a:solidFill>
              <a:latin typeface="Arial"/>
            </a:endParaRPr>
          </a:p>
        </p:txBody>
      </p:sp>
      <p:sp>
        <p:nvSpPr>
          <p:cNvPr id="349" name="CustomShape 5"/>
          <p:cNvSpPr/>
          <p:nvPr/>
        </p:nvSpPr>
        <p:spPr>
          <a:xfrm>
            <a:off x="4297680" y="1097280"/>
            <a:ext cx="1737360" cy="822960"/>
          </a:xfrm>
          <a:prstGeom prst="rect">
            <a:avLst/>
          </a:prstGeom>
          <a:solidFill>
            <a:srgbClr val="eeeeee"/>
          </a:solidFill>
          <a:ln>
            <a:solidFill>
              <a:srgbClr val="eeeeee"/>
            </a:solidFill>
          </a:ln>
        </p:spPr>
        <p:style>
          <a:lnRef idx="0"/>
          <a:fillRef idx="0"/>
          <a:effectRef idx="0"/>
          <a:fontRef idx="minor"/>
        </p:style>
        <p:txBody>
          <a:bodyPr wrap="none" lIns="90000" rIns="90000" tIns="45000" bIns="45000" anchor="ctr">
            <a:noAutofit/>
          </a:bodyPr>
          <a:p>
            <a:pPr algn="ctr"/>
            <a:r>
              <a:rPr b="0" lang="en-US" sz="1800" spc="-1" strike="noStrike">
                <a:solidFill>
                  <a:srgbClr val="eeeeee"/>
                </a:solidFill>
                <a:latin typeface="Arial"/>
              </a:rPr>
              <a:t>./wat2wasm</a:t>
            </a:r>
            <a:endParaRPr b="0" lang="en-US" sz="1800" spc="-1" strike="noStrike">
              <a:solidFill>
                <a:srgbClr val="eeeeee"/>
              </a:solidFill>
              <a:latin typeface="Arial"/>
            </a:endParaRPr>
          </a:p>
        </p:txBody>
      </p:sp>
      <p:sp>
        <p:nvSpPr>
          <p:cNvPr id="350" name="Line 6"/>
          <p:cNvSpPr/>
          <p:nvPr/>
        </p:nvSpPr>
        <p:spPr>
          <a:xfrm>
            <a:off x="3474720" y="1463040"/>
            <a:ext cx="822960" cy="0"/>
          </a:xfrm>
          <a:prstGeom prst="line">
            <a:avLst/>
          </a:prstGeom>
          <a:ln>
            <a:solidFill>
              <a:srgbClr val="000000"/>
            </a:solidFill>
            <a:tailEnd len="med" type="triangle" w="med"/>
          </a:ln>
        </p:spPr>
        <p:style>
          <a:lnRef idx="0"/>
          <a:fillRef idx="0"/>
          <a:effectRef idx="0"/>
          <a:fontRef idx="minor"/>
        </p:style>
      </p:sp>
      <p:sp>
        <p:nvSpPr>
          <p:cNvPr id="351" name="Line 7"/>
          <p:cNvSpPr/>
          <p:nvPr/>
        </p:nvSpPr>
        <p:spPr>
          <a:xfrm>
            <a:off x="6035040" y="1463040"/>
            <a:ext cx="640080" cy="1188720"/>
          </a:xfrm>
          <a:prstGeom prst="line">
            <a:avLst/>
          </a:prstGeom>
          <a:ln>
            <a:solidFill>
              <a:srgbClr val="000000"/>
            </a:solidFill>
            <a:tailEnd len="med" type="triangle" w="med"/>
          </a:ln>
        </p:spPr>
        <p:style>
          <a:lnRef idx="0"/>
          <a:fillRef idx="0"/>
          <a:effectRef idx="0"/>
          <a:fontRef idx="minor"/>
        </p:style>
      </p:sp>
      <p:sp>
        <p:nvSpPr>
          <p:cNvPr id="352" name="TextShape 8"/>
          <p:cNvSpPr txBox="1"/>
          <p:nvPr/>
        </p:nvSpPr>
        <p:spPr>
          <a:xfrm>
            <a:off x="584280" y="5029200"/>
            <a:ext cx="8614440" cy="346320"/>
          </a:xfrm>
          <a:prstGeom prst="rect">
            <a:avLst/>
          </a:prstGeom>
          <a:noFill/>
          <a:ln>
            <a:noFill/>
          </a:ln>
        </p:spPr>
        <p:txBody>
          <a:bodyPr lIns="90000" rIns="90000" tIns="45000" bIns="45000">
            <a:spAutoFit/>
          </a:bodyPr>
          <a:p>
            <a:r>
              <a:rPr b="0" lang="en-US" sz="1800" spc="-1" strike="noStrike">
                <a:solidFill>
                  <a:srgbClr val="eeeeee"/>
                </a:solidFill>
                <a:latin typeface="Arial"/>
                <a:hlinkClick r:id="rId1"/>
              </a:rPr>
              <a:t>https://github.com/xunilrj/sandbox/blob/master/sources/webassembly/wasm.001.md</a:t>
            </a:r>
            <a:endParaRPr b="0" lang="en-US" sz="1800" spc="-1" strike="noStrike">
              <a:solidFill>
                <a:srgbClr val="eeeeee"/>
              </a:solidFill>
              <a:latin typeface="Arial"/>
            </a:endParaRPr>
          </a:p>
        </p:txBody>
      </p:sp>
      <p:sp>
        <p:nvSpPr>
          <p:cNvPr id="353" name="TextShape 9"/>
          <p:cNvSpPr txBox="1"/>
          <p:nvPr/>
        </p:nvSpPr>
        <p:spPr>
          <a:xfrm>
            <a:off x="640080" y="3749040"/>
            <a:ext cx="1488240" cy="1114200"/>
          </a:xfrm>
          <a:prstGeom prst="rect">
            <a:avLst/>
          </a:prstGeom>
          <a:noFill/>
          <a:ln>
            <a:noFill/>
          </a:ln>
        </p:spPr>
        <p:txBody>
          <a:bodyPr lIns="90000" rIns="90000" tIns="45000" bIns="45000">
            <a:spAutoFit/>
          </a:bodyPr>
          <a:p>
            <a:r>
              <a:rPr b="0" lang="en-US" sz="1800" spc="-1" strike="noStrike">
                <a:solidFill>
                  <a:srgbClr val="eeeeee"/>
                </a:solidFill>
                <a:latin typeface="Arial"/>
              </a:rPr>
              <a:t>int main()</a:t>
            </a:r>
            <a:endParaRPr b="0" lang="en-US" sz="1800" spc="-1" strike="noStrike">
              <a:solidFill>
                <a:srgbClr val="eeeeee"/>
              </a:solidFill>
              <a:latin typeface="Arial"/>
            </a:endParaRPr>
          </a:p>
          <a:p>
            <a:r>
              <a:rPr b="0" lang="en-US" sz="1800" spc="-1" strike="noStrike">
                <a:solidFill>
                  <a:srgbClr val="eeeeee"/>
                </a:solidFill>
                <a:latin typeface="Arial"/>
              </a:rPr>
              <a:t>{</a:t>
            </a:r>
            <a:endParaRPr b="0" lang="en-US" sz="1800" spc="-1" strike="noStrike">
              <a:solidFill>
                <a:srgbClr val="eeeeee"/>
              </a:solidFill>
              <a:latin typeface="Arial"/>
            </a:endParaRPr>
          </a:p>
          <a:p>
            <a:r>
              <a:rPr b="0" lang="en-US" sz="1800" spc="-1" strike="noStrike">
                <a:solidFill>
                  <a:srgbClr val="eeeeee"/>
                </a:solidFill>
                <a:latin typeface="Arial"/>
              </a:rPr>
              <a:t>	</a:t>
            </a:r>
            <a:r>
              <a:rPr b="0" lang="en-US" sz="1800" spc="-1" strike="noStrike">
                <a:solidFill>
                  <a:srgbClr val="eeeeee"/>
                </a:solidFill>
                <a:latin typeface="Arial"/>
              </a:rPr>
              <a:t>return 0;</a:t>
            </a:r>
            <a:endParaRPr b="0" lang="en-US" sz="1800" spc="-1" strike="noStrike">
              <a:solidFill>
                <a:srgbClr val="eeeeee"/>
              </a:solidFill>
              <a:latin typeface="Arial"/>
            </a:endParaRPr>
          </a:p>
          <a:p>
            <a:r>
              <a:rPr b="0" lang="en-US" sz="1800" spc="-1" strike="noStrike">
                <a:solidFill>
                  <a:srgbClr val="eeeeee"/>
                </a:solidFill>
                <a:latin typeface="Arial"/>
              </a:rPr>
              <a:t>}</a:t>
            </a:r>
            <a:endParaRPr b="0" lang="en-US" sz="1800" spc="-1" strike="noStrike">
              <a:solidFill>
                <a:srgbClr val="eeeeee"/>
              </a:solidFill>
              <a:latin typeface="Arial"/>
            </a:endParaRPr>
          </a:p>
        </p:txBody>
      </p:sp>
      <p:sp>
        <p:nvSpPr>
          <p:cNvPr id="354" name="CustomShape 10"/>
          <p:cNvSpPr/>
          <p:nvPr/>
        </p:nvSpPr>
        <p:spPr>
          <a:xfrm>
            <a:off x="731520" y="2377440"/>
            <a:ext cx="1280160" cy="6400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a.cpp</a:t>
            </a:r>
            <a:endParaRPr b="0" lang="en-US" sz="1800" spc="-1" strike="noStrike">
              <a:latin typeface="Arial"/>
            </a:endParaRPr>
          </a:p>
        </p:txBody>
      </p:sp>
      <p:sp>
        <p:nvSpPr>
          <p:cNvPr id="355" name="CustomShape 11"/>
          <p:cNvSpPr/>
          <p:nvPr/>
        </p:nvSpPr>
        <p:spPr>
          <a:xfrm>
            <a:off x="2560320" y="2286000"/>
            <a:ext cx="822960" cy="8229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clang</a:t>
            </a:r>
            <a:endParaRPr b="0" lang="en-US" sz="1800" spc="-1" strike="noStrike">
              <a:latin typeface="Arial"/>
            </a:endParaRPr>
          </a:p>
        </p:txBody>
      </p:sp>
      <p:sp>
        <p:nvSpPr>
          <p:cNvPr id="356" name="Line 12"/>
          <p:cNvSpPr/>
          <p:nvPr/>
        </p:nvSpPr>
        <p:spPr>
          <a:xfrm>
            <a:off x="2011680" y="2743200"/>
            <a:ext cx="548640" cy="0"/>
          </a:xfrm>
          <a:prstGeom prst="line">
            <a:avLst/>
          </a:prstGeom>
          <a:ln>
            <a:solidFill>
              <a:srgbClr val="000000"/>
            </a:solidFill>
            <a:tailEnd len="med" type="triangle" w="med"/>
          </a:ln>
        </p:spPr>
        <p:style>
          <a:lnRef idx="0"/>
          <a:fillRef idx="0"/>
          <a:effectRef idx="0"/>
          <a:fontRef idx="minor"/>
        </p:style>
      </p:sp>
      <p:sp>
        <p:nvSpPr>
          <p:cNvPr id="357" name="Line 13"/>
          <p:cNvSpPr/>
          <p:nvPr/>
        </p:nvSpPr>
        <p:spPr>
          <a:xfrm>
            <a:off x="5852160" y="2651760"/>
            <a:ext cx="822960" cy="0"/>
          </a:xfrm>
          <a:prstGeom prst="line">
            <a:avLst/>
          </a:prstGeom>
          <a:ln>
            <a:solidFill>
              <a:srgbClr val="000000"/>
            </a:solidFill>
            <a:tailEnd len="med" type="triangle" w="med"/>
          </a:ln>
        </p:spPr>
        <p:style>
          <a:lnRef idx="0"/>
          <a:fillRef idx="0"/>
          <a:effectRef idx="0"/>
          <a:fontRef idx="minor"/>
        </p:style>
      </p:sp>
      <p:sp>
        <p:nvSpPr>
          <p:cNvPr id="358" name="TextShape 14"/>
          <p:cNvSpPr txBox="1"/>
          <p:nvPr/>
        </p:nvSpPr>
        <p:spPr>
          <a:xfrm>
            <a:off x="2247120" y="3657600"/>
            <a:ext cx="7536960" cy="1005840"/>
          </a:xfrm>
          <a:prstGeom prst="rect">
            <a:avLst/>
          </a:prstGeom>
          <a:noFill/>
          <a:ln>
            <a:noFill/>
          </a:ln>
        </p:spPr>
        <p:txBody>
          <a:bodyPr lIns="90000" rIns="90000" tIns="45000" bIns="45000">
            <a:spAutoFit/>
          </a:bodyPr>
          <a:p>
            <a:r>
              <a:rPr b="0" lang="en-US" sz="1800" spc="-1" strike="noStrike">
                <a:solidFill>
                  <a:srgbClr val="eeeeee"/>
                </a:solidFill>
                <a:latin typeface="Arial"/>
              </a:rPr>
              <a:t>&gt; clang --target=wasm32-unknown-unknown-wasm a.c -c -o a.o -O3</a:t>
            </a:r>
            <a:endParaRPr b="0" lang="en-US" sz="1800" spc="-1" strike="noStrike">
              <a:solidFill>
                <a:srgbClr val="eeeeee"/>
              </a:solidFill>
              <a:latin typeface="Arial"/>
            </a:endParaRPr>
          </a:p>
          <a:p>
            <a:r>
              <a:rPr b="0" lang="en-US" sz="1800" spc="-1" strike="noStrike">
                <a:solidFill>
                  <a:srgbClr val="eeeeee"/>
                </a:solidFill>
                <a:latin typeface="Arial"/>
              </a:rPr>
              <a:t>&gt; lld -flavor wasm -export a.o -o a.wasm --no-entry</a:t>
            </a:r>
            <a:endParaRPr b="0" lang="en-US" sz="1800" spc="-1" strike="noStrike">
              <a:solidFill>
                <a:srgbClr val="eeeeee"/>
              </a:solidFill>
              <a:latin typeface="Arial"/>
            </a:endParaRPr>
          </a:p>
          <a:p>
            <a:endParaRPr b="0" lang="en-US" sz="1800" spc="-1" strike="noStrike">
              <a:solidFill>
                <a:srgbClr val="eeeeee"/>
              </a:solidFill>
              <a:latin typeface="Arial"/>
            </a:endParaRPr>
          </a:p>
        </p:txBody>
      </p:sp>
      <p:sp>
        <p:nvSpPr>
          <p:cNvPr id="359" name="CustomShape 15"/>
          <p:cNvSpPr/>
          <p:nvPr/>
        </p:nvSpPr>
        <p:spPr>
          <a:xfrm>
            <a:off x="3931920" y="2468880"/>
            <a:ext cx="640080" cy="548640"/>
          </a:xfrm>
          <a:prstGeom prst="foldedCorner">
            <a:avLst>
              <a:gd name="adj" fmla="val 12500"/>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a.o</a:t>
            </a:r>
            <a:endParaRPr b="0" lang="en-US" sz="1800" spc="-1" strike="noStrike">
              <a:latin typeface="Arial"/>
            </a:endParaRPr>
          </a:p>
        </p:txBody>
      </p:sp>
      <p:sp>
        <p:nvSpPr>
          <p:cNvPr id="360" name="Line 16"/>
          <p:cNvSpPr/>
          <p:nvPr/>
        </p:nvSpPr>
        <p:spPr>
          <a:xfrm>
            <a:off x="3383280" y="2743200"/>
            <a:ext cx="548640" cy="0"/>
          </a:xfrm>
          <a:prstGeom prst="line">
            <a:avLst/>
          </a:prstGeom>
          <a:ln>
            <a:solidFill>
              <a:srgbClr val="000000"/>
            </a:solidFill>
            <a:tailEnd len="med" type="triangle" w="med"/>
          </a:ln>
        </p:spPr>
        <p:style>
          <a:lnRef idx="0"/>
          <a:fillRef idx="0"/>
          <a:effectRef idx="0"/>
          <a:fontRef idx="minor"/>
        </p:style>
      </p:sp>
      <p:sp>
        <p:nvSpPr>
          <p:cNvPr id="361" name="CustomShape 17"/>
          <p:cNvSpPr/>
          <p:nvPr/>
        </p:nvSpPr>
        <p:spPr>
          <a:xfrm>
            <a:off x="5120640" y="2286000"/>
            <a:ext cx="731520" cy="8229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lld</a:t>
            </a:r>
            <a:endParaRPr b="0" lang="en-US" sz="1800" spc="-1" strike="noStrike">
              <a:latin typeface="Arial"/>
            </a:endParaRPr>
          </a:p>
        </p:txBody>
      </p:sp>
      <p:sp>
        <p:nvSpPr>
          <p:cNvPr id="362" name="Line 18"/>
          <p:cNvSpPr/>
          <p:nvPr/>
        </p:nvSpPr>
        <p:spPr>
          <a:xfrm>
            <a:off x="4572000" y="2743200"/>
            <a:ext cx="548640" cy="0"/>
          </a:xfrm>
          <a:prstGeom prst="line">
            <a:avLst/>
          </a:prstGeom>
          <a:ln>
            <a:solidFill>
              <a:srgbClr val="000000"/>
            </a:solidFill>
            <a:tailEnd len="med" type="triangle" w="med"/>
          </a:ln>
        </p:spPr>
        <p:style>
          <a:lnRef idx="0"/>
          <a:fillRef idx="0"/>
          <a:effectRef idx="0"/>
          <a:fontRef idx="minor"/>
        </p:style>
      </p:sp>
      <p:sp>
        <p:nvSpPr>
          <p:cNvPr id="363" name="CustomShape 19"/>
          <p:cNvSpPr/>
          <p:nvPr/>
        </p:nvSpPr>
        <p:spPr>
          <a:xfrm>
            <a:off x="3749040" y="2011680"/>
            <a:ext cx="2377440" cy="1554480"/>
          </a:xfrm>
          <a:prstGeom prst="rect">
            <a:avLst/>
          </a:prstGeom>
          <a:no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backend</a:t>
            </a:r>
            <a:endParaRPr b="0" lang="en-US" sz="1800" spc="-1" strike="noStrike">
              <a:latin typeface="Arial"/>
            </a:endParaRPr>
          </a:p>
        </p:txBody>
      </p:sp>
      <p:sp>
        <p:nvSpPr>
          <p:cNvPr id="364" name="CustomShape 20"/>
          <p:cNvSpPr/>
          <p:nvPr/>
        </p:nvSpPr>
        <p:spPr>
          <a:xfrm>
            <a:off x="640080" y="2011680"/>
            <a:ext cx="2926080" cy="1554480"/>
          </a:xfrm>
          <a:prstGeom prst="rect">
            <a:avLst/>
          </a:prstGeom>
          <a:no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frontend</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93" dur="indefinite" restart="never" nodeType="tmRoot">
          <p:childTnLst>
            <p:seq>
              <p:cTn id="94" dur="indefinite"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How it is generated</a:t>
            </a:r>
            <a:endParaRPr b="0" lang="en-US" sz="4400" spc="-1" strike="noStrike">
              <a:latin typeface="Arial"/>
            </a:endParaRPr>
          </a:p>
        </p:txBody>
      </p:sp>
      <p:sp>
        <p:nvSpPr>
          <p:cNvPr id="366" name="TextShape 2"/>
          <p:cNvSpPr txBox="1"/>
          <p:nvPr/>
        </p:nvSpPr>
        <p:spPr>
          <a:xfrm>
            <a:off x="185040" y="91440"/>
            <a:ext cx="371160" cy="346320"/>
          </a:xfrm>
          <a:prstGeom prst="rect">
            <a:avLst/>
          </a:prstGeom>
          <a:noFill/>
          <a:ln>
            <a:noFill/>
          </a:ln>
        </p:spPr>
        <p:txBody>
          <a:bodyPr lIns="90000" rIns="90000" tIns="45000" bIns="45000">
            <a:spAutoFit/>
          </a:bodyPr>
          <a:p>
            <a:r>
              <a:rPr b="0" lang="en-US" sz="1800" spc="-1" strike="noStrike">
                <a:latin typeface="Arial"/>
              </a:rPr>
              <a:t>6.</a:t>
            </a:r>
            <a:endParaRPr b="0" lang="en-US" sz="1800" spc="-1" strike="noStrike">
              <a:latin typeface="Arial"/>
            </a:endParaRPr>
          </a:p>
        </p:txBody>
      </p:sp>
      <p:sp>
        <p:nvSpPr>
          <p:cNvPr id="367" name="CustomShape 3"/>
          <p:cNvSpPr/>
          <p:nvPr/>
        </p:nvSpPr>
        <p:spPr>
          <a:xfrm>
            <a:off x="6675120" y="2377440"/>
            <a:ext cx="1005840" cy="548640"/>
          </a:xfrm>
          <a:prstGeom prst="foldedCorner">
            <a:avLst>
              <a:gd name="adj" fmla="val 12500"/>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a.wasm</a:t>
            </a:r>
            <a:endParaRPr b="0" lang="en-US" sz="1800" spc="-1" strike="noStrike">
              <a:latin typeface="Arial"/>
            </a:endParaRPr>
          </a:p>
        </p:txBody>
      </p:sp>
      <p:sp>
        <p:nvSpPr>
          <p:cNvPr id="368" name="CustomShape 4"/>
          <p:cNvSpPr/>
          <p:nvPr/>
        </p:nvSpPr>
        <p:spPr>
          <a:xfrm>
            <a:off x="2194560" y="1188720"/>
            <a:ext cx="1280160" cy="640080"/>
          </a:xfrm>
          <a:prstGeom prst="rect">
            <a:avLst/>
          </a:prstGeom>
          <a:solidFill>
            <a:srgbClr val="eeeeee"/>
          </a:solidFill>
          <a:ln>
            <a:solidFill>
              <a:srgbClr val="eeeeee"/>
            </a:solidFill>
          </a:ln>
        </p:spPr>
        <p:style>
          <a:lnRef idx="0"/>
          <a:fillRef idx="0"/>
          <a:effectRef idx="0"/>
          <a:fontRef idx="minor"/>
        </p:style>
        <p:txBody>
          <a:bodyPr wrap="none" lIns="90000" rIns="90000" tIns="45000" bIns="45000" anchor="ctr">
            <a:noAutofit/>
          </a:bodyPr>
          <a:p>
            <a:pPr algn="ctr"/>
            <a:r>
              <a:rPr b="0" lang="en-US" sz="1800" spc="-1" strike="noStrike">
                <a:solidFill>
                  <a:srgbClr val="eeeeee"/>
                </a:solidFill>
                <a:latin typeface="Arial"/>
              </a:rPr>
              <a:t>a.wat</a:t>
            </a:r>
            <a:endParaRPr b="0" lang="en-US" sz="1800" spc="-1" strike="noStrike">
              <a:solidFill>
                <a:srgbClr val="eeeeee"/>
              </a:solidFill>
              <a:latin typeface="Arial"/>
            </a:endParaRPr>
          </a:p>
        </p:txBody>
      </p:sp>
      <p:sp>
        <p:nvSpPr>
          <p:cNvPr id="369" name="CustomShape 5"/>
          <p:cNvSpPr/>
          <p:nvPr/>
        </p:nvSpPr>
        <p:spPr>
          <a:xfrm>
            <a:off x="4297680" y="1097280"/>
            <a:ext cx="1737360" cy="822960"/>
          </a:xfrm>
          <a:prstGeom prst="rect">
            <a:avLst/>
          </a:prstGeom>
          <a:solidFill>
            <a:srgbClr val="eeeeee"/>
          </a:solidFill>
          <a:ln>
            <a:solidFill>
              <a:srgbClr val="eeeeee"/>
            </a:solidFill>
          </a:ln>
        </p:spPr>
        <p:style>
          <a:lnRef idx="0"/>
          <a:fillRef idx="0"/>
          <a:effectRef idx="0"/>
          <a:fontRef idx="minor"/>
        </p:style>
        <p:txBody>
          <a:bodyPr wrap="none" lIns="90000" rIns="90000" tIns="45000" bIns="45000" anchor="ctr">
            <a:noAutofit/>
          </a:bodyPr>
          <a:p>
            <a:pPr algn="ctr"/>
            <a:r>
              <a:rPr b="0" lang="en-US" sz="1800" spc="-1" strike="noStrike">
                <a:solidFill>
                  <a:srgbClr val="eeeeee"/>
                </a:solidFill>
                <a:latin typeface="Arial"/>
              </a:rPr>
              <a:t>./wat2wasm</a:t>
            </a:r>
            <a:endParaRPr b="0" lang="en-US" sz="1800" spc="-1" strike="noStrike">
              <a:solidFill>
                <a:srgbClr val="eeeeee"/>
              </a:solidFill>
              <a:latin typeface="Arial"/>
            </a:endParaRPr>
          </a:p>
        </p:txBody>
      </p:sp>
      <p:sp>
        <p:nvSpPr>
          <p:cNvPr id="370" name="Line 6"/>
          <p:cNvSpPr/>
          <p:nvPr/>
        </p:nvSpPr>
        <p:spPr>
          <a:xfrm>
            <a:off x="3474720" y="1463040"/>
            <a:ext cx="822960" cy="0"/>
          </a:xfrm>
          <a:prstGeom prst="line">
            <a:avLst/>
          </a:prstGeom>
          <a:ln>
            <a:solidFill>
              <a:srgbClr val="000000"/>
            </a:solidFill>
            <a:tailEnd len="med" type="triangle" w="med"/>
          </a:ln>
        </p:spPr>
        <p:style>
          <a:lnRef idx="0"/>
          <a:fillRef idx="0"/>
          <a:effectRef idx="0"/>
          <a:fontRef idx="minor"/>
        </p:style>
      </p:sp>
      <p:sp>
        <p:nvSpPr>
          <p:cNvPr id="371" name="Line 7"/>
          <p:cNvSpPr/>
          <p:nvPr/>
        </p:nvSpPr>
        <p:spPr>
          <a:xfrm>
            <a:off x="6035040" y="1463040"/>
            <a:ext cx="640080" cy="1188720"/>
          </a:xfrm>
          <a:prstGeom prst="line">
            <a:avLst/>
          </a:prstGeom>
          <a:ln>
            <a:solidFill>
              <a:srgbClr val="000000"/>
            </a:solidFill>
            <a:tailEnd len="med" type="triangle" w="med"/>
          </a:ln>
        </p:spPr>
        <p:style>
          <a:lnRef idx="0"/>
          <a:fillRef idx="0"/>
          <a:effectRef idx="0"/>
          <a:fontRef idx="minor"/>
        </p:style>
      </p:sp>
      <p:sp>
        <p:nvSpPr>
          <p:cNvPr id="372" name="TextShape 8"/>
          <p:cNvSpPr txBox="1"/>
          <p:nvPr/>
        </p:nvSpPr>
        <p:spPr>
          <a:xfrm>
            <a:off x="584280" y="5029200"/>
            <a:ext cx="8614440" cy="346320"/>
          </a:xfrm>
          <a:prstGeom prst="rect">
            <a:avLst/>
          </a:prstGeom>
          <a:noFill/>
          <a:ln>
            <a:noFill/>
          </a:ln>
        </p:spPr>
        <p:txBody>
          <a:bodyPr lIns="90000" rIns="90000" tIns="45000" bIns="45000">
            <a:spAutoFit/>
          </a:bodyPr>
          <a:p>
            <a:r>
              <a:rPr b="0" lang="en-US" sz="1800" spc="-1" strike="noStrike">
                <a:solidFill>
                  <a:srgbClr val="eeeeee"/>
                </a:solidFill>
                <a:latin typeface="Arial"/>
                <a:hlinkClick r:id="rId1"/>
              </a:rPr>
              <a:t>https://github.com/xunilrj/sandbox/blob/master/sources/webassembly/wasm.001.md</a:t>
            </a:r>
            <a:endParaRPr b="0" lang="en-US" sz="1800" spc="-1" strike="noStrike">
              <a:solidFill>
                <a:srgbClr val="eeeeee"/>
              </a:solidFill>
              <a:latin typeface="Arial"/>
            </a:endParaRPr>
          </a:p>
        </p:txBody>
      </p:sp>
      <p:sp>
        <p:nvSpPr>
          <p:cNvPr id="373" name="TextShape 9"/>
          <p:cNvSpPr txBox="1"/>
          <p:nvPr/>
        </p:nvSpPr>
        <p:spPr>
          <a:xfrm>
            <a:off x="640080" y="3749040"/>
            <a:ext cx="1488240" cy="1114200"/>
          </a:xfrm>
          <a:prstGeom prst="rect">
            <a:avLst/>
          </a:prstGeom>
          <a:noFill/>
          <a:ln>
            <a:noFill/>
          </a:ln>
        </p:spPr>
        <p:txBody>
          <a:bodyPr lIns="90000" rIns="90000" tIns="45000" bIns="45000">
            <a:spAutoFit/>
          </a:bodyPr>
          <a:p>
            <a:r>
              <a:rPr b="0" lang="en-US" sz="1800" spc="-1" strike="noStrike">
                <a:solidFill>
                  <a:srgbClr val="eeeeee"/>
                </a:solidFill>
                <a:latin typeface="Arial"/>
              </a:rPr>
              <a:t>int main()</a:t>
            </a:r>
            <a:endParaRPr b="0" lang="en-US" sz="1800" spc="-1" strike="noStrike">
              <a:solidFill>
                <a:srgbClr val="eeeeee"/>
              </a:solidFill>
              <a:latin typeface="Arial"/>
            </a:endParaRPr>
          </a:p>
          <a:p>
            <a:r>
              <a:rPr b="0" lang="en-US" sz="1800" spc="-1" strike="noStrike">
                <a:solidFill>
                  <a:srgbClr val="eeeeee"/>
                </a:solidFill>
                <a:latin typeface="Arial"/>
              </a:rPr>
              <a:t>{</a:t>
            </a:r>
            <a:endParaRPr b="0" lang="en-US" sz="1800" spc="-1" strike="noStrike">
              <a:solidFill>
                <a:srgbClr val="eeeeee"/>
              </a:solidFill>
              <a:latin typeface="Arial"/>
            </a:endParaRPr>
          </a:p>
          <a:p>
            <a:r>
              <a:rPr b="0" lang="en-US" sz="1800" spc="-1" strike="noStrike">
                <a:solidFill>
                  <a:srgbClr val="eeeeee"/>
                </a:solidFill>
                <a:latin typeface="Arial"/>
              </a:rPr>
              <a:t>	</a:t>
            </a:r>
            <a:r>
              <a:rPr b="0" lang="en-US" sz="1800" spc="-1" strike="noStrike">
                <a:solidFill>
                  <a:srgbClr val="eeeeee"/>
                </a:solidFill>
                <a:latin typeface="Arial"/>
              </a:rPr>
              <a:t>return 0;</a:t>
            </a:r>
            <a:endParaRPr b="0" lang="en-US" sz="1800" spc="-1" strike="noStrike">
              <a:solidFill>
                <a:srgbClr val="eeeeee"/>
              </a:solidFill>
              <a:latin typeface="Arial"/>
            </a:endParaRPr>
          </a:p>
          <a:p>
            <a:r>
              <a:rPr b="0" lang="en-US" sz="1800" spc="-1" strike="noStrike">
                <a:solidFill>
                  <a:srgbClr val="eeeeee"/>
                </a:solidFill>
                <a:latin typeface="Arial"/>
              </a:rPr>
              <a:t>}</a:t>
            </a:r>
            <a:endParaRPr b="0" lang="en-US" sz="1800" spc="-1" strike="noStrike">
              <a:solidFill>
                <a:srgbClr val="eeeeee"/>
              </a:solidFill>
              <a:latin typeface="Arial"/>
            </a:endParaRPr>
          </a:p>
        </p:txBody>
      </p:sp>
      <p:sp>
        <p:nvSpPr>
          <p:cNvPr id="374" name="CustomShape 10"/>
          <p:cNvSpPr/>
          <p:nvPr/>
        </p:nvSpPr>
        <p:spPr>
          <a:xfrm>
            <a:off x="731520" y="2377440"/>
            <a:ext cx="1280160" cy="6400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a.cpp</a:t>
            </a:r>
            <a:endParaRPr b="0" lang="en-US" sz="1800" spc="-1" strike="noStrike">
              <a:latin typeface="Arial"/>
            </a:endParaRPr>
          </a:p>
        </p:txBody>
      </p:sp>
      <p:sp>
        <p:nvSpPr>
          <p:cNvPr id="375" name="CustomShape 11"/>
          <p:cNvSpPr/>
          <p:nvPr/>
        </p:nvSpPr>
        <p:spPr>
          <a:xfrm>
            <a:off x="2560320" y="2286000"/>
            <a:ext cx="822960" cy="8229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clang</a:t>
            </a:r>
            <a:endParaRPr b="0" lang="en-US" sz="1800" spc="-1" strike="noStrike">
              <a:latin typeface="Arial"/>
            </a:endParaRPr>
          </a:p>
        </p:txBody>
      </p:sp>
      <p:sp>
        <p:nvSpPr>
          <p:cNvPr id="376" name="Line 12"/>
          <p:cNvSpPr/>
          <p:nvPr/>
        </p:nvSpPr>
        <p:spPr>
          <a:xfrm>
            <a:off x="2011680" y="2743200"/>
            <a:ext cx="548640" cy="0"/>
          </a:xfrm>
          <a:prstGeom prst="line">
            <a:avLst/>
          </a:prstGeom>
          <a:ln>
            <a:solidFill>
              <a:srgbClr val="000000"/>
            </a:solidFill>
            <a:tailEnd len="med" type="triangle" w="med"/>
          </a:ln>
        </p:spPr>
        <p:style>
          <a:lnRef idx="0"/>
          <a:fillRef idx="0"/>
          <a:effectRef idx="0"/>
          <a:fontRef idx="minor"/>
        </p:style>
      </p:sp>
      <p:sp>
        <p:nvSpPr>
          <p:cNvPr id="377" name="Line 13"/>
          <p:cNvSpPr/>
          <p:nvPr/>
        </p:nvSpPr>
        <p:spPr>
          <a:xfrm>
            <a:off x="5852160" y="2651760"/>
            <a:ext cx="822960" cy="0"/>
          </a:xfrm>
          <a:prstGeom prst="line">
            <a:avLst/>
          </a:prstGeom>
          <a:ln>
            <a:solidFill>
              <a:srgbClr val="000000"/>
            </a:solidFill>
            <a:tailEnd len="med" type="triangle" w="med"/>
          </a:ln>
        </p:spPr>
        <p:style>
          <a:lnRef idx="0"/>
          <a:fillRef idx="0"/>
          <a:effectRef idx="0"/>
          <a:fontRef idx="minor"/>
        </p:style>
      </p:sp>
      <p:sp>
        <p:nvSpPr>
          <p:cNvPr id="378" name="TextShape 14"/>
          <p:cNvSpPr txBox="1"/>
          <p:nvPr/>
        </p:nvSpPr>
        <p:spPr>
          <a:xfrm>
            <a:off x="2247120" y="3657600"/>
            <a:ext cx="7536960" cy="1005840"/>
          </a:xfrm>
          <a:prstGeom prst="rect">
            <a:avLst/>
          </a:prstGeom>
          <a:noFill/>
          <a:ln>
            <a:noFill/>
          </a:ln>
        </p:spPr>
        <p:txBody>
          <a:bodyPr lIns="90000" rIns="90000" tIns="45000" bIns="45000">
            <a:spAutoFit/>
          </a:bodyPr>
          <a:p>
            <a:r>
              <a:rPr b="0" lang="en-US" sz="1800" spc="-1" strike="noStrike">
                <a:solidFill>
                  <a:srgbClr val="eeeeee"/>
                </a:solidFill>
                <a:latin typeface="Arial"/>
              </a:rPr>
              <a:t>&gt; clang --target=wasm32-unknown-unknown-wasm a.c -c -o a.o -O3</a:t>
            </a:r>
            <a:endParaRPr b="0" lang="en-US" sz="1800" spc="-1" strike="noStrike">
              <a:solidFill>
                <a:srgbClr val="eeeeee"/>
              </a:solidFill>
              <a:latin typeface="Arial"/>
            </a:endParaRPr>
          </a:p>
          <a:p>
            <a:r>
              <a:rPr b="0" lang="en-US" sz="1800" spc="-1" strike="noStrike">
                <a:solidFill>
                  <a:srgbClr val="eeeeee"/>
                </a:solidFill>
                <a:latin typeface="Arial"/>
              </a:rPr>
              <a:t>&gt; lld -flavor wasm -export a.o -o a.wasm --no-entry</a:t>
            </a:r>
            <a:endParaRPr b="0" lang="en-US" sz="1800" spc="-1" strike="noStrike">
              <a:solidFill>
                <a:srgbClr val="eeeeee"/>
              </a:solidFill>
              <a:latin typeface="Arial"/>
            </a:endParaRPr>
          </a:p>
          <a:p>
            <a:endParaRPr b="0" lang="en-US" sz="1800" spc="-1" strike="noStrike">
              <a:solidFill>
                <a:srgbClr val="eeeeee"/>
              </a:solidFill>
              <a:latin typeface="Arial"/>
            </a:endParaRPr>
          </a:p>
        </p:txBody>
      </p:sp>
      <p:sp>
        <p:nvSpPr>
          <p:cNvPr id="379" name="CustomShape 15"/>
          <p:cNvSpPr/>
          <p:nvPr/>
        </p:nvSpPr>
        <p:spPr>
          <a:xfrm>
            <a:off x="3931920" y="2468880"/>
            <a:ext cx="640080" cy="548640"/>
          </a:xfrm>
          <a:prstGeom prst="foldedCorner">
            <a:avLst>
              <a:gd name="adj" fmla="val 12500"/>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a.o</a:t>
            </a:r>
            <a:endParaRPr b="0" lang="en-US" sz="1800" spc="-1" strike="noStrike">
              <a:latin typeface="Arial"/>
            </a:endParaRPr>
          </a:p>
        </p:txBody>
      </p:sp>
      <p:sp>
        <p:nvSpPr>
          <p:cNvPr id="380" name="Line 16"/>
          <p:cNvSpPr/>
          <p:nvPr/>
        </p:nvSpPr>
        <p:spPr>
          <a:xfrm>
            <a:off x="3383280" y="2743200"/>
            <a:ext cx="548640" cy="0"/>
          </a:xfrm>
          <a:prstGeom prst="line">
            <a:avLst/>
          </a:prstGeom>
          <a:ln>
            <a:solidFill>
              <a:srgbClr val="000000"/>
            </a:solidFill>
            <a:tailEnd len="med" type="triangle" w="med"/>
          </a:ln>
        </p:spPr>
        <p:style>
          <a:lnRef idx="0"/>
          <a:fillRef idx="0"/>
          <a:effectRef idx="0"/>
          <a:fontRef idx="minor"/>
        </p:style>
      </p:sp>
      <p:sp>
        <p:nvSpPr>
          <p:cNvPr id="381" name="CustomShape 17"/>
          <p:cNvSpPr/>
          <p:nvPr/>
        </p:nvSpPr>
        <p:spPr>
          <a:xfrm>
            <a:off x="5120640" y="2286000"/>
            <a:ext cx="731520" cy="8229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lld</a:t>
            </a:r>
            <a:endParaRPr b="0" lang="en-US" sz="1800" spc="-1" strike="noStrike">
              <a:latin typeface="Arial"/>
            </a:endParaRPr>
          </a:p>
        </p:txBody>
      </p:sp>
      <p:sp>
        <p:nvSpPr>
          <p:cNvPr id="382" name="Line 18"/>
          <p:cNvSpPr/>
          <p:nvPr/>
        </p:nvSpPr>
        <p:spPr>
          <a:xfrm>
            <a:off x="4572000" y="2743200"/>
            <a:ext cx="548640" cy="0"/>
          </a:xfrm>
          <a:prstGeom prst="line">
            <a:avLst/>
          </a:prstGeom>
          <a:ln>
            <a:solidFill>
              <a:srgbClr val="000000"/>
            </a:solidFill>
            <a:tailEnd len="med" type="triangle" w="med"/>
          </a:ln>
        </p:spPr>
        <p:style>
          <a:lnRef idx="0"/>
          <a:fillRef idx="0"/>
          <a:effectRef idx="0"/>
          <a:fontRef idx="minor"/>
        </p:style>
      </p:sp>
      <p:sp>
        <p:nvSpPr>
          <p:cNvPr id="383" name="CustomShape 19"/>
          <p:cNvSpPr/>
          <p:nvPr/>
        </p:nvSpPr>
        <p:spPr>
          <a:xfrm>
            <a:off x="3749040" y="2011680"/>
            <a:ext cx="2377440" cy="1554480"/>
          </a:xfrm>
          <a:prstGeom prst="rect">
            <a:avLst/>
          </a:prstGeom>
          <a:no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backend</a:t>
            </a:r>
            <a:endParaRPr b="0" lang="en-US" sz="1800" spc="-1" strike="noStrike">
              <a:latin typeface="Arial"/>
            </a:endParaRPr>
          </a:p>
        </p:txBody>
      </p:sp>
      <p:sp>
        <p:nvSpPr>
          <p:cNvPr id="384" name="CustomShape 20"/>
          <p:cNvSpPr/>
          <p:nvPr/>
        </p:nvSpPr>
        <p:spPr>
          <a:xfrm>
            <a:off x="640080" y="2011680"/>
            <a:ext cx="2926080" cy="1554480"/>
          </a:xfrm>
          <a:prstGeom prst="rect">
            <a:avLst/>
          </a:prstGeom>
          <a:no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frontend</a:t>
            </a:r>
            <a:endParaRPr b="0" lang="en-US" sz="1800" spc="-1" strike="noStrike">
              <a:latin typeface="Arial"/>
            </a:endParaRPr>
          </a:p>
        </p:txBody>
      </p:sp>
      <p:sp>
        <p:nvSpPr>
          <p:cNvPr id="385" name="CustomShape 21"/>
          <p:cNvSpPr/>
          <p:nvPr/>
        </p:nvSpPr>
        <p:spPr>
          <a:xfrm>
            <a:off x="640080" y="3931920"/>
            <a:ext cx="5029200" cy="1645920"/>
          </a:xfrm>
          <a:prstGeom prst="rect">
            <a:avLst/>
          </a:prstGeom>
          <a:solidFill>
            <a:srgbClr val="eeeeee"/>
          </a:solidFill>
          <a:ln>
            <a:solidFill>
              <a:srgbClr val="3465a4"/>
            </a:solidFill>
          </a:ln>
        </p:spPr>
        <p:style>
          <a:lnRef idx="0"/>
          <a:fillRef idx="0"/>
          <a:effectRef idx="0"/>
          <a:fontRef idx="minor"/>
        </p:style>
        <p:txBody>
          <a:bodyPr wrap="none" lIns="90000" rIns="90000" tIns="45000" bIns="45000">
            <a:noAutofit/>
          </a:bodyPr>
          <a:p>
            <a:pPr algn="ctr">
              <a:lnSpc>
                <a:spcPct val="100000"/>
              </a:lnSpc>
            </a:pPr>
            <a:r>
              <a:rPr b="0" lang="en-US" sz="1500" spc="-1" strike="noStrike">
                <a:latin typeface="Arial"/>
              </a:rPr>
              <a:t>There are a lot of “other” frontends to the LLVM:</a:t>
            </a:r>
            <a:endParaRPr b="0" lang="en-US" sz="1500" spc="-1" strike="noStrike">
              <a:latin typeface="Arial"/>
            </a:endParaRPr>
          </a:p>
          <a:p>
            <a:pPr algn="ctr">
              <a:lnSpc>
                <a:spcPct val="100000"/>
              </a:lnSpc>
            </a:pPr>
            <a:endParaRPr b="0" lang="en-US" sz="1500" spc="-1" strike="noStrike">
              <a:latin typeface="Arial"/>
            </a:endParaRPr>
          </a:p>
          <a:p>
            <a:pPr algn="ctr">
              <a:lnSpc>
                <a:spcPct val="100000"/>
              </a:lnSpc>
            </a:pPr>
            <a:r>
              <a:rPr b="0" lang="en-US" sz="1500" spc="-1" strike="noStrike">
                <a:latin typeface="Arial"/>
              </a:rPr>
              <a:t>“</a:t>
            </a:r>
            <a:r>
              <a:rPr b="0" lang="en-US" sz="1500" spc="-1" strike="noStrike">
                <a:latin typeface="Arial"/>
              </a:rPr>
              <a:t>TinyGo is a project to bring the Go programming </a:t>
            </a:r>
            <a:endParaRPr b="0" lang="en-US" sz="1500" spc="-1" strike="noStrike">
              <a:latin typeface="Arial"/>
            </a:endParaRPr>
          </a:p>
          <a:p>
            <a:pPr algn="ctr">
              <a:lnSpc>
                <a:spcPct val="100000"/>
              </a:lnSpc>
            </a:pPr>
            <a:r>
              <a:rPr b="0" lang="en-US" sz="1500" spc="-1" strike="noStrike">
                <a:latin typeface="Arial"/>
              </a:rPr>
              <a:t>language to microcontrollers and  modern web browsers </a:t>
            </a:r>
            <a:endParaRPr b="0" lang="en-US" sz="1500" spc="-1" strike="noStrike">
              <a:latin typeface="Arial"/>
            </a:endParaRPr>
          </a:p>
          <a:p>
            <a:pPr algn="ctr">
              <a:lnSpc>
                <a:spcPct val="100000"/>
              </a:lnSpc>
            </a:pPr>
            <a:r>
              <a:rPr b="0" lang="en-US" sz="1500" spc="-1" strike="noStrike">
                <a:latin typeface="Arial"/>
              </a:rPr>
              <a:t>by creating a new compiler based on LLVM.”</a:t>
            </a:r>
            <a:endParaRPr b="0" lang="en-US" sz="1500" spc="-1" strike="noStrike">
              <a:latin typeface="Arial"/>
            </a:endParaRPr>
          </a:p>
          <a:p>
            <a:pPr algn="ctr">
              <a:lnSpc>
                <a:spcPct val="100000"/>
              </a:lnSpc>
            </a:pPr>
            <a:r>
              <a:rPr b="0" lang="en-US" sz="1500" spc="-1" strike="noStrike">
                <a:latin typeface="Arial"/>
                <a:hlinkClick r:id="rId2"/>
              </a:rPr>
              <a:t>https://tinygo.org/</a:t>
            </a:r>
            <a:endParaRPr b="0" lang="en-US" sz="1500" spc="-1" strike="noStrike">
              <a:latin typeface="Arial"/>
            </a:endParaRPr>
          </a:p>
          <a:p>
            <a:pPr algn="ctr">
              <a:lnSpc>
                <a:spcPct val="100000"/>
              </a:lnSpc>
            </a:pPr>
            <a:endParaRPr b="0" lang="en-US" sz="1500" spc="-1" strike="noStrike">
              <a:latin typeface="Arial"/>
            </a:endParaRPr>
          </a:p>
          <a:p>
            <a:pPr algn="ctr">
              <a:lnSpc>
                <a:spcPct val="100000"/>
              </a:lnSpc>
            </a:pPr>
            <a:endParaRPr b="0" lang="en-US" sz="1500" spc="-1" strike="noStrike">
              <a:latin typeface="Arial"/>
            </a:endParaRPr>
          </a:p>
        </p:txBody>
      </p:sp>
    </p:spTree>
  </p:cSld>
  <mc:AlternateContent>
    <mc:Choice Requires="p14">
      <p:transition spd="slow" p14:dur="2000"/>
    </mc:Choice>
    <mc:Fallback>
      <p:transition spd="slow"/>
    </mc:Fallback>
  </mc:AlternateContent>
  <p:timing>
    <p:tnLst>
      <p:par>
        <p:cTn id="95" dur="indefinite" restart="never" nodeType="tmRoot">
          <p:childTnLst>
            <p:seq>
              <p:cTn id="96" dur="indefinite"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TinyGO</a:t>
            </a:r>
            <a:endParaRPr b="0" lang="en-US" sz="4400" spc="-1" strike="noStrike">
              <a:latin typeface="Arial"/>
            </a:endParaRPr>
          </a:p>
        </p:txBody>
      </p:sp>
      <p:sp>
        <p:nvSpPr>
          <p:cNvPr id="387" name="TextShape 2"/>
          <p:cNvSpPr txBox="1"/>
          <p:nvPr/>
        </p:nvSpPr>
        <p:spPr>
          <a:xfrm>
            <a:off x="185040" y="91440"/>
            <a:ext cx="371160" cy="346320"/>
          </a:xfrm>
          <a:prstGeom prst="rect">
            <a:avLst/>
          </a:prstGeom>
          <a:noFill/>
          <a:ln>
            <a:noFill/>
          </a:ln>
        </p:spPr>
        <p:txBody>
          <a:bodyPr lIns="90000" rIns="90000" tIns="45000" bIns="45000">
            <a:spAutoFit/>
          </a:bodyPr>
          <a:p>
            <a:r>
              <a:rPr b="0" lang="en-US" sz="1800" spc="-1" strike="noStrike">
                <a:latin typeface="Arial"/>
              </a:rPr>
              <a:t>6.</a:t>
            </a:r>
            <a:endParaRPr b="0" lang="en-US" sz="1800" spc="-1" strike="noStrike">
              <a:latin typeface="Arial"/>
            </a:endParaRPr>
          </a:p>
        </p:txBody>
      </p:sp>
      <p:sp>
        <p:nvSpPr>
          <p:cNvPr id="388" name="TextShape 3"/>
          <p:cNvSpPr txBox="1"/>
          <p:nvPr/>
        </p:nvSpPr>
        <p:spPr>
          <a:xfrm>
            <a:off x="280800" y="1097280"/>
            <a:ext cx="3102480" cy="4192920"/>
          </a:xfrm>
          <a:prstGeom prst="rect">
            <a:avLst/>
          </a:prstGeom>
          <a:noFill/>
          <a:ln>
            <a:noFill/>
          </a:ln>
        </p:spPr>
        <p:txBody>
          <a:bodyPr lIns="90000" rIns="90000" tIns="45000" bIns="45000">
            <a:spAutoFit/>
          </a:bodyPr>
          <a:p>
            <a:r>
              <a:rPr b="0" lang="en-US" sz="1800" spc="-1" strike="noStrike">
                <a:latin typeface="Arial"/>
              </a:rPr>
              <a:t>package main</a:t>
            </a:r>
            <a:endParaRPr b="0" lang="en-US" sz="1800" spc="-1" strike="noStrike">
              <a:latin typeface="Arial"/>
            </a:endParaRPr>
          </a:p>
          <a:p>
            <a:endParaRPr b="0" lang="en-US" sz="1800" spc="-1" strike="noStrike">
              <a:latin typeface="Arial"/>
            </a:endParaRPr>
          </a:p>
          <a:p>
            <a:r>
              <a:rPr b="0" lang="en-US" sz="1800" spc="-1" strike="noStrike">
                <a:latin typeface="Arial"/>
              </a:rPr>
              <a:t>func multiply(x, y int) int {</a:t>
            </a:r>
            <a:endParaRPr b="0" lang="en-US" sz="1800" spc="-1" strike="noStrike">
              <a:latin typeface="Arial"/>
            </a:endParaRPr>
          </a:p>
          <a:p>
            <a:r>
              <a:rPr b="0" lang="en-US" sz="1800" spc="-1" strike="noStrike">
                <a:latin typeface="Arial"/>
              </a:rPr>
              <a:t>    </a:t>
            </a:r>
            <a:r>
              <a:rPr b="0" lang="en-US" sz="1800" spc="-1" strike="noStrike">
                <a:latin typeface="Arial"/>
              </a:rPr>
              <a:t>return x * y;</a:t>
            </a:r>
            <a:endParaRPr b="0" lang="en-US" sz="1800" spc="-1" strike="noStrike">
              <a:latin typeface="Arial"/>
            </a:endParaRPr>
          </a:p>
          <a:p>
            <a:r>
              <a:rPr b="0" lang="en-US" sz="1800" spc="-1" strike="noStrike">
                <a:latin typeface="Arial"/>
              </a:rPr>
              <a:t>}</a:t>
            </a:r>
            <a:endParaRPr b="0" lang="en-US" sz="1800" spc="-1" strike="noStrike">
              <a:latin typeface="Arial"/>
            </a:endParaRPr>
          </a:p>
        </p:txBody>
      </p:sp>
      <p:sp>
        <p:nvSpPr>
          <p:cNvPr id="389" name="TextShape 4"/>
          <p:cNvSpPr txBox="1"/>
          <p:nvPr/>
        </p:nvSpPr>
        <p:spPr>
          <a:xfrm>
            <a:off x="4663440" y="1371600"/>
            <a:ext cx="4846320" cy="3161880"/>
          </a:xfrm>
          <a:prstGeom prst="rect">
            <a:avLst/>
          </a:prstGeom>
          <a:noFill/>
          <a:ln>
            <a:noFill/>
          </a:ln>
        </p:spPr>
        <p:txBody>
          <a:bodyPr lIns="90000" rIns="90000" tIns="45000" bIns="45000">
            <a:spAutoFit/>
          </a:bodyPr>
          <a:p>
            <a:r>
              <a:rPr b="0" lang="en-US" sz="1800" spc="-1" strike="noStrike">
                <a:latin typeface="Arial"/>
              </a:rPr>
              <a:t>&gt; tinygo build -o a.wasm -target wasm ./a.go</a:t>
            </a:r>
            <a:endParaRPr b="0" lang="en-US" sz="1800" spc="-1" strike="noStrike">
              <a:latin typeface="Arial"/>
            </a:endParaRPr>
          </a:p>
          <a:p>
            <a:endParaRPr b="0" lang="en-US" sz="1800" spc="-1" strike="noStrike">
              <a:latin typeface="Arial"/>
            </a:endParaRPr>
          </a:p>
          <a:p>
            <a:r>
              <a:rPr b="1" lang="en-US" sz="1800" spc="-1" strike="noStrike">
                <a:latin typeface="Arial"/>
              </a:rPr>
              <a:t>How it is compiled</a:t>
            </a:r>
            <a:endParaRPr b="0" lang="en-US" sz="1800" spc="-1" strike="noStrike">
              <a:latin typeface="Arial"/>
            </a:endParaRPr>
          </a:p>
          <a:p>
            <a:endParaRPr b="0" lang="en-US" sz="1800" spc="-1" strike="noStrike">
              <a:latin typeface="Arial"/>
            </a:endParaRPr>
          </a:p>
          <a:p>
            <a:r>
              <a:rPr b="0" lang="en-US" sz="1800" spc="-1" strike="noStrike">
                <a:latin typeface="Arial"/>
              </a:rPr>
              <a:t>The Go [...] is then transformed into LLVM IR by the compiler package. This LLVM IR is then optimized by the LLVM optimize. Finally, the resulting machine code is emitted by LLVM to an object file.</a:t>
            </a:r>
            <a:endParaRPr b="0" lang="en-US" sz="1800" spc="-1" strike="noStrike">
              <a:latin typeface="Arial"/>
            </a:endParaRPr>
          </a:p>
          <a:p>
            <a:endParaRPr b="0" lang="en-US" sz="1800" spc="-1" strike="noStrike">
              <a:latin typeface="Arial"/>
            </a:endParaRPr>
          </a:p>
          <a:p>
            <a:r>
              <a:rPr b="0" lang="en-US" sz="1800" spc="-1" strike="noStrike">
                <a:latin typeface="Arial"/>
                <a:hlinkClick r:id="rId1"/>
              </a:rPr>
              <a:t>https://tinygo.org/compiler-internals/pipeline/</a:t>
            </a:r>
            <a:endParaRPr b="0" lang="en-US" sz="1800" spc="-1" strike="noStrike">
              <a:latin typeface="Arial"/>
            </a:endParaRPr>
          </a:p>
          <a:p>
            <a:endParaRPr b="0" lang="en-US" sz="1800" spc="-1" strike="noStrike">
              <a:latin typeface="Arial"/>
            </a:endParaRPr>
          </a:p>
        </p:txBody>
      </p:sp>
      <p:sp>
        <p:nvSpPr>
          <p:cNvPr id="390" name="TextShape 5"/>
          <p:cNvSpPr txBox="1"/>
          <p:nvPr/>
        </p:nvSpPr>
        <p:spPr>
          <a:xfrm>
            <a:off x="2468880" y="5120640"/>
            <a:ext cx="4822920" cy="346680"/>
          </a:xfrm>
          <a:prstGeom prst="rect">
            <a:avLst/>
          </a:prstGeom>
          <a:noFill/>
          <a:ln>
            <a:noFill/>
          </a:ln>
        </p:spPr>
        <p:txBody>
          <a:bodyPr lIns="90000" rIns="90000" tIns="45000" bIns="45000">
            <a:spAutoFit/>
          </a:bodyPr>
          <a:p>
            <a:r>
              <a:rPr b="0" lang="en-US" sz="1800" spc="-1" strike="noStrike">
                <a:latin typeface="Arial"/>
                <a:hlinkClick r:id="rId2"/>
              </a:rPr>
              <a:t>https://tinygo.org/webassembly/webassembly/</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97" dur="indefinite" restart="never" nodeType="tmRoot">
          <p:childTnLst>
            <p:seq>
              <p:cTn id="9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Why</a:t>
            </a:r>
            <a:endParaRPr b="0" lang="en-US" sz="4400" spc="-1" strike="noStrike">
              <a:latin typeface="Arial"/>
            </a:endParaRPr>
          </a:p>
        </p:txBody>
      </p:sp>
      <p:sp>
        <p:nvSpPr>
          <p:cNvPr id="53" name="TextShape 2"/>
          <p:cNvSpPr txBox="1"/>
          <p:nvPr/>
        </p:nvSpPr>
        <p:spPr>
          <a:xfrm>
            <a:off x="1920240" y="1326600"/>
            <a:ext cx="6719760" cy="3288240"/>
          </a:xfrm>
          <a:prstGeom prst="rect">
            <a:avLst/>
          </a:prstGeom>
          <a:noFill/>
          <a:ln>
            <a:noFill/>
          </a:ln>
        </p:spPr>
        <p:txBody>
          <a:bodyPr lIns="0" rIns="0" tIns="0" bIns="0">
            <a:normAutofit fontScale="12000"/>
          </a:bodyPr>
          <a:p>
            <a:pPr marL="432000" indent="-324000">
              <a:spcBef>
                <a:spcPts val="1417"/>
              </a:spcBef>
              <a:buClr>
                <a:srgbClr val="000000"/>
              </a:buClr>
              <a:buSzPct val="45000"/>
              <a:buFont typeface="Wingdings" charset="2"/>
              <a:buChar char=""/>
            </a:pPr>
            <a:r>
              <a:rPr b="1" lang="en-US" sz="3200" spc="-1" strike="noStrike">
                <a:latin typeface="Arial"/>
              </a:rPr>
              <a:t>Compact</a:t>
            </a:r>
            <a:r>
              <a:rPr b="0" lang="en-US" sz="3200" spc="-1" strike="noStrike">
                <a:latin typeface="Arial"/>
              </a:rPr>
              <a:t>: has a binary format that is fast to transmit by being smaller than typical text or native code formats.</a:t>
            </a:r>
            <a:endParaRPr b="0" lang="en-US" sz="3200" spc="-1" strike="noStrike">
              <a:latin typeface="Arial"/>
            </a:endParaRPr>
          </a:p>
          <a:p>
            <a:pPr marL="432000" indent="-324000">
              <a:spcBef>
                <a:spcPts val="1417"/>
              </a:spcBef>
              <a:buClr>
                <a:srgbClr val="000000"/>
              </a:buClr>
              <a:buSzPct val="45000"/>
              <a:buFont typeface="Wingdings" charset="2"/>
              <a:buChar char=""/>
            </a:pPr>
            <a:r>
              <a:rPr b="1" lang="en-US" sz="3200" spc="-1" strike="noStrike">
                <a:latin typeface="Arial"/>
              </a:rPr>
              <a:t>Modular</a:t>
            </a:r>
            <a:r>
              <a:rPr b="0" lang="en-US" sz="3200" spc="-1" strike="noStrike">
                <a:latin typeface="Arial"/>
              </a:rPr>
              <a:t>: programs can be split up in smaller parts that can be transmitted, cached, and consumed separately.</a:t>
            </a:r>
            <a:endParaRPr b="0" lang="en-US" sz="3200" spc="-1" strike="noStrike">
              <a:latin typeface="Arial"/>
            </a:endParaRPr>
          </a:p>
          <a:p>
            <a:pPr marL="432000" indent="-324000">
              <a:spcBef>
                <a:spcPts val="1417"/>
              </a:spcBef>
              <a:buClr>
                <a:srgbClr val="000000"/>
              </a:buClr>
              <a:buSzPct val="45000"/>
              <a:buFont typeface="Wingdings" charset="2"/>
              <a:buChar char=""/>
            </a:pPr>
            <a:r>
              <a:rPr b="1" lang="en-US" sz="3200" spc="-1" strike="noStrike">
                <a:latin typeface="Arial"/>
              </a:rPr>
              <a:t>Efficient</a:t>
            </a:r>
            <a:r>
              <a:rPr b="0" lang="en-US" sz="3200" spc="-1" strike="noStrike">
                <a:latin typeface="Arial"/>
              </a:rPr>
              <a:t>: can be decoded, validated, and compiled in a fast single pass, equally with either just-in-time (JIT) or ahead-of-time (AOT) compilation.</a:t>
            </a:r>
            <a:endParaRPr b="0" lang="en-US" sz="3200" spc="-1" strike="noStrike">
              <a:latin typeface="Arial"/>
            </a:endParaRPr>
          </a:p>
          <a:p>
            <a:pPr marL="432000" indent="-324000">
              <a:spcBef>
                <a:spcPts val="1417"/>
              </a:spcBef>
              <a:buClr>
                <a:srgbClr val="000000"/>
              </a:buClr>
              <a:buSzPct val="45000"/>
              <a:buFont typeface="Wingdings" charset="2"/>
              <a:buChar char=""/>
            </a:pPr>
            <a:r>
              <a:rPr b="1" lang="en-US" sz="3200" spc="-1" strike="noStrike">
                <a:latin typeface="Arial"/>
              </a:rPr>
              <a:t>Streamable</a:t>
            </a:r>
            <a:r>
              <a:rPr b="0" lang="en-US" sz="3200" spc="-1" strike="noStrike">
                <a:latin typeface="Arial"/>
              </a:rPr>
              <a:t>: allows decoding, validation, and compilation to begin as soon as possible, before all data has been seen.</a:t>
            </a:r>
            <a:endParaRPr b="0" lang="en-US" sz="3200" spc="-1" strike="noStrike">
              <a:latin typeface="Arial"/>
            </a:endParaRPr>
          </a:p>
          <a:p>
            <a:pPr marL="432000" indent="-324000">
              <a:spcBef>
                <a:spcPts val="1417"/>
              </a:spcBef>
              <a:buClr>
                <a:srgbClr val="000000"/>
              </a:buClr>
              <a:buSzPct val="45000"/>
              <a:buFont typeface="Wingdings" charset="2"/>
              <a:buChar char=""/>
            </a:pPr>
            <a:r>
              <a:rPr b="1" lang="en-US" sz="3200" spc="-1" strike="noStrike">
                <a:latin typeface="Arial"/>
              </a:rPr>
              <a:t>Parallelizable</a:t>
            </a:r>
            <a:r>
              <a:rPr b="0" lang="en-US" sz="3200" spc="-1" strike="noStrike">
                <a:latin typeface="Arial"/>
              </a:rPr>
              <a:t>: allows decoding, validation, and compilation to be split into many independent parallel tasks.</a:t>
            </a:r>
            <a:endParaRPr b="0" lang="en-US" sz="3200" spc="-1" strike="noStrike">
              <a:latin typeface="Arial"/>
            </a:endParaRPr>
          </a:p>
          <a:p>
            <a:pPr marL="432000" indent="-324000">
              <a:spcBef>
                <a:spcPts val="1417"/>
              </a:spcBef>
              <a:buClr>
                <a:srgbClr val="000000"/>
              </a:buClr>
              <a:buSzPct val="45000"/>
              <a:buFont typeface="Wingdings" charset="2"/>
              <a:buChar char=""/>
            </a:pPr>
            <a:r>
              <a:rPr b="1" lang="en-US" sz="3200" spc="-1" strike="noStrike">
                <a:latin typeface="Arial"/>
              </a:rPr>
              <a:t>Portable</a:t>
            </a:r>
            <a:r>
              <a:rPr b="0" lang="en-US" sz="3200" spc="-1" strike="noStrike">
                <a:latin typeface="Arial"/>
              </a:rPr>
              <a:t>: makes no architectural assumptions that are not broadly supported across modern hardware.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hlinkClick r:id="rId1"/>
              </a:rPr>
              <a:t>https://webassembly.github.io/spec/core/intro/introduction.html#design-goals</a:t>
            </a:r>
            <a:endParaRPr b="0" lang="en-US" sz="3200" spc="-1" strike="noStrike">
              <a:latin typeface="Arial"/>
            </a:endParaRPr>
          </a:p>
        </p:txBody>
      </p:sp>
      <p:sp>
        <p:nvSpPr>
          <p:cNvPr id="54" name="TextShape 3"/>
          <p:cNvSpPr txBox="1"/>
          <p:nvPr/>
        </p:nvSpPr>
        <p:spPr>
          <a:xfrm>
            <a:off x="183240" y="91440"/>
            <a:ext cx="371160" cy="346320"/>
          </a:xfrm>
          <a:prstGeom prst="rect">
            <a:avLst/>
          </a:prstGeom>
          <a:noFill/>
          <a:ln>
            <a:noFill/>
          </a:ln>
        </p:spPr>
        <p:txBody>
          <a:bodyPr lIns="90000" rIns="90000" tIns="45000" bIns="45000">
            <a:spAutoFit/>
          </a:bodyPr>
          <a:p>
            <a:r>
              <a:rPr b="0" lang="en-US" sz="1800" spc="-1" strike="noStrike">
                <a:latin typeface="Arial"/>
              </a:rPr>
              <a:t>3.</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How it is generated</a:t>
            </a:r>
            <a:endParaRPr b="0" lang="en-US" sz="4400" spc="-1" strike="noStrike">
              <a:latin typeface="Arial"/>
            </a:endParaRPr>
          </a:p>
        </p:txBody>
      </p:sp>
      <p:sp>
        <p:nvSpPr>
          <p:cNvPr id="392" name="TextShape 2"/>
          <p:cNvSpPr txBox="1"/>
          <p:nvPr/>
        </p:nvSpPr>
        <p:spPr>
          <a:xfrm>
            <a:off x="185040" y="91440"/>
            <a:ext cx="371160" cy="346320"/>
          </a:xfrm>
          <a:prstGeom prst="rect">
            <a:avLst/>
          </a:prstGeom>
          <a:noFill/>
          <a:ln>
            <a:noFill/>
          </a:ln>
        </p:spPr>
        <p:txBody>
          <a:bodyPr lIns="90000" rIns="90000" tIns="45000" bIns="45000">
            <a:spAutoFit/>
          </a:bodyPr>
          <a:p>
            <a:r>
              <a:rPr b="0" lang="en-US" sz="1800" spc="-1" strike="noStrike">
                <a:latin typeface="Arial"/>
              </a:rPr>
              <a:t>6.</a:t>
            </a:r>
            <a:endParaRPr b="0" lang="en-US" sz="1800" spc="-1" strike="noStrike">
              <a:latin typeface="Arial"/>
            </a:endParaRPr>
          </a:p>
        </p:txBody>
      </p:sp>
      <p:sp>
        <p:nvSpPr>
          <p:cNvPr id="393" name="CustomShape 3"/>
          <p:cNvSpPr/>
          <p:nvPr/>
        </p:nvSpPr>
        <p:spPr>
          <a:xfrm>
            <a:off x="6675120" y="2377440"/>
            <a:ext cx="1005840" cy="548640"/>
          </a:xfrm>
          <a:prstGeom prst="foldedCorner">
            <a:avLst>
              <a:gd name="adj" fmla="val 12500"/>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a.wasm</a:t>
            </a:r>
            <a:endParaRPr b="0" lang="en-US" sz="1800" spc="-1" strike="noStrike">
              <a:latin typeface="Arial"/>
            </a:endParaRPr>
          </a:p>
        </p:txBody>
      </p:sp>
      <p:sp>
        <p:nvSpPr>
          <p:cNvPr id="394" name="CustomShape 4"/>
          <p:cNvSpPr/>
          <p:nvPr/>
        </p:nvSpPr>
        <p:spPr>
          <a:xfrm>
            <a:off x="2194560" y="1188720"/>
            <a:ext cx="1280160" cy="6400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a.wat</a:t>
            </a:r>
            <a:endParaRPr b="0" lang="en-US" sz="1800" spc="-1" strike="noStrike">
              <a:latin typeface="Arial"/>
            </a:endParaRPr>
          </a:p>
        </p:txBody>
      </p:sp>
      <p:sp>
        <p:nvSpPr>
          <p:cNvPr id="395" name="CustomShape 5"/>
          <p:cNvSpPr/>
          <p:nvPr/>
        </p:nvSpPr>
        <p:spPr>
          <a:xfrm>
            <a:off x="4297680" y="1097280"/>
            <a:ext cx="1737360" cy="8229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./wat2wasm</a:t>
            </a:r>
            <a:endParaRPr b="0" lang="en-US" sz="1800" spc="-1" strike="noStrike">
              <a:latin typeface="Arial"/>
            </a:endParaRPr>
          </a:p>
        </p:txBody>
      </p:sp>
      <p:sp>
        <p:nvSpPr>
          <p:cNvPr id="396" name="Line 6"/>
          <p:cNvSpPr/>
          <p:nvPr/>
        </p:nvSpPr>
        <p:spPr>
          <a:xfrm>
            <a:off x="3474720" y="1463040"/>
            <a:ext cx="822960" cy="0"/>
          </a:xfrm>
          <a:prstGeom prst="line">
            <a:avLst/>
          </a:prstGeom>
          <a:ln>
            <a:solidFill>
              <a:srgbClr val="000000"/>
            </a:solidFill>
            <a:tailEnd len="med" type="triangle" w="med"/>
          </a:ln>
        </p:spPr>
        <p:style>
          <a:lnRef idx="0"/>
          <a:fillRef idx="0"/>
          <a:effectRef idx="0"/>
          <a:fontRef idx="minor"/>
        </p:style>
      </p:sp>
      <p:sp>
        <p:nvSpPr>
          <p:cNvPr id="397" name="Line 7"/>
          <p:cNvSpPr/>
          <p:nvPr/>
        </p:nvSpPr>
        <p:spPr>
          <a:xfrm>
            <a:off x="6035040" y="1463040"/>
            <a:ext cx="640080" cy="1188720"/>
          </a:xfrm>
          <a:prstGeom prst="line">
            <a:avLst/>
          </a:prstGeom>
          <a:ln>
            <a:solidFill>
              <a:srgbClr val="000000"/>
            </a:solidFill>
            <a:tailEnd len="med" type="triangle" w="med"/>
          </a:ln>
        </p:spPr>
        <p:style>
          <a:lnRef idx="0"/>
          <a:fillRef idx="0"/>
          <a:effectRef idx="0"/>
          <a:fontRef idx="minor"/>
        </p:style>
      </p:sp>
      <p:sp>
        <p:nvSpPr>
          <p:cNvPr id="398" name="CustomShape 8"/>
          <p:cNvSpPr/>
          <p:nvPr/>
        </p:nvSpPr>
        <p:spPr>
          <a:xfrm>
            <a:off x="731520" y="2377440"/>
            <a:ext cx="1280160" cy="6400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a.cpp</a:t>
            </a:r>
            <a:endParaRPr b="0" lang="en-US" sz="1800" spc="-1" strike="noStrike">
              <a:latin typeface="Arial"/>
            </a:endParaRPr>
          </a:p>
        </p:txBody>
      </p:sp>
      <p:sp>
        <p:nvSpPr>
          <p:cNvPr id="399" name="CustomShape 9"/>
          <p:cNvSpPr/>
          <p:nvPr/>
        </p:nvSpPr>
        <p:spPr>
          <a:xfrm>
            <a:off x="2560320" y="2286000"/>
            <a:ext cx="822960" cy="8229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clang</a:t>
            </a:r>
            <a:endParaRPr b="0" lang="en-US" sz="1800" spc="-1" strike="noStrike">
              <a:latin typeface="Arial"/>
            </a:endParaRPr>
          </a:p>
        </p:txBody>
      </p:sp>
      <p:sp>
        <p:nvSpPr>
          <p:cNvPr id="400" name="Line 10"/>
          <p:cNvSpPr/>
          <p:nvPr/>
        </p:nvSpPr>
        <p:spPr>
          <a:xfrm>
            <a:off x="2011680" y="2743200"/>
            <a:ext cx="548640" cy="0"/>
          </a:xfrm>
          <a:prstGeom prst="line">
            <a:avLst/>
          </a:prstGeom>
          <a:ln>
            <a:solidFill>
              <a:srgbClr val="000000"/>
            </a:solidFill>
            <a:tailEnd len="med" type="triangle" w="med"/>
          </a:ln>
        </p:spPr>
        <p:style>
          <a:lnRef idx="0"/>
          <a:fillRef idx="0"/>
          <a:effectRef idx="0"/>
          <a:fontRef idx="minor"/>
        </p:style>
      </p:sp>
      <p:sp>
        <p:nvSpPr>
          <p:cNvPr id="401" name="Line 11"/>
          <p:cNvSpPr/>
          <p:nvPr/>
        </p:nvSpPr>
        <p:spPr>
          <a:xfrm>
            <a:off x="5852160" y="2651760"/>
            <a:ext cx="822960" cy="0"/>
          </a:xfrm>
          <a:prstGeom prst="line">
            <a:avLst/>
          </a:prstGeom>
          <a:ln>
            <a:solidFill>
              <a:srgbClr val="000000"/>
            </a:solidFill>
            <a:tailEnd len="med" type="triangle" w="med"/>
          </a:ln>
        </p:spPr>
        <p:style>
          <a:lnRef idx="0"/>
          <a:fillRef idx="0"/>
          <a:effectRef idx="0"/>
          <a:fontRef idx="minor"/>
        </p:style>
      </p:sp>
      <p:sp>
        <p:nvSpPr>
          <p:cNvPr id="402" name="CustomShape 12"/>
          <p:cNvSpPr/>
          <p:nvPr/>
        </p:nvSpPr>
        <p:spPr>
          <a:xfrm>
            <a:off x="3931920" y="2468880"/>
            <a:ext cx="640080" cy="548640"/>
          </a:xfrm>
          <a:prstGeom prst="foldedCorner">
            <a:avLst>
              <a:gd name="adj" fmla="val 12500"/>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a.o</a:t>
            </a:r>
            <a:endParaRPr b="0" lang="en-US" sz="1800" spc="-1" strike="noStrike">
              <a:latin typeface="Arial"/>
            </a:endParaRPr>
          </a:p>
        </p:txBody>
      </p:sp>
      <p:sp>
        <p:nvSpPr>
          <p:cNvPr id="403" name="Line 13"/>
          <p:cNvSpPr/>
          <p:nvPr/>
        </p:nvSpPr>
        <p:spPr>
          <a:xfrm flipV="1">
            <a:off x="3383280" y="2743200"/>
            <a:ext cx="548640" cy="1005840"/>
          </a:xfrm>
          <a:prstGeom prst="line">
            <a:avLst/>
          </a:prstGeom>
          <a:ln>
            <a:solidFill>
              <a:srgbClr val="000000"/>
            </a:solidFill>
            <a:tailEnd len="med" type="triangle" w="med"/>
          </a:ln>
        </p:spPr>
        <p:style>
          <a:lnRef idx="0"/>
          <a:fillRef idx="0"/>
          <a:effectRef idx="0"/>
          <a:fontRef idx="minor"/>
        </p:style>
      </p:sp>
      <p:sp>
        <p:nvSpPr>
          <p:cNvPr id="404" name="CustomShape 14"/>
          <p:cNvSpPr/>
          <p:nvPr/>
        </p:nvSpPr>
        <p:spPr>
          <a:xfrm>
            <a:off x="5120640" y="2286000"/>
            <a:ext cx="731520" cy="8229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lld</a:t>
            </a:r>
            <a:endParaRPr b="0" lang="en-US" sz="1800" spc="-1" strike="noStrike">
              <a:latin typeface="Arial"/>
            </a:endParaRPr>
          </a:p>
        </p:txBody>
      </p:sp>
      <p:sp>
        <p:nvSpPr>
          <p:cNvPr id="405" name="Line 15"/>
          <p:cNvSpPr/>
          <p:nvPr/>
        </p:nvSpPr>
        <p:spPr>
          <a:xfrm>
            <a:off x="4572000" y="2743200"/>
            <a:ext cx="548640" cy="0"/>
          </a:xfrm>
          <a:prstGeom prst="line">
            <a:avLst/>
          </a:prstGeom>
          <a:ln>
            <a:solidFill>
              <a:srgbClr val="000000"/>
            </a:solidFill>
            <a:tailEnd len="med" type="triangle" w="med"/>
          </a:ln>
        </p:spPr>
        <p:style>
          <a:lnRef idx="0"/>
          <a:fillRef idx="0"/>
          <a:effectRef idx="0"/>
          <a:fontRef idx="minor"/>
        </p:style>
      </p:sp>
      <p:sp>
        <p:nvSpPr>
          <p:cNvPr id="406" name="CustomShape 16"/>
          <p:cNvSpPr/>
          <p:nvPr/>
        </p:nvSpPr>
        <p:spPr>
          <a:xfrm>
            <a:off x="731520" y="3383280"/>
            <a:ext cx="1280160" cy="6400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a.go</a:t>
            </a:r>
            <a:endParaRPr b="0" lang="en-US" sz="1800" spc="-1" strike="noStrike">
              <a:latin typeface="Arial"/>
            </a:endParaRPr>
          </a:p>
        </p:txBody>
      </p:sp>
      <p:sp>
        <p:nvSpPr>
          <p:cNvPr id="407" name="Line 17"/>
          <p:cNvSpPr/>
          <p:nvPr/>
        </p:nvSpPr>
        <p:spPr>
          <a:xfrm>
            <a:off x="2011680" y="3749040"/>
            <a:ext cx="548640" cy="0"/>
          </a:xfrm>
          <a:prstGeom prst="line">
            <a:avLst/>
          </a:prstGeom>
          <a:ln>
            <a:solidFill>
              <a:srgbClr val="000000"/>
            </a:solidFill>
            <a:tailEnd len="med" type="triangle" w="med"/>
          </a:ln>
        </p:spPr>
        <p:style>
          <a:lnRef idx="0"/>
          <a:fillRef idx="0"/>
          <a:effectRef idx="0"/>
          <a:fontRef idx="minor"/>
        </p:style>
      </p:sp>
      <p:sp>
        <p:nvSpPr>
          <p:cNvPr id="408" name="CustomShape 18"/>
          <p:cNvSpPr/>
          <p:nvPr/>
        </p:nvSpPr>
        <p:spPr>
          <a:xfrm>
            <a:off x="2560320" y="3291840"/>
            <a:ext cx="822960" cy="8229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tinygo</a:t>
            </a:r>
            <a:endParaRPr b="0" lang="en-US" sz="1800" spc="-1" strike="noStrike">
              <a:latin typeface="Arial"/>
            </a:endParaRPr>
          </a:p>
        </p:txBody>
      </p:sp>
      <p:sp>
        <p:nvSpPr>
          <p:cNvPr id="409" name="Line 19"/>
          <p:cNvSpPr/>
          <p:nvPr/>
        </p:nvSpPr>
        <p:spPr>
          <a:xfrm>
            <a:off x="3383280" y="2743200"/>
            <a:ext cx="548640" cy="0"/>
          </a:xfrm>
          <a:prstGeom prst="line">
            <a:avLst/>
          </a:prstGeom>
          <a:ln>
            <a:solidFill>
              <a:srgbClr val="000000"/>
            </a:solidFill>
            <a:tailEnd len="med" type="triangle" w="med"/>
          </a:ln>
        </p:spPr>
        <p:style>
          <a:lnRef idx="0"/>
          <a:fillRef idx="0"/>
          <a:effectRef idx="0"/>
          <a:fontRef idx="minor"/>
        </p:style>
      </p:sp>
      <p:sp>
        <p:nvSpPr>
          <p:cNvPr id="410" name="TextShape 20"/>
          <p:cNvSpPr txBox="1"/>
          <p:nvPr/>
        </p:nvSpPr>
        <p:spPr>
          <a:xfrm>
            <a:off x="2329200" y="4754880"/>
            <a:ext cx="5443200" cy="602280"/>
          </a:xfrm>
          <a:prstGeom prst="rect">
            <a:avLst/>
          </a:prstGeom>
          <a:noFill/>
          <a:ln>
            <a:noFill/>
          </a:ln>
        </p:spPr>
        <p:txBody>
          <a:bodyPr lIns="90000" rIns="90000" tIns="45000" bIns="45000">
            <a:spAutoFit/>
          </a:bodyPr>
          <a:p>
            <a:r>
              <a:rPr b="0" lang="en-US" sz="1800" spc="-1" strike="noStrike">
                <a:latin typeface="Arial"/>
              </a:rPr>
              <a:t>For more:</a:t>
            </a:r>
            <a:endParaRPr b="0" lang="en-US" sz="1800" spc="-1" strike="noStrike">
              <a:latin typeface="Arial"/>
            </a:endParaRPr>
          </a:p>
          <a:p>
            <a:r>
              <a:rPr b="0" lang="en-US" sz="1800" spc="-1" strike="noStrike">
                <a:latin typeface="Arial"/>
              </a:rPr>
              <a:t>https://github.com/appcypher/awesome-wasm-langs</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99" dur="indefinite" restart="never" nodeType="tmRoot">
          <p:childTnLst>
            <p:seq>
              <p:cTn id="100" dur="indefinite"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How it is generated</a:t>
            </a:r>
            <a:endParaRPr b="0" lang="en-US" sz="4400" spc="-1" strike="noStrike">
              <a:latin typeface="Arial"/>
            </a:endParaRPr>
          </a:p>
        </p:txBody>
      </p:sp>
      <p:sp>
        <p:nvSpPr>
          <p:cNvPr id="412" name="TextShape 2"/>
          <p:cNvSpPr txBox="1"/>
          <p:nvPr/>
        </p:nvSpPr>
        <p:spPr>
          <a:xfrm>
            <a:off x="185040" y="91440"/>
            <a:ext cx="371160" cy="346320"/>
          </a:xfrm>
          <a:prstGeom prst="rect">
            <a:avLst/>
          </a:prstGeom>
          <a:noFill/>
          <a:ln>
            <a:noFill/>
          </a:ln>
        </p:spPr>
        <p:txBody>
          <a:bodyPr lIns="90000" rIns="90000" tIns="45000" bIns="45000">
            <a:spAutoFit/>
          </a:bodyPr>
          <a:p>
            <a:r>
              <a:rPr b="0" lang="en-US" sz="1800" spc="-1" strike="noStrike">
                <a:latin typeface="Arial"/>
              </a:rPr>
              <a:t>6.</a:t>
            </a:r>
            <a:endParaRPr b="0" lang="en-US" sz="1800" spc="-1" strike="noStrike">
              <a:latin typeface="Arial"/>
            </a:endParaRPr>
          </a:p>
        </p:txBody>
      </p:sp>
      <p:sp>
        <p:nvSpPr>
          <p:cNvPr id="413" name="CustomShape 3"/>
          <p:cNvSpPr/>
          <p:nvPr/>
        </p:nvSpPr>
        <p:spPr>
          <a:xfrm>
            <a:off x="6675120" y="2377440"/>
            <a:ext cx="1005840" cy="548640"/>
          </a:xfrm>
          <a:prstGeom prst="foldedCorner">
            <a:avLst>
              <a:gd name="adj" fmla="val 12500"/>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a.wasm</a:t>
            </a:r>
            <a:endParaRPr b="0" lang="en-US" sz="1800" spc="-1" strike="noStrike">
              <a:latin typeface="Arial"/>
            </a:endParaRPr>
          </a:p>
        </p:txBody>
      </p:sp>
      <p:sp>
        <p:nvSpPr>
          <p:cNvPr id="414" name="CustomShape 4"/>
          <p:cNvSpPr/>
          <p:nvPr/>
        </p:nvSpPr>
        <p:spPr>
          <a:xfrm>
            <a:off x="2194560" y="1188720"/>
            <a:ext cx="1280160" cy="6400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a.wat</a:t>
            </a:r>
            <a:endParaRPr b="0" lang="en-US" sz="1800" spc="-1" strike="noStrike">
              <a:latin typeface="Arial"/>
            </a:endParaRPr>
          </a:p>
        </p:txBody>
      </p:sp>
      <p:sp>
        <p:nvSpPr>
          <p:cNvPr id="415" name="CustomShape 5"/>
          <p:cNvSpPr/>
          <p:nvPr/>
        </p:nvSpPr>
        <p:spPr>
          <a:xfrm>
            <a:off x="4297680" y="1097280"/>
            <a:ext cx="1737360" cy="8229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./wat2wasm</a:t>
            </a:r>
            <a:endParaRPr b="0" lang="en-US" sz="1800" spc="-1" strike="noStrike">
              <a:latin typeface="Arial"/>
            </a:endParaRPr>
          </a:p>
        </p:txBody>
      </p:sp>
      <p:sp>
        <p:nvSpPr>
          <p:cNvPr id="416" name="Line 6"/>
          <p:cNvSpPr/>
          <p:nvPr/>
        </p:nvSpPr>
        <p:spPr>
          <a:xfrm>
            <a:off x="3474720" y="1463040"/>
            <a:ext cx="822960" cy="0"/>
          </a:xfrm>
          <a:prstGeom prst="line">
            <a:avLst/>
          </a:prstGeom>
          <a:ln>
            <a:solidFill>
              <a:srgbClr val="000000"/>
            </a:solidFill>
            <a:tailEnd len="med" type="triangle" w="med"/>
          </a:ln>
        </p:spPr>
        <p:style>
          <a:lnRef idx="0"/>
          <a:fillRef idx="0"/>
          <a:effectRef idx="0"/>
          <a:fontRef idx="minor"/>
        </p:style>
      </p:sp>
      <p:sp>
        <p:nvSpPr>
          <p:cNvPr id="417" name="Line 7"/>
          <p:cNvSpPr/>
          <p:nvPr/>
        </p:nvSpPr>
        <p:spPr>
          <a:xfrm>
            <a:off x="6035040" y="1463040"/>
            <a:ext cx="640080" cy="1188720"/>
          </a:xfrm>
          <a:prstGeom prst="line">
            <a:avLst/>
          </a:prstGeom>
          <a:ln>
            <a:solidFill>
              <a:srgbClr val="000000"/>
            </a:solidFill>
            <a:tailEnd len="med" type="triangle" w="med"/>
          </a:ln>
        </p:spPr>
        <p:style>
          <a:lnRef idx="0"/>
          <a:fillRef idx="0"/>
          <a:effectRef idx="0"/>
          <a:fontRef idx="minor"/>
        </p:style>
      </p:sp>
      <p:sp>
        <p:nvSpPr>
          <p:cNvPr id="418" name="CustomShape 8"/>
          <p:cNvSpPr/>
          <p:nvPr/>
        </p:nvSpPr>
        <p:spPr>
          <a:xfrm>
            <a:off x="731520" y="2377440"/>
            <a:ext cx="1280160" cy="6400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a.cpp</a:t>
            </a:r>
            <a:endParaRPr b="0" lang="en-US" sz="1800" spc="-1" strike="noStrike">
              <a:latin typeface="Arial"/>
            </a:endParaRPr>
          </a:p>
        </p:txBody>
      </p:sp>
      <p:sp>
        <p:nvSpPr>
          <p:cNvPr id="419" name="CustomShape 9"/>
          <p:cNvSpPr/>
          <p:nvPr/>
        </p:nvSpPr>
        <p:spPr>
          <a:xfrm>
            <a:off x="2560320" y="2286000"/>
            <a:ext cx="822960" cy="8229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clang</a:t>
            </a:r>
            <a:endParaRPr b="0" lang="en-US" sz="1800" spc="-1" strike="noStrike">
              <a:latin typeface="Arial"/>
            </a:endParaRPr>
          </a:p>
        </p:txBody>
      </p:sp>
      <p:sp>
        <p:nvSpPr>
          <p:cNvPr id="420" name="Line 10"/>
          <p:cNvSpPr/>
          <p:nvPr/>
        </p:nvSpPr>
        <p:spPr>
          <a:xfrm>
            <a:off x="2011680" y="2743200"/>
            <a:ext cx="548640" cy="0"/>
          </a:xfrm>
          <a:prstGeom prst="line">
            <a:avLst/>
          </a:prstGeom>
          <a:ln>
            <a:solidFill>
              <a:srgbClr val="000000"/>
            </a:solidFill>
            <a:tailEnd len="med" type="triangle" w="med"/>
          </a:ln>
        </p:spPr>
        <p:style>
          <a:lnRef idx="0"/>
          <a:fillRef idx="0"/>
          <a:effectRef idx="0"/>
          <a:fontRef idx="minor"/>
        </p:style>
      </p:sp>
      <p:sp>
        <p:nvSpPr>
          <p:cNvPr id="421" name="Line 11"/>
          <p:cNvSpPr/>
          <p:nvPr/>
        </p:nvSpPr>
        <p:spPr>
          <a:xfrm>
            <a:off x="5852160" y="2651760"/>
            <a:ext cx="822960" cy="0"/>
          </a:xfrm>
          <a:prstGeom prst="line">
            <a:avLst/>
          </a:prstGeom>
          <a:ln>
            <a:solidFill>
              <a:srgbClr val="000000"/>
            </a:solidFill>
            <a:tailEnd len="med" type="triangle" w="med"/>
          </a:ln>
        </p:spPr>
        <p:style>
          <a:lnRef idx="0"/>
          <a:fillRef idx="0"/>
          <a:effectRef idx="0"/>
          <a:fontRef idx="minor"/>
        </p:style>
      </p:sp>
      <p:sp>
        <p:nvSpPr>
          <p:cNvPr id="422" name="CustomShape 12"/>
          <p:cNvSpPr/>
          <p:nvPr/>
        </p:nvSpPr>
        <p:spPr>
          <a:xfrm>
            <a:off x="3931920" y="2468880"/>
            <a:ext cx="640080" cy="548640"/>
          </a:xfrm>
          <a:prstGeom prst="foldedCorner">
            <a:avLst>
              <a:gd name="adj" fmla="val 12500"/>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a.o</a:t>
            </a:r>
            <a:endParaRPr b="0" lang="en-US" sz="1800" spc="-1" strike="noStrike">
              <a:latin typeface="Arial"/>
            </a:endParaRPr>
          </a:p>
        </p:txBody>
      </p:sp>
      <p:sp>
        <p:nvSpPr>
          <p:cNvPr id="423" name="Line 13"/>
          <p:cNvSpPr/>
          <p:nvPr/>
        </p:nvSpPr>
        <p:spPr>
          <a:xfrm flipV="1">
            <a:off x="3383280" y="2743200"/>
            <a:ext cx="548640" cy="1005840"/>
          </a:xfrm>
          <a:prstGeom prst="line">
            <a:avLst/>
          </a:prstGeom>
          <a:ln>
            <a:solidFill>
              <a:srgbClr val="000000"/>
            </a:solidFill>
            <a:tailEnd len="med" type="triangle" w="med"/>
          </a:ln>
        </p:spPr>
        <p:style>
          <a:lnRef idx="0"/>
          <a:fillRef idx="0"/>
          <a:effectRef idx="0"/>
          <a:fontRef idx="minor"/>
        </p:style>
      </p:sp>
      <p:sp>
        <p:nvSpPr>
          <p:cNvPr id="424" name="CustomShape 14"/>
          <p:cNvSpPr/>
          <p:nvPr/>
        </p:nvSpPr>
        <p:spPr>
          <a:xfrm>
            <a:off x="5120640" y="2286000"/>
            <a:ext cx="731520" cy="8229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lld</a:t>
            </a:r>
            <a:endParaRPr b="0" lang="en-US" sz="1800" spc="-1" strike="noStrike">
              <a:latin typeface="Arial"/>
            </a:endParaRPr>
          </a:p>
        </p:txBody>
      </p:sp>
      <p:sp>
        <p:nvSpPr>
          <p:cNvPr id="425" name="Line 15"/>
          <p:cNvSpPr/>
          <p:nvPr/>
        </p:nvSpPr>
        <p:spPr>
          <a:xfrm>
            <a:off x="4572000" y="2743200"/>
            <a:ext cx="548640" cy="0"/>
          </a:xfrm>
          <a:prstGeom prst="line">
            <a:avLst/>
          </a:prstGeom>
          <a:ln>
            <a:solidFill>
              <a:srgbClr val="000000"/>
            </a:solidFill>
            <a:tailEnd len="med" type="triangle" w="med"/>
          </a:ln>
        </p:spPr>
        <p:style>
          <a:lnRef idx="0"/>
          <a:fillRef idx="0"/>
          <a:effectRef idx="0"/>
          <a:fontRef idx="minor"/>
        </p:style>
      </p:sp>
      <p:sp>
        <p:nvSpPr>
          <p:cNvPr id="426" name="CustomShape 16"/>
          <p:cNvSpPr/>
          <p:nvPr/>
        </p:nvSpPr>
        <p:spPr>
          <a:xfrm>
            <a:off x="731520" y="3383280"/>
            <a:ext cx="1280160" cy="6400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a.go</a:t>
            </a:r>
            <a:endParaRPr b="0" lang="en-US" sz="1800" spc="-1" strike="noStrike">
              <a:latin typeface="Arial"/>
            </a:endParaRPr>
          </a:p>
        </p:txBody>
      </p:sp>
      <p:sp>
        <p:nvSpPr>
          <p:cNvPr id="427" name="Line 17"/>
          <p:cNvSpPr/>
          <p:nvPr/>
        </p:nvSpPr>
        <p:spPr>
          <a:xfrm>
            <a:off x="2011680" y="3749040"/>
            <a:ext cx="548640" cy="0"/>
          </a:xfrm>
          <a:prstGeom prst="line">
            <a:avLst/>
          </a:prstGeom>
          <a:ln>
            <a:solidFill>
              <a:srgbClr val="000000"/>
            </a:solidFill>
            <a:tailEnd len="med" type="triangle" w="med"/>
          </a:ln>
        </p:spPr>
        <p:style>
          <a:lnRef idx="0"/>
          <a:fillRef idx="0"/>
          <a:effectRef idx="0"/>
          <a:fontRef idx="minor"/>
        </p:style>
      </p:sp>
      <p:sp>
        <p:nvSpPr>
          <p:cNvPr id="428" name="CustomShape 18"/>
          <p:cNvSpPr/>
          <p:nvPr/>
        </p:nvSpPr>
        <p:spPr>
          <a:xfrm>
            <a:off x="2560320" y="3291840"/>
            <a:ext cx="822960" cy="8229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tinygo</a:t>
            </a:r>
            <a:endParaRPr b="0" lang="en-US" sz="1800" spc="-1" strike="noStrike">
              <a:latin typeface="Arial"/>
            </a:endParaRPr>
          </a:p>
        </p:txBody>
      </p:sp>
      <p:sp>
        <p:nvSpPr>
          <p:cNvPr id="429" name="Line 19"/>
          <p:cNvSpPr/>
          <p:nvPr/>
        </p:nvSpPr>
        <p:spPr>
          <a:xfrm>
            <a:off x="3383280" y="2743200"/>
            <a:ext cx="548640" cy="0"/>
          </a:xfrm>
          <a:prstGeom prst="line">
            <a:avLst/>
          </a:prstGeom>
          <a:ln>
            <a:solidFill>
              <a:srgbClr val="000000"/>
            </a:solidFill>
            <a:tailEnd len="med" type="triangle" w="med"/>
          </a:ln>
        </p:spPr>
        <p:style>
          <a:lnRef idx="0"/>
          <a:fillRef idx="0"/>
          <a:effectRef idx="0"/>
          <a:fontRef idx="minor"/>
        </p:style>
      </p:sp>
      <p:sp>
        <p:nvSpPr>
          <p:cNvPr id="430" name="TextShape 20"/>
          <p:cNvSpPr txBox="1"/>
          <p:nvPr/>
        </p:nvSpPr>
        <p:spPr>
          <a:xfrm>
            <a:off x="4682520" y="3951720"/>
            <a:ext cx="5193000" cy="1626120"/>
          </a:xfrm>
          <a:prstGeom prst="rect">
            <a:avLst/>
          </a:prstGeom>
          <a:noFill/>
          <a:ln>
            <a:noFill/>
          </a:ln>
        </p:spPr>
        <p:txBody>
          <a:bodyPr lIns="90000" rIns="90000" tIns="45000" bIns="45000">
            <a:spAutoFit/>
          </a:bodyPr>
          <a:p>
            <a:r>
              <a:rPr b="0" lang="en-US" sz="1800" spc="-1" strike="noStrike">
                <a:latin typeface="Arial"/>
              </a:rPr>
              <a:t>And of course (almost)-Javascript to WASM</a:t>
            </a:r>
            <a:endParaRPr b="0" lang="en-US" sz="1800" spc="-1" strike="noStrike">
              <a:latin typeface="Arial"/>
            </a:endParaRPr>
          </a:p>
          <a:p>
            <a:r>
              <a:rPr b="0" lang="en-US" sz="1800" spc="-1" strike="noStrike">
                <a:latin typeface="Arial"/>
                <a:hlinkClick r:id="rId1"/>
              </a:rPr>
              <a:t>https://github.com/AssemblyScript/assemblyscript</a:t>
            </a:r>
            <a:endParaRPr b="0" lang="en-US" sz="1800" spc="-1" strike="noStrike">
              <a:latin typeface="Arial"/>
            </a:endParaRPr>
          </a:p>
          <a:p>
            <a:r>
              <a:rPr b="0" lang="en-US" sz="1800" spc="-1" strike="noStrike">
                <a:latin typeface="Arial"/>
                <a:hlinkClick r:id="rId2"/>
              </a:rPr>
              <a:t>https://github.com/01alchemist/TurboScript</a:t>
            </a:r>
            <a:endParaRPr b="0" lang="en-US" sz="1800" spc="-1" strike="noStrike">
              <a:latin typeface="Arial"/>
            </a:endParaRPr>
          </a:p>
          <a:p>
            <a:r>
              <a:rPr b="0" lang="en-US" sz="1800" spc="-1" strike="noStrike">
                <a:latin typeface="Arial"/>
                <a:hlinkClick r:id="rId3"/>
              </a:rPr>
              <a:t>https://github.com/MichaReiser/speedy.js</a:t>
            </a:r>
            <a:endParaRPr b="0" lang="en-US" sz="1800" spc="-1" strike="noStrike">
              <a:latin typeface="Arial"/>
            </a:endParaRPr>
          </a:p>
          <a:p>
            <a:endParaRPr b="0" lang="en-US" sz="1800" spc="-1" strike="noStrike">
              <a:latin typeface="Arial"/>
            </a:endParaRPr>
          </a:p>
          <a:p>
            <a:endParaRPr b="0" lang="en-US" sz="1800" spc="-1" strike="noStrike">
              <a:latin typeface="Arial"/>
            </a:endParaRPr>
          </a:p>
        </p:txBody>
      </p:sp>
      <p:sp>
        <p:nvSpPr>
          <p:cNvPr id="431" name="CustomShape 21"/>
          <p:cNvSpPr/>
          <p:nvPr/>
        </p:nvSpPr>
        <p:spPr>
          <a:xfrm>
            <a:off x="731520" y="4297680"/>
            <a:ext cx="1280160" cy="6400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a.ts</a:t>
            </a:r>
            <a:endParaRPr b="0" lang="en-US" sz="1800" spc="-1" strike="noStrike">
              <a:latin typeface="Arial"/>
            </a:endParaRPr>
          </a:p>
        </p:txBody>
      </p:sp>
      <p:sp>
        <p:nvSpPr>
          <p:cNvPr id="432" name="Line 22"/>
          <p:cNvSpPr/>
          <p:nvPr/>
        </p:nvSpPr>
        <p:spPr>
          <a:xfrm>
            <a:off x="2011680" y="4572000"/>
            <a:ext cx="548640" cy="0"/>
          </a:xfrm>
          <a:prstGeom prst="line">
            <a:avLst/>
          </a:prstGeom>
          <a:ln>
            <a:solidFill>
              <a:srgbClr val="000000"/>
            </a:solidFill>
            <a:tailEnd len="med" type="triangle" w="med"/>
          </a:ln>
        </p:spPr>
        <p:style>
          <a:lnRef idx="0"/>
          <a:fillRef idx="0"/>
          <a:effectRef idx="0"/>
          <a:fontRef idx="minor"/>
        </p:style>
      </p:sp>
      <p:sp>
        <p:nvSpPr>
          <p:cNvPr id="433" name="CustomShape 23"/>
          <p:cNvSpPr/>
          <p:nvPr/>
        </p:nvSpPr>
        <p:spPr>
          <a:xfrm>
            <a:off x="2560320" y="4206240"/>
            <a:ext cx="822960" cy="8229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asc</a:t>
            </a:r>
            <a:endParaRPr b="0" lang="en-US" sz="1800" spc="-1" strike="noStrike">
              <a:latin typeface="Arial"/>
            </a:endParaRPr>
          </a:p>
        </p:txBody>
      </p:sp>
      <p:sp>
        <p:nvSpPr>
          <p:cNvPr id="434" name="Line 24"/>
          <p:cNvSpPr/>
          <p:nvPr/>
        </p:nvSpPr>
        <p:spPr>
          <a:xfrm flipV="1">
            <a:off x="3383280" y="2743200"/>
            <a:ext cx="548640" cy="1920240"/>
          </a:xfrm>
          <a:prstGeom prst="line">
            <a:avLst/>
          </a:prstGeom>
          <a:ln>
            <a:solidFill>
              <a:srgbClr val="000000"/>
            </a:solidFill>
            <a:tailEnd len="med" type="triangle" w="med"/>
          </a:ln>
        </p:spPr>
        <p:style>
          <a:lnRef idx="0"/>
          <a:fillRef idx="0"/>
          <a:effectRef idx="0"/>
          <a:fontRef idx="minor"/>
        </p:style>
      </p:sp>
    </p:spTree>
  </p:cSld>
  <mc:AlternateContent>
    <mc:Choice Requires="p14">
      <p:transition spd="slow" p14:dur="2000"/>
    </mc:Choice>
    <mc:Fallback>
      <p:transition spd="slow"/>
    </mc:Fallback>
  </mc:AlternateContent>
  <p:timing>
    <p:tnLst>
      <p:par>
        <p:cTn id="101" dur="indefinite" restart="never" nodeType="tmRoot">
          <p:childTnLst>
            <p:seq>
              <p:cTn id="102" dur="indefinite"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emscripten</a:t>
            </a:r>
            <a:endParaRPr b="0" lang="en-US" sz="4400" spc="-1" strike="noStrike">
              <a:latin typeface="Arial"/>
            </a:endParaRPr>
          </a:p>
        </p:txBody>
      </p:sp>
      <p:sp>
        <p:nvSpPr>
          <p:cNvPr id="436"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latin typeface="Arial"/>
              </a:rPr>
              <a:t>Emscripten is an </a:t>
            </a:r>
            <a:r>
              <a:rPr b="1" lang="en-US" sz="1400" spc="-1" strike="noStrike">
                <a:latin typeface="Arial"/>
              </a:rPr>
              <a:t>LLVM compiler</a:t>
            </a:r>
            <a:r>
              <a:rPr b="0" lang="en-US" sz="1400" spc="-1" strike="noStrike">
                <a:latin typeface="Arial"/>
              </a:rPr>
              <a:t>. It takes LLVM bitcode - which can be generated from C/C++, using llvm-gcc (DragonEgg) or clang, or any other language that can be converted into LLVM - and compiles that into JavaScript, which can be run on the web (or anywhere else JavaScript can run).</a:t>
            </a:r>
            <a:endParaRPr b="0" lang="en-US" sz="1400" spc="-1" strike="noStrike">
              <a:latin typeface="Arial"/>
            </a:endParaRPr>
          </a:p>
          <a:p>
            <a:pPr marL="432000" indent="-324000">
              <a:spcBef>
                <a:spcPts val="1417"/>
              </a:spcBef>
              <a:buClr>
                <a:srgbClr val="000000"/>
              </a:buClr>
              <a:buSzPct val="45000"/>
              <a:buFont typeface="Wingdings" charset="2"/>
              <a:buChar char=""/>
            </a:pPr>
            <a:r>
              <a:rPr b="0" lang="en-US" sz="1400" spc="-1" strike="noStrike">
                <a:latin typeface="Arial"/>
              </a:rPr>
              <a:t>https://github.com/emscripten-core/emscripten</a:t>
            </a:r>
            <a:endParaRPr b="0" lang="en-US" sz="1400" spc="-1" strike="noStrike">
              <a:latin typeface="Arial"/>
            </a:endParaRPr>
          </a:p>
        </p:txBody>
      </p:sp>
      <p:sp>
        <p:nvSpPr>
          <p:cNvPr id="437" name="TextShape 3"/>
          <p:cNvSpPr txBox="1"/>
          <p:nvPr/>
        </p:nvSpPr>
        <p:spPr>
          <a:xfrm>
            <a:off x="185400" y="91440"/>
            <a:ext cx="371160" cy="346320"/>
          </a:xfrm>
          <a:prstGeom prst="rect">
            <a:avLst/>
          </a:prstGeom>
          <a:noFill/>
          <a:ln>
            <a:noFill/>
          </a:ln>
        </p:spPr>
        <p:txBody>
          <a:bodyPr lIns="90000" rIns="90000" tIns="45000" bIns="45000">
            <a:spAutoFit/>
          </a:bodyPr>
          <a:p>
            <a:r>
              <a:rPr b="0" lang="en-US" sz="1800" spc="-1" strike="noStrike">
                <a:latin typeface="Arial"/>
              </a:rPr>
              <a:t>6.</a:t>
            </a:r>
            <a:endParaRPr b="0" lang="en-US" sz="1800" spc="-1" strike="noStrike">
              <a:latin typeface="Arial"/>
            </a:endParaRPr>
          </a:p>
        </p:txBody>
      </p:sp>
      <p:sp>
        <p:nvSpPr>
          <p:cNvPr id="438" name="TextShape 4"/>
          <p:cNvSpPr txBox="1"/>
          <p:nvPr/>
        </p:nvSpPr>
        <p:spPr>
          <a:xfrm>
            <a:off x="365760" y="2743200"/>
            <a:ext cx="2926080" cy="2138040"/>
          </a:xfrm>
          <a:prstGeom prst="rect">
            <a:avLst/>
          </a:prstGeom>
          <a:noFill/>
          <a:ln>
            <a:noFill/>
          </a:ln>
        </p:spPr>
        <p:txBody>
          <a:bodyPr lIns="90000" rIns="90000" tIns="45000" bIns="45000">
            <a:spAutoFit/>
          </a:bodyPr>
          <a:p>
            <a:r>
              <a:rPr b="0" lang="en-US" sz="1800" spc="-1" strike="noStrike">
                <a:latin typeface="Arial"/>
              </a:rPr>
              <a:t>#include &lt;stdio.h&gt;</a:t>
            </a:r>
            <a:endParaRPr b="0" lang="en-US" sz="1800" spc="-1" strike="noStrike">
              <a:latin typeface="Arial"/>
            </a:endParaRPr>
          </a:p>
          <a:p>
            <a:endParaRPr b="0" lang="en-US" sz="1800" spc="-1" strike="noStrike">
              <a:latin typeface="Arial"/>
            </a:endParaRPr>
          </a:p>
          <a:p>
            <a:r>
              <a:rPr b="0" lang="en-US" sz="1800" spc="-1" strike="noStrike">
                <a:latin typeface="Arial"/>
              </a:rPr>
              <a:t>int main()</a:t>
            </a:r>
            <a:endParaRPr b="0" lang="en-US" sz="1800" spc="-1" strike="noStrike">
              <a:latin typeface="Arial"/>
            </a:endParaRPr>
          </a:p>
          <a:p>
            <a:r>
              <a:rPr b="0" lang="en-US" sz="1800" spc="-1" strike="noStrike">
                <a:latin typeface="Arial"/>
              </a:rPr>
              <a:t>{</a:t>
            </a:r>
            <a:endParaRPr b="0" lang="en-US" sz="1800" spc="-1" strike="noStrike">
              <a:latin typeface="Arial"/>
            </a:endParaRPr>
          </a:p>
          <a:p>
            <a:r>
              <a:rPr b="0" lang="en-US" sz="1800" spc="-1" strike="noStrike">
                <a:latin typeface="Arial"/>
              </a:rPr>
              <a:t>    </a:t>
            </a:r>
            <a:r>
              <a:rPr b="0" lang="en-US" sz="1800" spc="-1" strike="noStrike">
                <a:latin typeface="Arial"/>
              </a:rPr>
              <a:t>printf("hello world!\n");</a:t>
            </a:r>
            <a:endParaRPr b="0" lang="en-US" sz="1800" spc="-1" strike="noStrike">
              <a:latin typeface="Arial"/>
            </a:endParaRPr>
          </a:p>
          <a:p>
            <a:r>
              <a:rPr b="0" lang="en-US" sz="1800" spc="-1" strike="noStrike">
                <a:latin typeface="Arial"/>
              </a:rPr>
              <a:t>    </a:t>
            </a:r>
            <a:r>
              <a:rPr b="0" lang="en-US" sz="1800" spc="-1" strike="noStrike">
                <a:latin typeface="Arial"/>
              </a:rPr>
              <a:t>return 0;</a:t>
            </a:r>
            <a:endParaRPr b="0" lang="en-US" sz="1800" spc="-1" strike="noStrike">
              <a:latin typeface="Arial"/>
            </a:endParaRPr>
          </a:p>
          <a:p>
            <a:r>
              <a:rPr b="0" lang="en-US" sz="1800" spc="-1" strike="noStrike">
                <a:latin typeface="Arial"/>
              </a:rPr>
              <a:t>}</a:t>
            </a:r>
            <a:endParaRPr b="0" lang="en-US" sz="1800" spc="-1" strike="noStrike">
              <a:latin typeface="Arial"/>
            </a:endParaRPr>
          </a:p>
        </p:txBody>
      </p:sp>
      <p:sp>
        <p:nvSpPr>
          <p:cNvPr id="439" name="TextShape 5"/>
          <p:cNvSpPr txBox="1"/>
          <p:nvPr/>
        </p:nvSpPr>
        <p:spPr>
          <a:xfrm>
            <a:off x="3474720" y="2676600"/>
            <a:ext cx="5029200" cy="602280"/>
          </a:xfrm>
          <a:prstGeom prst="rect">
            <a:avLst/>
          </a:prstGeom>
          <a:noFill/>
          <a:ln>
            <a:noFill/>
          </a:ln>
        </p:spPr>
        <p:txBody>
          <a:bodyPr lIns="90000" rIns="90000" tIns="45000" bIns="45000">
            <a:spAutoFit/>
          </a:bodyPr>
          <a:p>
            <a:r>
              <a:rPr b="0" lang="en-US" sz="1800" spc="-1" strike="noStrike">
                <a:latin typeface="Arial"/>
              </a:rPr>
              <a:t>&gt; emcc em.main.cpp -o em.main.html</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03" dur="indefinite" restart="never" nodeType="tmRoot">
          <p:childTnLst>
            <p:seq>
              <p:cTn id="104" dur="indefinite"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ea typeface="Microsoft YaHei"/>
              </a:rPr>
              <a:t>WASM – </a:t>
            </a:r>
            <a:r>
              <a:rPr b="0" lang="en-US" sz="4400" spc="-1" strike="noStrike">
                <a:latin typeface="Arial"/>
              </a:rPr>
              <a:t>emscripten</a:t>
            </a:r>
            <a:endParaRPr b="0" lang="en-US" sz="4400" spc="-1" strike="noStrike">
              <a:latin typeface="Arial"/>
            </a:endParaRPr>
          </a:p>
        </p:txBody>
      </p:sp>
      <p:sp>
        <p:nvSpPr>
          <p:cNvPr id="441"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eeeeee"/>
                </a:solidFill>
                <a:latin typeface="Arial"/>
              </a:rPr>
              <a:t>Emscripten is an </a:t>
            </a:r>
            <a:r>
              <a:rPr b="1" lang="en-US" sz="1400" spc="-1" strike="noStrike">
                <a:solidFill>
                  <a:srgbClr val="eeeeee"/>
                </a:solidFill>
                <a:latin typeface="Arial"/>
              </a:rPr>
              <a:t>LLVM compiler</a:t>
            </a:r>
            <a:r>
              <a:rPr b="0" lang="en-US" sz="1400" spc="-1" strike="noStrike">
                <a:solidFill>
                  <a:srgbClr val="eeeeee"/>
                </a:solidFill>
                <a:latin typeface="Arial"/>
              </a:rPr>
              <a:t>. It takes LLVM bitcode - which can be generated from C/C++, using llvm-gcc (DragonEgg) or clang, or any other language that can be converted into LLVM - and compiles that into JavaScript, which can be run on the web (or anywhere else JavaScript can run).</a:t>
            </a:r>
            <a:endParaRPr b="0" lang="en-US" sz="1400" spc="-1" strike="noStrike">
              <a:solidFill>
                <a:srgbClr val="eeeeee"/>
              </a:solidFill>
              <a:latin typeface="Arial"/>
            </a:endParaRPr>
          </a:p>
          <a:p>
            <a:pPr marL="432000" indent="-324000">
              <a:spcBef>
                <a:spcPts val="1417"/>
              </a:spcBef>
              <a:buClr>
                <a:srgbClr val="000000"/>
              </a:buClr>
              <a:buSzPct val="45000"/>
              <a:buFont typeface="Wingdings" charset="2"/>
              <a:buChar char=""/>
            </a:pPr>
            <a:r>
              <a:rPr b="0" lang="en-US" sz="1400" spc="-1" strike="noStrike">
                <a:solidFill>
                  <a:srgbClr val="eeeeee"/>
                </a:solidFill>
                <a:latin typeface="Arial"/>
              </a:rPr>
              <a:t>https://github.com/emscripten-core/emscripten</a:t>
            </a:r>
            <a:endParaRPr b="0" lang="en-US" sz="1400" spc="-1" strike="noStrike">
              <a:solidFill>
                <a:srgbClr val="eeeeee"/>
              </a:solidFill>
              <a:latin typeface="Arial"/>
            </a:endParaRPr>
          </a:p>
        </p:txBody>
      </p:sp>
      <p:sp>
        <p:nvSpPr>
          <p:cNvPr id="442" name="TextShape 3"/>
          <p:cNvSpPr txBox="1"/>
          <p:nvPr/>
        </p:nvSpPr>
        <p:spPr>
          <a:xfrm>
            <a:off x="185400" y="91440"/>
            <a:ext cx="371160" cy="346320"/>
          </a:xfrm>
          <a:prstGeom prst="rect">
            <a:avLst/>
          </a:prstGeom>
          <a:noFill/>
          <a:ln>
            <a:noFill/>
          </a:ln>
        </p:spPr>
        <p:txBody>
          <a:bodyPr lIns="90000" rIns="90000" tIns="45000" bIns="45000">
            <a:spAutoFit/>
          </a:bodyPr>
          <a:p>
            <a:r>
              <a:rPr b="0" lang="en-US" sz="1800" spc="-1" strike="noStrike">
                <a:latin typeface="Arial"/>
              </a:rPr>
              <a:t>6.</a:t>
            </a:r>
            <a:endParaRPr b="0" lang="en-US" sz="1800" spc="-1" strike="noStrike">
              <a:latin typeface="Arial"/>
            </a:endParaRPr>
          </a:p>
        </p:txBody>
      </p:sp>
      <p:sp>
        <p:nvSpPr>
          <p:cNvPr id="443" name="TextShape 4"/>
          <p:cNvSpPr txBox="1"/>
          <p:nvPr/>
        </p:nvSpPr>
        <p:spPr>
          <a:xfrm>
            <a:off x="365760" y="2743200"/>
            <a:ext cx="2926080" cy="2138040"/>
          </a:xfrm>
          <a:prstGeom prst="rect">
            <a:avLst/>
          </a:prstGeom>
          <a:noFill/>
          <a:ln>
            <a:noFill/>
          </a:ln>
        </p:spPr>
        <p:txBody>
          <a:bodyPr lIns="90000" rIns="90000" tIns="45000" bIns="45000">
            <a:spAutoFit/>
          </a:bodyPr>
          <a:p>
            <a:r>
              <a:rPr b="0" lang="en-US" sz="1800" spc="-1" strike="noStrike">
                <a:solidFill>
                  <a:srgbClr val="eeeeee"/>
                </a:solidFill>
                <a:latin typeface="Arial"/>
              </a:rPr>
              <a:t>#include &lt;stdio.h&gt;</a:t>
            </a:r>
            <a:endParaRPr b="0" lang="en-US" sz="1800" spc="-1" strike="noStrike">
              <a:solidFill>
                <a:srgbClr val="eeeeee"/>
              </a:solidFill>
              <a:latin typeface="Arial"/>
            </a:endParaRPr>
          </a:p>
          <a:p>
            <a:endParaRPr b="0" lang="en-US" sz="1800" spc="-1" strike="noStrike">
              <a:solidFill>
                <a:srgbClr val="eeeeee"/>
              </a:solidFill>
              <a:latin typeface="Arial"/>
            </a:endParaRPr>
          </a:p>
          <a:p>
            <a:r>
              <a:rPr b="0" lang="en-US" sz="1800" spc="-1" strike="noStrike">
                <a:solidFill>
                  <a:srgbClr val="eeeeee"/>
                </a:solidFill>
                <a:latin typeface="Arial"/>
              </a:rPr>
              <a:t>int main()</a:t>
            </a:r>
            <a:endParaRPr b="0" lang="en-US" sz="1800" spc="-1" strike="noStrike">
              <a:solidFill>
                <a:srgbClr val="eeeeee"/>
              </a:solidFill>
              <a:latin typeface="Arial"/>
            </a:endParaRPr>
          </a:p>
          <a:p>
            <a:r>
              <a:rPr b="0" lang="en-US" sz="1800" spc="-1" strike="noStrike">
                <a:solidFill>
                  <a:srgbClr val="eeeeee"/>
                </a:solidFill>
                <a:latin typeface="Arial"/>
              </a:rPr>
              <a:t>{</a:t>
            </a:r>
            <a:endParaRPr b="0" lang="en-US" sz="1800" spc="-1" strike="noStrike">
              <a:solidFill>
                <a:srgbClr val="eeeeee"/>
              </a:solidFill>
              <a:latin typeface="Arial"/>
            </a:endParaRPr>
          </a:p>
          <a:p>
            <a:r>
              <a:rPr b="0" lang="en-US" sz="1800" spc="-1" strike="noStrike">
                <a:solidFill>
                  <a:srgbClr val="eeeeee"/>
                </a:solidFill>
                <a:latin typeface="Arial"/>
              </a:rPr>
              <a:t>    </a:t>
            </a:r>
            <a:r>
              <a:rPr b="0" lang="en-US" sz="1800" spc="-1" strike="noStrike">
                <a:solidFill>
                  <a:srgbClr val="eeeeee"/>
                </a:solidFill>
                <a:latin typeface="Arial"/>
              </a:rPr>
              <a:t>printf("hello world!\n");</a:t>
            </a:r>
            <a:endParaRPr b="0" lang="en-US" sz="1800" spc="-1" strike="noStrike">
              <a:solidFill>
                <a:srgbClr val="eeeeee"/>
              </a:solidFill>
              <a:latin typeface="Arial"/>
            </a:endParaRPr>
          </a:p>
          <a:p>
            <a:r>
              <a:rPr b="0" lang="en-US" sz="1800" spc="-1" strike="noStrike">
                <a:solidFill>
                  <a:srgbClr val="eeeeee"/>
                </a:solidFill>
                <a:latin typeface="Arial"/>
              </a:rPr>
              <a:t>    </a:t>
            </a:r>
            <a:r>
              <a:rPr b="0" lang="en-US" sz="1800" spc="-1" strike="noStrike">
                <a:solidFill>
                  <a:srgbClr val="eeeeee"/>
                </a:solidFill>
                <a:latin typeface="Arial"/>
              </a:rPr>
              <a:t>return 0;</a:t>
            </a:r>
            <a:endParaRPr b="0" lang="en-US" sz="1800" spc="-1" strike="noStrike">
              <a:solidFill>
                <a:srgbClr val="eeeeee"/>
              </a:solidFill>
              <a:latin typeface="Arial"/>
            </a:endParaRPr>
          </a:p>
          <a:p>
            <a:r>
              <a:rPr b="0" lang="en-US" sz="1800" spc="-1" strike="noStrike">
                <a:solidFill>
                  <a:srgbClr val="eeeeee"/>
                </a:solidFill>
                <a:latin typeface="Arial"/>
              </a:rPr>
              <a:t>}</a:t>
            </a:r>
            <a:endParaRPr b="0" lang="en-US" sz="1800" spc="-1" strike="noStrike">
              <a:solidFill>
                <a:srgbClr val="eeeeee"/>
              </a:solidFill>
              <a:latin typeface="Arial"/>
            </a:endParaRPr>
          </a:p>
        </p:txBody>
      </p:sp>
      <p:sp>
        <p:nvSpPr>
          <p:cNvPr id="444" name="TextShape 5"/>
          <p:cNvSpPr txBox="1"/>
          <p:nvPr/>
        </p:nvSpPr>
        <p:spPr>
          <a:xfrm>
            <a:off x="3474720" y="2676600"/>
            <a:ext cx="5029200" cy="602280"/>
          </a:xfrm>
          <a:prstGeom prst="rect">
            <a:avLst/>
          </a:prstGeom>
          <a:noFill/>
          <a:ln>
            <a:noFill/>
          </a:ln>
        </p:spPr>
        <p:txBody>
          <a:bodyPr lIns="90000" rIns="90000" tIns="45000" bIns="45000">
            <a:spAutoFit/>
          </a:bodyPr>
          <a:p>
            <a:r>
              <a:rPr b="0" lang="en-US" sz="1800" spc="-1" strike="noStrike">
                <a:solidFill>
                  <a:srgbClr val="eeeeee"/>
                </a:solidFill>
                <a:latin typeface="Arial"/>
              </a:rPr>
              <a:t>&gt; emcc em.main.cpp -o em.main.html</a:t>
            </a:r>
            <a:endParaRPr b="0" lang="en-US" sz="1800" spc="-1" strike="noStrike">
              <a:solidFill>
                <a:srgbClr val="eeeeee"/>
              </a:solidFill>
              <a:latin typeface="Arial"/>
            </a:endParaRPr>
          </a:p>
        </p:txBody>
      </p:sp>
      <p:pic>
        <p:nvPicPr>
          <p:cNvPr id="445" name="" descr=""/>
          <p:cNvPicPr/>
          <p:nvPr/>
        </p:nvPicPr>
        <p:blipFill>
          <a:blip r:embed="rId1"/>
          <a:stretch/>
        </p:blipFill>
        <p:spPr>
          <a:xfrm>
            <a:off x="1288080" y="274320"/>
            <a:ext cx="7581600" cy="5143320"/>
          </a:xfrm>
          <a:prstGeom prst="rect">
            <a:avLst/>
          </a:prstGeom>
          <a:ln>
            <a:noFill/>
          </a:ln>
        </p:spPr>
      </p:pic>
    </p:spTree>
  </p:cSld>
  <mc:AlternateContent>
    <mc:Choice Requires="p14">
      <p:transition spd="slow" p14:dur="2000"/>
    </mc:Choice>
    <mc:Fallback>
      <p:transition spd="slow"/>
    </mc:Fallback>
  </mc:AlternateContent>
  <p:timing>
    <p:tnLst>
      <p:par>
        <p:cTn id="105" dur="indefinite" restart="never" nodeType="tmRoot">
          <p:childTnLst>
            <p:seq>
              <p:cTn id="106" dur="indefinite"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emscripten</a:t>
            </a:r>
            <a:endParaRPr b="0" lang="en-US" sz="4400" spc="-1" strike="noStrike">
              <a:latin typeface="Arial"/>
            </a:endParaRPr>
          </a:p>
        </p:txBody>
      </p:sp>
      <p:sp>
        <p:nvSpPr>
          <p:cNvPr id="447"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OK… but what smscripten brings to the table?</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Runtime!</a:t>
            </a:r>
            <a:endParaRPr b="0" lang="en-US" sz="28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How printf actually works?</a:t>
            </a:r>
            <a:endParaRPr b="0" lang="en-US" sz="3200" spc="-1" strike="noStrike">
              <a:latin typeface="Arial"/>
            </a:endParaRPr>
          </a:p>
        </p:txBody>
      </p:sp>
      <p:sp>
        <p:nvSpPr>
          <p:cNvPr id="448" name="TextShape 3"/>
          <p:cNvSpPr txBox="1"/>
          <p:nvPr/>
        </p:nvSpPr>
        <p:spPr>
          <a:xfrm>
            <a:off x="185760" y="91440"/>
            <a:ext cx="371160" cy="346320"/>
          </a:xfrm>
          <a:prstGeom prst="rect">
            <a:avLst/>
          </a:prstGeom>
          <a:noFill/>
          <a:ln>
            <a:noFill/>
          </a:ln>
        </p:spPr>
        <p:txBody>
          <a:bodyPr lIns="90000" rIns="90000" tIns="45000" bIns="45000">
            <a:spAutoFit/>
          </a:bodyPr>
          <a:p>
            <a:r>
              <a:rPr b="0" lang="en-US" sz="1800" spc="-1" strike="noStrike">
                <a:latin typeface="Arial"/>
              </a:rPr>
              <a:t>6.</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07" dur="indefinite" restart="never" nodeType="tmRoot">
          <p:childTnLst>
            <p:seq>
              <p:cTn id="108" dur="indefinite"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emscripten</a:t>
            </a:r>
            <a:endParaRPr b="0" lang="en-US" sz="4400" spc="-1" strike="noStrike">
              <a:latin typeface="Arial"/>
            </a:endParaRPr>
          </a:p>
        </p:txBody>
      </p:sp>
      <p:sp>
        <p:nvSpPr>
          <p:cNvPr id="450"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OK… but what smscripten brings to the table?</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Runtime!</a:t>
            </a:r>
            <a:endParaRPr b="0" lang="en-US" sz="28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How printf actually works?</a:t>
            </a:r>
            <a:endParaRPr b="0" lang="en-US" sz="3200" spc="-1" strike="noStrike">
              <a:latin typeface="Arial"/>
            </a:endParaRPr>
          </a:p>
        </p:txBody>
      </p:sp>
      <p:sp>
        <p:nvSpPr>
          <p:cNvPr id="451" name="TextShape 3"/>
          <p:cNvSpPr txBox="1"/>
          <p:nvPr/>
        </p:nvSpPr>
        <p:spPr>
          <a:xfrm>
            <a:off x="185760" y="91440"/>
            <a:ext cx="371160" cy="346320"/>
          </a:xfrm>
          <a:prstGeom prst="rect">
            <a:avLst/>
          </a:prstGeom>
          <a:noFill/>
          <a:ln>
            <a:noFill/>
          </a:ln>
        </p:spPr>
        <p:txBody>
          <a:bodyPr lIns="90000" rIns="90000" tIns="45000" bIns="45000">
            <a:spAutoFit/>
          </a:bodyPr>
          <a:p>
            <a:r>
              <a:rPr b="0" lang="en-US" sz="1800" spc="-1" strike="noStrike">
                <a:latin typeface="Arial"/>
              </a:rPr>
              <a:t>6.</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09" dur="indefinite" restart="never" nodeType="tmRoot">
          <p:childTnLst>
            <p:seq>
              <p:cTn id="110" dur="indefinite"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solidFill>
                  <a:srgbClr val="eeeeee"/>
                </a:solidFill>
                <a:latin typeface="Arial"/>
              </a:rPr>
              <a:t>WASM – emscripten</a:t>
            </a:r>
            <a:endParaRPr b="0" lang="en-US" sz="4400" spc="-1" strike="noStrike">
              <a:solidFill>
                <a:srgbClr val="eeeeee"/>
              </a:solidFill>
              <a:latin typeface="Arial"/>
            </a:endParaRPr>
          </a:p>
        </p:txBody>
      </p:sp>
      <p:sp>
        <p:nvSpPr>
          <p:cNvPr id="453"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eeeeee"/>
                </a:solidFill>
                <a:latin typeface="Arial"/>
              </a:rPr>
              <a:t>OK… but what smscripten brings to the table?</a:t>
            </a:r>
            <a:endParaRPr b="0" lang="en-US" sz="3200" spc="-1" strike="noStrike">
              <a:solidFill>
                <a:srgbClr val="eeeeee"/>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eeeeee"/>
                </a:solidFill>
                <a:latin typeface="Arial"/>
              </a:rPr>
              <a:t>Runtime!</a:t>
            </a:r>
            <a:endParaRPr b="0" lang="en-US" sz="2800" spc="-1" strike="noStrike">
              <a:solidFill>
                <a:srgbClr val="eeeeee"/>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eeeeee"/>
                </a:solidFill>
                <a:latin typeface="Arial"/>
              </a:rPr>
              <a:t>How printf actually works?</a:t>
            </a:r>
            <a:endParaRPr b="0" lang="en-US" sz="3200" spc="-1" strike="noStrike">
              <a:solidFill>
                <a:srgbClr val="eeeeee"/>
              </a:solidFill>
              <a:latin typeface="Arial"/>
            </a:endParaRPr>
          </a:p>
        </p:txBody>
      </p:sp>
      <p:pic>
        <p:nvPicPr>
          <p:cNvPr id="454" name="" descr=""/>
          <p:cNvPicPr/>
          <p:nvPr/>
        </p:nvPicPr>
        <p:blipFill>
          <a:blip r:embed="rId1"/>
          <a:stretch/>
        </p:blipFill>
        <p:spPr>
          <a:xfrm>
            <a:off x="-907920" y="168840"/>
            <a:ext cx="6028560" cy="4037400"/>
          </a:xfrm>
          <a:prstGeom prst="rect">
            <a:avLst/>
          </a:prstGeom>
          <a:ln>
            <a:noFill/>
          </a:ln>
        </p:spPr>
      </p:pic>
      <p:sp>
        <p:nvSpPr>
          <p:cNvPr id="455" name="TextShape 3"/>
          <p:cNvSpPr txBox="1"/>
          <p:nvPr/>
        </p:nvSpPr>
        <p:spPr>
          <a:xfrm>
            <a:off x="3657600" y="365760"/>
            <a:ext cx="5918040" cy="5254920"/>
          </a:xfrm>
          <a:prstGeom prst="rect">
            <a:avLst/>
          </a:prstGeom>
          <a:noFill/>
          <a:ln>
            <a:noFill/>
          </a:ln>
        </p:spPr>
        <p:txBody>
          <a:bodyPr lIns="90000" rIns="90000" tIns="45000" bIns="45000">
            <a:spAutoFit/>
          </a:bodyPr>
          <a:p>
            <a:r>
              <a:rPr b="0" lang="en-US" sz="1200" spc="-1" strike="noStrike">
                <a:latin typeface="Arial"/>
                <a:hlinkClick r:id="rId2"/>
              </a:rPr>
              <a:t>http://osteras.info/personal/2013/10/11/hello-world-analysis.html</a:t>
            </a:r>
            <a:endParaRPr b="0" lang="en-US" sz="1200" spc="-1" strike="noStrike">
              <a:latin typeface="Arial"/>
            </a:endParaRPr>
          </a:p>
          <a:p>
            <a:endParaRPr b="0" lang="en-US" sz="1200" spc="-1" strike="noStrike">
              <a:latin typeface="Arial"/>
            </a:endParaRPr>
          </a:p>
          <a:p>
            <a:r>
              <a:rPr b="0" lang="en-US" sz="1200" spc="-1" strike="noStrike">
                <a:latin typeface="Arial"/>
              </a:rPr>
              <a:t>C runtime (ucrt.dll (windows) or libc.so (linux) )</a:t>
            </a:r>
            <a:endParaRPr b="0" lang="en-US" sz="1200" spc="-1" strike="noStrike">
              <a:latin typeface="Arial"/>
            </a:endParaRPr>
          </a:p>
          <a:p>
            <a:endParaRPr b="0" lang="en-US" sz="1200" spc="-1" strike="noStrike">
              <a:latin typeface="Arial"/>
            </a:endParaRPr>
          </a:p>
          <a:p>
            <a:endParaRPr b="0" lang="en-US" sz="1200" spc="-1" strike="noStrike">
              <a:latin typeface="Arial"/>
            </a:endParaRPr>
          </a:p>
          <a:p>
            <a:r>
              <a:rPr b="0" lang="en-US" sz="800" spc="-1" strike="noStrike">
                <a:latin typeface="Arial"/>
                <a:hlinkClick r:id="rId3"/>
              </a:rPr>
              <a:t>https://github.com/lattera/glibc/blob/895ef79e04a953cac1493863bcae29ad85657ee1/stdio-common/vprintf.c#L30</a:t>
            </a:r>
            <a:endParaRPr b="0" lang="en-US" sz="800" spc="-1" strike="noStrike">
              <a:latin typeface="Arial"/>
            </a:endParaRPr>
          </a:p>
          <a:p>
            <a:r>
              <a:rPr b="0" lang="en-US" sz="800" spc="-1" strike="noStrike">
                <a:latin typeface="Arial"/>
                <a:hlinkClick r:id="rId4"/>
              </a:rPr>
              <a:t>https://github.com/lattera/glibc/blob/895ef79e04a953cac1493863bcae29ad85657ee1/stdio-common/vfprintf.c#L81</a:t>
            </a:r>
            <a:endParaRPr b="0" lang="en-US" sz="800" spc="-1" strike="noStrike">
              <a:latin typeface="Arial"/>
            </a:endParaRPr>
          </a:p>
          <a:p>
            <a:r>
              <a:rPr b="0" lang="en-US" sz="800" spc="-1" strike="noStrike">
                <a:latin typeface="Arial"/>
                <a:hlinkClick r:id="rId5"/>
              </a:rPr>
              <a:t>https://github.com/lattera/glibc/blob/895ef79e04a953cac1493863bcae29ad85657ee1/stdio-common/vfprintf.c#L81</a:t>
            </a:r>
            <a:endParaRPr b="0" lang="en-US" sz="800" spc="-1" strike="noStrike">
              <a:latin typeface="Arial"/>
            </a:endParaRPr>
          </a:p>
          <a:p>
            <a:r>
              <a:rPr b="0" lang="en-US" sz="800" spc="-1" strike="noStrike">
                <a:latin typeface="Arial"/>
                <a:hlinkClick r:id="rId6"/>
              </a:rPr>
              <a:t>https://github.com/lattera/glibc/blob/895ef79e04a953cac1493863bcae29ad85657ee1/stdio-common/vfprintf.c#L95</a:t>
            </a:r>
            <a:endParaRPr b="0" lang="en-US" sz="800" spc="-1" strike="noStrike">
              <a:latin typeface="Arial"/>
            </a:endParaRPr>
          </a:p>
          <a:p>
            <a:r>
              <a:rPr b="0" lang="en-US" sz="800" spc="-1" strike="noStrike">
                <a:latin typeface="Arial"/>
                <a:hlinkClick r:id="rId7"/>
              </a:rPr>
              <a:t>https://github.com/lattera/glibc/blob/895ef79e04a953cac1493863bcae29ad85657ee1/libio/iopadn.c#L36</a:t>
            </a:r>
            <a:endParaRPr b="0" lang="en-US" sz="800" spc="-1" strike="noStrike">
              <a:latin typeface="Arial"/>
            </a:endParaRPr>
          </a:p>
          <a:p>
            <a:r>
              <a:rPr b="0" lang="en-US" sz="800" spc="-1" strike="noStrike">
                <a:latin typeface="Arial"/>
                <a:hlinkClick r:id="rId8"/>
              </a:rPr>
              <a:t>https://github.com/lattera/glibc/blob/895ef79e04a953cac1493863bcae29ad85657ee1/libio/libioP.h#L374</a:t>
            </a:r>
            <a:endParaRPr b="0" lang="en-US" sz="800" spc="-1" strike="noStrike">
              <a:latin typeface="Arial"/>
            </a:endParaRPr>
          </a:p>
          <a:p>
            <a:r>
              <a:rPr b="0" lang="en-US" sz="800" spc="-1" strike="noStrike">
                <a:latin typeface="Arial"/>
                <a:hlinkClick r:id="rId9"/>
              </a:rPr>
              <a:t>https://github.com/lattera/glibc/blob/895ef79e04a953cac1493863bcae29ad85657ee1/libio/libioP.h#L171</a:t>
            </a:r>
            <a:endParaRPr b="0" lang="en-US" sz="800" spc="-1" strike="noStrike">
              <a:latin typeface="Arial"/>
            </a:endParaRPr>
          </a:p>
          <a:p>
            <a:r>
              <a:rPr b="0" lang="en-US" sz="800" spc="-1" strike="noStrike">
                <a:latin typeface="Arial"/>
                <a:hlinkClick r:id="rId10"/>
              </a:rPr>
              <a:t>https://github.com/lattera/glibc/blob/895ef79e04a953cac1493863bcae29ad85657ee1/libio/fileops.c#L1262</a:t>
            </a:r>
            <a:endParaRPr b="0" lang="en-US" sz="800" spc="-1" strike="noStrike">
              <a:latin typeface="Arial"/>
            </a:endParaRPr>
          </a:p>
          <a:p>
            <a:r>
              <a:rPr b="0" lang="en-US" sz="800" spc="-1" strike="noStrike">
                <a:latin typeface="Arial"/>
                <a:hlinkClick r:id="rId11"/>
              </a:rPr>
              <a:t>https://github.com/lattera/glibc/blob/895ef79e04a953cac1493863bcae29ad85657ee1/stdio-common/printf.c#L33</a:t>
            </a:r>
            <a:endParaRPr b="0" lang="en-US" sz="800" spc="-1" strike="noStrike">
              <a:latin typeface="Arial"/>
            </a:endParaRPr>
          </a:p>
          <a:p>
            <a:r>
              <a:rPr b="0" lang="en-US" sz="800" spc="-1" strike="noStrike">
                <a:latin typeface="Arial"/>
                <a:hlinkClick r:id="rId12"/>
              </a:rPr>
              <a:t>https://github.com/lattera/glibc/blob/895ef79e04a953cac1493863bcae29ad85657ee1/libio/fileops.c#L456</a:t>
            </a:r>
            <a:endParaRPr b="0" lang="en-US" sz="800" spc="-1" strike="noStrike">
              <a:latin typeface="Arial"/>
            </a:endParaRPr>
          </a:p>
          <a:p>
            <a:r>
              <a:rPr b="0" lang="en-US" sz="800" spc="-1" strike="noStrike">
                <a:latin typeface="Arial"/>
                <a:hlinkClick r:id="rId13"/>
              </a:rPr>
              <a:t>https://github.com/lattera/glibc/blob/895ef79e04a953cac1493863bcae29ad85657ee1/libio/libioP.h#L244</a:t>
            </a:r>
            <a:endParaRPr b="0" lang="en-US" sz="800" spc="-1" strike="noStrike">
              <a:latin typeface="Arial"/>
            </a:endParaRPr>
          </a:p>
          <a:p>
            <a:r>
              <a:rPr b="0" lang="en-US" sz="800" spc="-1" strike="noStrike">
                <a:latin typeface="Arial"/>
                <a:hlinkClick r:id="rId14"/>
              </a:rPr>
              <a:t>https://github.com/lattera/glibc/blob/895ef79e04a953cac1493863bcae29ad85657ee1/libio/fileops.c#L1185</a:t>
            </a:r>
            <a:endParaRPr b="0" lang="en-US" sz="800" spc="-1" strike="noStrike">
              <a:latin typeface="Arial"/>
            </a:endParaRPr>
          </a:p>
          <a:p>
            <a:endParaRPr b="0" lang="en-US" sz="800" spc="-1" strike="noStrike">
              <a:latin typeface="Arial"/>
            </a:endParaRPr>
          </a:p>
          <a:p>
            <a:r>
              <a:rPr b="0" lang="en-US" sz="800" spc="-1" strike="noStrike">
                <a:latin typeface="Arial"/>
              </a:rPr>
              <a:t>Call syscall</a:t>
            </a:r>
            <a:endParaRPr b="0" lang="en-US" sz="800" spc="-1" strike="noStrike">
              <a:latin typeface="Arial"/>
            </a:endParaRPr>
          </a:p>
          <a:p>
            <a:endParaRPr b="0" lang="en-US" sz="800" spc="-1" strike="noStrike">
              <a:latin typeface="Arial"/>
            </a:endParaRPr>
          </a:p>
          <a:p>
            <a:r>
              <a:rPr b="0" lang="en-US" sz="800" spc="-1" strike="noStrike">
                <a:latin typeface="Arial"/>
                <a:hlinkClick r:id="rId15"/>
              </a:rPr>
              <a:t>https://github.com/lattera/glibc/blob/895ef79e04a953cac1493863bcae29ad85657ee1/sysdeps/unix/sysv/linux/write.c#L26</a:t>
            </a:r>
            <a:endParaRPr b="0" lang="en-US" sz="800" spc="-1" strike="noStrike">
              <a:latin typeface="Arial"/>
            </a:endParaRPr>
          </a:p>
          <a:p>
            <a:r>
              <a:rPr b="0" lang="en-US" sz="800" spc="-1" strike="noStrike">
                <a:latin typeface="Arial"/>
                <a:hlinkClick r:id="rId16"/>
              </a:rPr>
              <a:t>https://github.com/lattera/glibc/blob/895ef79e04a953cac1493863bcae29ad85657ee1/sysdeps/unix/syscalls.list#L99</a:t>
            </a:r>
            <a:endParaRPr b="0" lang="en-US" sz="800" spc="-1" strike="noStrike">
              <a:latin typeface="Arial"/>
            </a:endParaRPr>
          </a:p>
          <a:p>
            <a:endParaRPr b="0" lang="en-US" sz="800" spc="-1" strike="noStrike">
              <a:latin typeface="Arial"/>
            </a:endParaRPr>
          </a:p>
          <a:p>
            <a:r>
              <a:rPr b="0" lang="en-US" sz="800" spc="-1" strike="noStrike">
                <a:latin typeface="Arial"/>
              </a:rPr>
              <a:t>Kernel code</a:t>
            </a:r>
            <a:endParaRPr b="0" lang="en-US" sz="800" spc="-1" strike="noStrike">
              <a:latin typeface="Arial"/>
            </a:endParaRPr>
          </a:p>
          <a:p>
            <a:endParaRPr b="0" lang="en-US" sz="800" spc="-1" strike="noStrike">
              <a:latin typeface="Arial"/>
            </a:endParaRPr>
          </a:p>
          <a:p>
            <a:r>
              <a:rPr b="0" lang="en-US" sz="800" spc="-1" strike="noStrike">
                <a:latin typeface="Arial"/>
                <a:hlinkClick r:id="rId17"/>
              </a:rPr>
              <a:t>https://github.com/torvalds/linux/blob/2f4c53349961c8ca480193e47da4d44fdb8335a8/fs/read_write.c#L620</a:t>
            </a:r>
            <a:endParaRPr b="0" lang="en-US" sz="800" spc="-1" strike="noStrike">
              <a:latin typeface="Arial"/>
            </a:endParaRPr>
          </a:p>
          <a:p>
            <a:r>
              <a:rPr b="0" lang="en-US" sz="800" spc="-1" strike="noStrike">
                <a:latin typeface="Arial"/>
                <a:hlinkClick r:id="rId18"/>
              </a:rPr>
              <a:t>https://github.com/torvalds/linux/blob/2f4c53349961c8ca480193e47da4d44fdb8335a8/fs/read_write.c#L600</a:t>
            </a:r>
            <a:endParaRPr b="0" lang="en-US" sz="800" spc="-1" strike="noStrike">
              <a:latin typeface="Arial"/>
            </a:endParaRPr>
          </a:p>
          <a:p>
            <a:r>
              <a:rPr b="0" lang="en-US" sz="800" spc="-1" strike="noStrike">
                <a:latin typeface="Arial"/>
              </a:rPr>
              <a:t>https://github.com/torvalds/linux/blob/2f4c53349961c8ca480193e47da4d44fdb8335a8/fs/read_write.c#L494</a:t>
            </a:r>
            <a:endParaRPr b="0" lang="en-US" sz="800" spc="-1" strike="noStrike">
              <a:latin typeface="Arial"/>
            </a:endParaRPr>
          </a:p>
          <a:p>
            <a:endParaRPr b="0" lang="en-US" sz="800" spc="-1" strike="noStrike">
              <a:latin typeface="Arial"/>
            </a:endParaRPr>
          </a:p>
          <a:p>
            <a:endParaRPr b="0" lang="en-US" sz="800" spc="-1" strike="noStrike">
              <a:latin typeface="Arial"/>
            </a:endParaRPr>
          </a:p>
          <a:p>
            <a:endParaRPr b="0" lang="en-US" sz="800" spc="-1" strike="noStrike">
              <a:latin typeface="Arial"/>
            </a:endParaRPr>
          </a:p>
          <a:p>
            <a:endParaRPr b="0" lang="en-US" sz="800" spc="-1" strike="noStrike">
              <a:latin typeface="Arial"/>
            </a:endParaRPr>
          </a:p>
          <a:p>
            <a:endParaRPr b="0" lang="en-US" sz="800" spc="-1" strike="noStrike">
              <a:latin typeface="Arial"/>
            </a:endParaRPr>
          </a:p>
          <a:p>
            <a:endParaRPr b="0" lang="en-US" sz="800" spc="-1" strike="noStrike">
              <a:latin typeface="Arial"/>
            </a:endParaRPr>
          </a:p>
          <a:p>
            <a:endParaRPr b="0" lang="en-US" sz="800" spc="-1" strike="noStrike">
              <a:latin typeface="Arial"/>
            </a:endParaRPr>
          </a:p>
          <a:p>
            <a:endParaRPr b="0" lang="en-US" sz="800" spc="-1" strike="noStrike">
              <a:latin typeface="Arial"/>
            </a:endParaRPr>
          </a:p>
          <a:p>
            <a:endParaRPr b="0" lang="en-US" sz="800" spc="-1" strike="noStrike">
              <a:latin typeface="Arial"/>
            </a:endParaRPr>
          </a:p>
          <a:p>
            <a:endParaRPr b="0" lang="en-US" sz="800" spc="-1" strike="noStrike">
              <a:latin typeface="Arial"/>
            </a:endParaRPr>
          </a:p>
          <a:p>
            <a:endParaRPr b="0" lang="en-US" sz="800" spc="-1" strike="noStrike">
              <a:latin typeface="Arial"/>
            </a:endParaRPr>
          </a:p>
        </p:txBody>
      </p:sp>
      <p:sp>
        <p:nvSpPr>
          <p:cNvPr id="456" name="TextShape 4"/>
          <p:cNvSpPr txBox="1"/>
          <p:nvPr/>
        </p:nvSpPr>
        <p:spPr>
          <a:xfrm>
            <a:off x="185760" y="91440"/>
            <a:ext cx="371160" cy="346320"/>
          </a:xfrm>
          <a:prstGeom prst="rect">
            <a:avLst/>
          </a:prstGeom>
          <a:noFill/>
          <a:ln>
            <a:noFill/>
          </a:ln>
        </p:spPr>
        <p:txBody>
          <a:bodyPr lIns="90000" rIns="90000" tIns="45000" bIns="45000">
            <a:spAutoFit/>
          </a:bodyPr>
          <a:p>
            <a:r>
              <a:rPr b="0" lang="en-US" sz="1800" spc="-1" strike="noStrike">
                <a:latin typeface="Arial"/>
              </a:rPr>
              <a:t>6.</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11" dur="indefinite" restart="never" nodeType="tmRoot">
          <p:childTnLst>
            <p:seq>
              <p:cTn id="112" dur="indefinite"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TextShape 1"/>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Syscall</a:t>
            </a:r>
            <a:endParaRPr b="0" lang="en-US" sz="3200" spc="-1" strike="noStrike">
              <a:latin typeface="Arial"/>
            </a:endParaRPr>
          </a:p>
        </p:txBody>
      </p:sp>
      <p:sp>
        <p:nvSpPr>
          <p:cNvPr id="458" name="TextShape 2"/>
          <p:cNvSpPr txBox="1"/>
          <p:nvPr/>
        </p:nvSpPr>
        <p:spPr>
          <a:xfrm>
            <a:off x="5029200" y="640080"/>
            <a:ext cx="4767840" cy="3200400"/>
          </a:xfrm>
          <a:prstGeom prst="rect">
            <a:avLst/>
          </a:prstGeom>
          <a:noFill/>
          <a:ln>
            <a:noFill/>
          </a:ln>
        </p:spPr>
        <p:txBody>
          <a:bodyPr lIns="90000" rIns="90000" tIns="45000" bIns="45000">
            <a:spAutoFit/>
          </a:bodyPr>
          <a:p>
            <a:r>
              <a:rPr b="0" lang="en-US" sz="1200" spc="-1" strike="noStrike">
                <a:latin typeface="Arial"/>
              </a:rPr>
              <a:t>global _start</a:t>
            </a:r>
            <a:endParaRPr b="0" lang="en-US" sz="1200" spc="-1" strike="noStrike">
              <a:latin typeface="Arial"/>
            </a:endParaRPr>
          </a:p>
          <a:p>
            <a:r>
              <a:rPr b="0" lang="en-US" sz="1200" spc="-1" strike="noStrike">
                <a:latin typeface="Arial"/>
              </a:rPr>
              <a:t>_start:</a:t>
            </a:r>
            <a:endParaRPr b="0" lang="en-US" sz="1200" spc="-1" strike="noStrike">
              <a:latin typeface="Arial"/>
            </a:endParaRPr>
          </a:p>
          <a:p>
            <a:r>
              <a:rPr b="0" lang="en-US" sz="1200" spc="-1" strike="noStrike">
                <a:latin typeface="Arial"/>
              </a:rPr>
              <a:t>    </a:t>
            </a:r>
            <a:r>
              <a:rPr b="0" lang="en-US" sz="1200" spc="-1" strike="noStrike">
                <a:latin typeface="Arial"/>
              </a:rPr>
              <a:t>; Write.</a:t>
            </a:r>
            <a:endParaRPr b="0" lang="en-US" sz="1200" spc="-1" strike="noStrike">
              <a:latin typeface="Arial"/>
            </a:endParaRPr>
          </a:p>
          <a:p>
            <a:r>
              <a:rPr b="0" lang="en-US" sz="1200" spc="-1" strike="noStrike">
                <a:latin typeface="Arial"/>
              </a:rPr>
              <a:t>    </a:t>
            </a:r>
            <a:r>
              <a:rPr b="0" lang="en-US" sz="1200" spc="-1" strike="noStrike">
                <a:latin typeface="Arial"/>
              </a:rPr>
              <a:t>mov rax, 1                  </a:t>
            </a:r>
            <a:r>
              <a:rPr b="0" lang="en-US" sz="1200" spc="-1" strike="noStrike">
                <a:latin typeface="Arial"/>
              </a:rPr>
              <a:t>	</a:t>
            </a:r>
            <a:r>
              <a:rPr b="0" lang="en-US" sz="1200" spc="-1" strike="noStrike">
                <a:latin typeface="Arial"/>
              </a:rPr>
              <a:t>	</a:t>
            </a:r>
            <a:r>
              <a:rPr b="0" lang="en-US" sz="1200" spc="-1" strike="noStrike">
                <a:latin typeface="Arial"/>
              </a:rPr>
              <a:t>; use the write syscall</a:t>
            </a:r>
            <a:endParaRPr b="0" lang="en-US" sz="1200" spc="-1" strike="noStrike">
              <a:latin typeface="Arial"/>
            </a:endParaRPr>
          </a:p>
          <a:p>
            <a:r>
              <a:rPr b="0" lang="en-US" sz="1200" spc="-1" strike="noStrike">
                <a:latin typeface="Arial"/>
              </a:rPr>
              <a:t>    </a:t>
            </a:r>
            <a:r>
              <a:rPr b="0" lang="en-US" sz="1200" spc="-1" strike="noStrike">
                <a:latin typeface="Arial"/>
              </a:rPr>
              <a:t>mov rdi, 1                  </a:t>
            </a:r>
            <a:r>
              <a:rPr b="0" lang="en-US" sz="1200" spc="-1" strike="noStrike">
                <a:latin typeface="Arial"/>
              </a:rPr>
              <a:t>	</a:t>
            </a:r>
            <a:r>
              <a:rPr b="0" lang="en-US" sz="1200" spc="-1" strike="noStrike">
                <a:latin typeface="Arial"/>
              </a:rPr>
              <a:t>	</a:t>
            </a:r>
            <a:r>
              <a:rPr b="0" lang="en-US" sz="1200" spc="-1" strike="noStrike">
                <a:latin typeface="Arial"/>
              </a:rPr>
              <a:t>; write to stdout</a:t>
            </a:r>
            <a:endParaRPr b="0" lang="en-US" sz="1200" spc="-1" strike="noStrike">
              <a:latin typeface="Arial"/>
            </a:endParaRPr>
          </a:p>
          <a:p>
            <a:r>
              <a:rPr b="0" lang="en-US" sz="1200" spc="-1" strike="noStrike">
                <a:latin typeface="Arial"/>
              </a:rPr>
              <a:t>    </a:t>
            </a:r>
            <a:r>
              <a:rPr b="0" lang="en-US" sz="1200" spc="-1" strike="noStrike">
                <a:latin typeface="Arial"/>
              </a:rPr>
              <a:t>mov rsi, hello_world        </a:t>
            </a:r>
            <a:r>
              <a:rPr b="0" lang="en-US" sz="1200" spc="-1" strike="noStrike">
                <a:latin typeface="Arial"/>
              </a:rPr>
              <a:t>	</a:t>
            </a:r>
            <a:r>
              <a:rPr b="0" lang="en-US" sz="1200" spc="-1" strike="noStrike">
                <a:latin typeface="Arial"/>
              </a:rPr>
              <a:t>; use string at hello_world</a:t>
            </a:r>
            <a:endParaRPr b="0" lang="en-US" sz="1200" spc="-1" strike="noStrike">
              <a:latin typeface="Arial"/>
            </a:endParaRPr>
          </a:p>
          <a:p>
            <a:r>
              <a:rPr b="0" lang="en-US" sz="1200" spc="-1" strike="noStrike">
                <a:latin typeface="Arial"/>
              </a:rPr>
              <a:t>    </a:t>
            </a:r>
            <a:r>
              <a:rPr b="0" lang="en-US" sz="1200" spc="-1" strike="noStrike">
                <a:latin typeface="Arial"/>
              </a:rPr>
              <a:t>mov rdx, hello_world_len    </a:t>
            </a:r>
            <a:r>
              <a:rPr b="0" lang="en-US" sz="1200" spc="-1" strike="noStrike">
                <a:latin typeface="Arial"/>
              </a:rPr>
              <a:t>	</a:t>
            </a:r>
            <a:r>
              <a:rPr b="0" lang="en-US" sz="1200" spc="-1" strike="noStrike">
                <a:latin typeface="Arial"/>
              </a:rPr>
              <a:t>; size = hello_world_len</a:t>
            </a:r>
            <a:endParaRPr b="0" lang="en-US" sz="1200" spc="-1" strike="noStrike">
              <a:latin typeface="Arial"/>
            </a:endParaRPr>
          </a:p>
          <a:p>
            <a:r>
              <a:rPr b="0" lang="en-US" sz="1200" spc="-1" strike="noStrike">
                <a:latin typeface="Arial"/>
              </a:rPr>
              <a:t>    </a:t>
            </a:r>
            <a:r>
              <a:rPr b="0" lang="en-US" sz="1200" spc="-1" strike="noStrike">
                <a:latin typeface="Arial"/>
              </a:rPr>
              <a:t>syscall</a:t>
            </a:r>
            <a:endParaRPr b="0" lang="en-US" sz="1200" spc="-1" strike="noStrike">
              <a:latin typeface="Arial"/>
            </a:endParaRPr>
          </a:p>
          <a:p>
            <a:endParaRPr b="0" lang="en-US" sz="1200" spc="-1" strike="noStrike">
              <a:latin typeface="Arial"/>
            </a:endParaRPr>
          </a:p>
          <a:p>
            <a:r>
              <a:rPr b="0" lang="en-US" sz="1200" spc="-1" strike="noStrike">
                <a:latin typeface="Arial"/>
              </a:rPr>
              <a:t>    </a:t>
            </a:r>
            <a:r>
              <a:rPr b="0" lang="en-US" sz="1200" spc="-1" strike="noStrike">
                <a:latin typeface="Arial"/>
              </a:rPr>
              <a:t>; Exit.</a:t>
            </a:r>
            <a:endParaRPr b="0" lang="en-US" sz="1200" spc="-1" strike="noStrike">
              <a:latin typeface="Arial"/>
            </a:endParaRPr>
          </a:p>
          <a:p>
            <a:r>
              <a:rPr b="0" lang="en-US" sz="1200" spc="-1" strike="noStrike">
                <a:latin typeface="Arial"/>
              </a:rPr>
              <a:t>    </a:t>
            </a:r>
            <a:r>
              <a:rPr b="0" lang="en-US" sz="1200" spc="-1" strike="noStrike">
                <a:latin typeface="Arial"/>
              </a:rPr>
              <a:t>mov rax, 60                 </a:t>
            </a:r>
            <a:r>
              <a:rPr b="0" lang="en-US" sz="1200" spc="-1" strike="noStrike">
                <a:latin typeface="Arial"/>
              </a:rPr>
              <a:t>	</a:t>
            </a:r>
            <a:r>
              <a:rPr b="0" lang="en-US" sz="1200" spc="-1" strike="noStrike">
                <a:latin typeface="Arial"/>
              </a:rPr>
              <a:t>	</a:t>
            </a:r>
            <a:r>
              <a:rPr b="0" lang="en-US" sz="1200" spc="-1" strike="noStrike">
                <a:latin typeface="Arial"/>
              </a:rPr>
              <a:t>; use the _exit syscall</a:t>
            </a:r>
            <a:endParaRPr b="0" lang="en-US" sz="1200" spc="-1" strike="noStrike">
              <a:latin typeface="Arial"/>
            </a:endParaRPr>
          </a:p>
          <a:p>
            <a:r>
              <a:rPr b="0" lang="en-US" sz="1200" spc="-1" strike="noStrike">
                <a:latin typeface="Arial"/>
              </a:rPr>
              <a:t>    </a:t>
            </a:r>
            <a:r>
              <a:rPr b="0" lang="en-US" sz="1200" spc="-1" strike="noStrike">
                <a:latin typeface="Arial"/>
              </a:rPr>
              <a:t>mov rdi, 0                  </a:t>
            </a:r>
            <a:r>
              <a:rPr b="0" lang="en-US" sz="1200" spc="-1" strike="noStrike">
                <a:latin typeface="Arial"/>
              </a:rPr>
              <a:t>	</a:t>
            </a:r>
            <a:r>
              <a:rPr b="0" lang="en-US" sz="1200" spc="-1" strike="noStrike">
                <a:latin typeface="Arial"/>
              </a:rPr>
              <a:t>	</a:t>
            </a:r>
            <a:r>
              <a:rPr b="0" lang="en-US" sz="1200" spc="-1" strike="noStrike">
                <a:latin typeface="Arial"/>
              </a:rPr>
              <a:t>; error code 0</a:t>
            </a:r>
            <a:endParaRPr b="0" lang="en-US" sz="1200" spc="-1" strike="noStrike">
              <a:latin typeface="Arial"/>
            </a:endParaRPr>
          </a:p>
          <a:p>
            <a:r>
              <a:rPr b="0" lang="en-US" sz="1200" spc="-1" strike="noStrike">
                <a:latin typeface="Arial"/>
              </a:rPr>
              <a:t>    </a:t>
            </a:r>
            <a:r>
              <a:rPr b="0" lang="en-US" sz="1200" spc="-1" strike="noStrike">
                <a:latin typeface="Arial"/>
              </a:rPr>
              <a:t>syscall</a:t>
            </a:r>
            <a:endParaRPr b="0" lang="en-US" sz="1200" spc="-1" strike="noStrike">
              <a:latin typeface="Arial"/>
            </a:endParaRPr>
          </a:p>
          <a:p>
            <a:endParaRPr b="0" lang="en-US" sz="1200" spc="-1" strike="noStrike">
              <a:latin typeface="Arial"/>
            </a:endParaRPr>
          </a:p>
          <a:p>
            <a:r>
              <a:rPr b="0" lang="en-US" sz="1200" spc="-1" strike="noStrike">
                <a:latin typeface="Arial"/>
              </a:rPr>
              <a:t>hello_world db "hello world", 10</a:t>
            </a:r>
            <a:endParaRPr b="0" lang="en-US" sz="1200" spc="-1" strike="noStrike">
              <a:latin typeface="Arial"/>
            </a:endParaRPr>
          </a:p>
          <a:p>
            <a:r>
              <a:rPr b="0" lang="en-US" sz="1200" spc="-1" strike="noStrike">
                <a:latin typeface="Arial"/>
              </a:rPr>
              <a:t>hello_world_len equ $ - hello_world</a:t>
            </a:r>
            <a:endParaRPr b="0" lang="en-US" sz="1200" spc="-1" strike="noStrike">
              <a:latin typeface="Arial"/>
            </a:endParaRPr>
          </a:p>
        </p:txBody>
      </p:sp>
      <p:sp>
        <p:nvSpPr>
          <p:cNvPr id="459" name="TextShape 3"/>
          <p:cNvSpPr txBox="1"/>
          <p:nvPr/>
        </p:nvSpPr>
        <p:spPr>
          <a:xfrm>
            <a:off x="1554480" y="4097880"/>
            <a:ext cx="6316200" cy="1114200"/>
          </a:xfrm>
          <a:prstGeom prst="rect">
            <a:avLst/>
          </a:prstGeom>
          <a:noFill/>
          <a:ln>
            <a:noFill/>
          </a:ln>
        </p:spPr>
        <p:txBody>
          <a:bodyPr lIns="90000" rIns="90000" tIns="45000" bIns="45000">
            <a:spAutoFit/>
          </a:bodyPr>
          <a:p>
            <a:r>
              <a:rPr b="0" lang="en-US" sz="1800" spc="-1" strike="noStrike">
                <a:latin typeface="Arial"/>
              </a:rPr>
              <a:t>&gt; nasm -felf64 write.asm &amp;&amp;  ld write.o &amp;&amp; ./a.out</a:t>
            </a:r>
            <a:endParaRPr b="0" lang="en-US" sz="1800" spc="-1" strike="noStrike">
              <a:latin typeface="Arial"/>
            </a:endParaRPr>
          </a:p>
          <a:p>
            <a:r>
              <a:rPr b="0" lang="en-US" sz="1800" spc="-1" strike="noStrike">
                <a:latin typeface="Arial"/>
              </a:rPr>
              <a:t>hello world</a:t>
            </a:r>
            <a:endParaRPr b="0" lang="en-US" sz="1800" spc="-1" strike="noStrike">
              <a:latin typeface="Arial"/>
            </a:endParaRPr>
          </a:p>
          <a:p>
            <a:r>
              <a:rPr b="0" lang="en-US" sz="1800" spc="-1" strike="noStrike">
                <a:latin typeface="Arial"/>
              </a:rPr>
              <a:t>or</a:t>
            </a:r>
            <a:endParaRPr b="0" lang="en-US" sz="1800" spc="-1" strike="noStrike">
              <a:latin typeface="Arial"/>
            </a:endParaRPr>
          </a:p>
          <a:p>
            <a:r>
              <a:rPr b="0" lang="en-US" sz="1800" spc="-1" strike="noStrike">
                <a:latin typeface="Arial"/>
              </a:rPr>
              <a:t>https://rextester.com/l/nasm_online_compiler</a:t>
            </a:r>
            <a:endParaRPr b="0" lang="en-US" sz="1800" spc="-1" strike="noStrike">
              <a:latin typeface="Arial"/>
            </a:endParaRPr>
          </a:p>
        </p:txBody>
      </p:sp>
      <p:sp>
        <p:nvSpPr>
          <p:cNvPr id="460" name="TextShape 4"/>
          <p:cNvSpPr txBox="1"/>
          <p:nvPr/>
        </p:nvSpPr>
        <p:spPr>
          <a:xfrm>
            <a:off x="185760" y="91440"/>
            <a:ext cx="371160" cy="346320"/>
          </a:xfrm>
          <a:prstGeom prst="rect">
            <a:avLst/>
          </a:prstGeom>
          <a:noFill/>
          <a:ln>
            <a:noFill/>
          </a:ln>
        </p:spPr>
        <p:txBody>
          <a:bodyPr lIns="90000" rIns="90000" tIns="45000" bIns="45000">
            <a:spAutoFit/>
          </a:bodyPr>
          <a:p>
            <a:r>
              <a:rPr b="0" lang="en-US" sz="1800" spc="-1" strike="noStrike">
                <a:latin typeface="Arial"/>
              </a:rPr>
              <a:t>6.</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13" dur="indefinite" restart="never" nodeType="tmRoot">
          <p:childTnLst>
            <p:seq>
              <p:cTn id="114" dur="indefinite"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1" name="TextShape 1"/>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Syscall</a:t>
            </a:r>
            <a:endParaRPr b="0" lang="en-US" sz="3200" spc="-1" strike="noStrike">
              <a:latin typeface="Arial"/>
            </a:endParaRPr>
          </a:p>
        </p:txBody>
      </p:sp>
      <p:sp>
        <p:nvSpPr>
          <p:cNvPr id="462" name="TextShape 2"/>
          <p:cNvSpPr txBox="1"/>
          <p:nvPr/>
        </p:nvSpPr>
        <p:spPr>
          <a:xfrm>
            <a:off x="5029200" y="640080"/>
            <a:ext cx="4767840" cy="3200400"/>
          </a:xfrm>
          <a:prstGeom prst="rect">
            <a:avLst/>
          </a:prstGeom>
          <a:noFill/>
          <a:ln>
            <a:noFill/>
          </a:ln>
        </p:spPr>
        <p:txBody>
          <a:bodyPr lIns="90000" rIns="90000" tIns="45000" bIns="45000">
            <a:spAutoFit/>
          </a:bodyPr>
          <a:p>
            <a:r>
              <a:rPr b="0" lang="en-US" sz="1200" spc="-1" strike="noStrike">
                <a:solidFill>
                  <a:srgbClr val="eeeeee"/>
                </a:solidFill>
                <a:latin typeface="Arial"/>
              </a:rPr>
              <a:t>global _start</a:t>
            </a:r>
            <a:endParaRPr b="0" lang="en-US" sz="1200" spc="-1" strike="noStrike">
              <a:solidFill>
                <a:srgbClr val="eeeeee"/>
              </a:solidFill>
              <a:latin typeface="Arial"/>
            </a:endParaRPr>
          </a:p>
          <a:p>
            <a:r>
              <a:rPr b="0" lang="en-US" sz="1200" spc="-1" strike="noStrike">
                <a:solidFill>
                  <a:srgbClr val="eeeeee"/>
                </a:solidFill>
                <a:latin typeface="Arial"/>
              </a:rPr>
              <a:t>_start:</a:t>
            </a:r>
            <a:endParaRPr b="0" lang="en-US" sz="1200" spc="-1" strike="noStrike">
              <a:solidFill>
                <a:srgbClr val="eeeeee"/>
              </a:solidFill>
              <a:latin typeface="Arial"/>
            </a:endParaRPr>
          </a:p>
          <a:p>
            <a:r>
              <a:rPr b="0" lang="en-US" sz="1200" spc="-1" strike="noStrike">
                <a:solidFill>
                  <a:srgbClr val="eeeeee"/>
                </a:solidFill>
                <a:latin typeface="Arial"/>
              </a:rPr>
              <a:t>    </a:t>
            </a:r>
            <a:r>
              <a:rPr b="0" lang="en-US" sz="1200" spc="-1" strike="noStrike">
                <a:solidFill>
                  <a:srgbClr val="eeeeee"/>
                </a:solidFill>
                <a:latin typeface="Arial"/>
              </a:rPr>
              <a:t>; Write.</a:t>
            </a:r>
            <a:endParaRPr b="0" lang="en-US" sz="1200" spc="-1" strike="noStrike">
              <a:solidFill>
                <a:srgbClr val="eeeeee"/>
              </a:solidFill>
              <a:latin typeface="Arial"/>
            </a:endParaRPr>
          </a:p>
          <a:p>
            <a:r>
              <a:rPr b="0" lang="en-US" sz="1200" spc="-1" strike="noStrike">
                <a:solidFill>
                  <a:srgbClr val="eeeeee"/>
                </a:solidFill>
                <a:latin typeface="Arial"/>
              </a:rPr>
              <a:t>    </a:t>
            </a:r>
            <a:r>
              <a:rPr b="0" lang="en-US" sz="1200" spc="-1" strike="noStrike">
                <a:solidFill>
                  <a:srgbClr val="000000"/>
                </a:solidFill>
                <a:latin typeface="Arial"/>
              </a:rPr>
              <a:t>mov rax, 1                  </a:t>
            </a:r>
            <a:r>
              <a:rPr b="0" lang="en-US" sz="1200" spc="-1" strike="noStrike">
                <a:solidFill>
                  <a:srgbClr val="000000"/>
                </a:solidFill>
                <a:latin typeface="Arial"/>
              </a:rPr>
              <a:t>	</a:t>
            </a:r>
            <a:r>
              <a:rPr b="0" lang="en-US" sz="1200" spc="-1" strike="noStrike">
                <a:solidFill>
                  <a:srgbClr val="000000"/>
                </a:solidFill>
                <a:latin typeface="Arial"/>
              </a:rPr>
              <a:t>	</a:t>
            </a:r>
            <a:r>
              <a:rPr b="0" lang="en-US" sz="1200" spc="-1" strike="noStrike">
                <a:solidFill>
                  <a:srgbClr val="000000"/>
                </a:solidFill>
                <a:latin typeface="Arial"/>
              </a:rPr>
              <a:t>; use the write syscall</a:t>
            </a:r>
            <a:endParaRPr b="0" lang="en-US" sz="1200" spc="-1" strike="noStrike">
              <a:solidFill>
                <a:srgbClr val="eeeeee"/>
              </a:solidFill>
              <a:latin typeface="Arial"/>
            </a:endParaRPr>
          </a:p>
          <a:p>
            <a:r>
              <a:rPr b="0" lang="en-US" sz="1200" spc="-1" strike="noStrike">
                <a:solidFill>
                  <a:srgbClr val="000000"/>
                </a:solidFill>
                <a:latin typeface="Arial"/>
              </a:rPr>
              <a:t>    </a:t>
            </a:r>
            <a:r>
              <a:rPr b="0" lang="en-US" sz="1200" spc="-1" strike="noStrike">
                <a:solidFill>
                  <a:srgbClr val="000000"/>
                </a:solidFill>
                <a:latin typeface="Arial"/>
              </a:rPr>
              <a:t>mov rdi, 1                  </a:t>
            </a:r>
            <a:r>
              <a:rPr b="0" lang="en-US" sz="1200" spc="-1" strike="noStrike">
                <a:solidFill>
                  <a:srgbClr val="000000"/>
                </a:solidFill>
                <a:latin typeface="Arial"/>
              </a:rPr>
              <a:t>	</a:t>
            </a:r>
            <a:r>
              <a:rPr b="0" lang="en-US" sz="1200" spc="-1" strike="noStrike">
                <a:solidFill>
                  <a:srgbClr val="000000"/>
                </a:solidFill>
                <a:latin typeface="Arial"/>
              </a:rPr>
              <a:t>	</a:t>
            </a:r>
            <a:r>
              <a:rPr b="0" lang="en-US" sz="1200" spc="-1" strike="noStrike">
                <a:solidFill>
                  <a:srgbClr val="000000"/>
                </a:solidFill>
                <a:latin typeface="Arial"/>
              </a:rPr>
              <a:t>; write to stdout</a:t>
            </a:r>
            <a:endParaRPr b="0" lang="en-US" sz="1200" spc="-1" strike="noStrike">
              <a:solidFill>
                <a:srgbClr val="eeeeee"/>
              </a:solidFill>
              <a:latin typeface="Arial"/>
            </a:endParaRPr>
          </a:p>
          <a:p>
            <a:r>
              <a:rPr b="0" lang="en-US" sz="1200" spc="-1" strike="noStrike">
                <a:solidFill>
                  <a:srgbClr val="000000"/>
                </a:solidFill>
                <a:latin typeface="Arial"/>
              </a:rPr>
              <a:t>    </a:t>
            </a:r>
            <a:r>
              <a:rPr b="0" lang="en-US" sz="1200" spc="-1" strike="noStrike">
                <a:solidFill>
                  <a:srgbClr val="000000"/>
                </a:solidFill>
                <a:latin typeface="Arial"/>
              </a:rPr>
              <a:t>mov rsi, hello_world        </a:t>
            </a:r>
            <a:r>
              <a:rPr b="0" lang="en-US" sz="1200" spc="-1" strike="noStrike">
                <a:solidFill>
                  <a:srgbClr val="000000"/>
                </a:solidFill>
                <a:latin typeface="Arial"/>
              </a:rPr>
              <a:t>	</a:t>
            </a:r>
            <a:r>
              <a:rPr b="0" lang="en-US" sz="1200" spc="-1" strike="noStrike">
                <a:solidFill>
                  <a:srgbClr val="000000"/>
                </a:solidFill>
                <a:latin typeface="Arial"/>
              </a:rPr>
              <a:t>; pointer to hello_world</a:t>
            </a:r>
            <a:endParaRPr b="0" lang="en-US" sz="1200" spc="-1" strike="noStrike">
              <a:solidFill>
                <a:srgbClr val="eeeeee"/>
              </a:solidFill>
              <a:latin typeface="Arial"/>
            </a:endParaRPr>
          </a:p>
          <a:p>
            <a:r>
              <a:rPr b="0" lang="en-US" sz="1200" spc="-1" strike="noStrike">
                <a:solidFill>
                  <a:srgbClr val="000000"/>
                </a:solidFill>
                <a:latin typeface="Arial"/>
              </a:rPr>
              <a:t>    </a:t>
            </a:r>
            <a:r>
              <a:rPr b="0" lang="en-US" sz="1200" spc="-1" strike="noStrike">
                <a:solidFill>
                  <a:srgbClr val="000000"/>
                </a:solidFill>
                <a:latin typeface="Arial"/>
              </a:rPr>
              <a:t>mov rdx, hello_world_len    </a:t>
            </a:r>
            <a:r>
              <a:rPr b="0" lang="en-US" sz="1200" spc="-1" strike="noStrike">
                <a:solidFill>
                  <a:srgbClr val="000000"/>
                </a:solidFill>
                <a:latin typeface="Arial"/>
              </a:rPr>
              <a:t>	</a:t>
            </a:r>
            <a:r>
              <a:rPr b="0" lang="en-US" sz="1200" spc="-1" strike="noStrike">
                <a:solidFill>
                  <a:srgbClr val="000000"/>
                </a:solidFill>
                <a:latin typeface="Arial"/>
              </a:rPr>
              <a:t>; size = hello_world_len</a:t>
            </a:r>
            <a:endParaRPr b="0" lang="en-US" sz="1200" spc="-1" strike="noStrike">
              <a:solidFill>
                <a:srgbClr val="eeeeee"/>
              </a:solidFill>
              <a:latin typeface="Arial"/>
            </a:endParaRPr>
          </a:p>
          <a:p>
            <a:r>
              <a:rPr b="0" lang="en-US" sz="1200" spc="-1" strike="noStrike">
                <a:solidFill>
                  <a:srgbClr val="000000"/>
                </a:solidFill>
                <a:latin typeface="Arial"/>
              </a:rPr>
              <a:t>    </a:t>
            </a:r>
            <a:r>
              <a:rPr b="0" lang="en-US" sz="1200" spc="-1" strike="noStrike">
                <a:solidFill>
                  <a:srgbClr val="000000"/>
                </a:solidFill>
                <a:latin typeface="Arial"/>
              </a:rPr>
              <a:t>syscall</a:t>
            </a:r>
            <a:endParaRPr b="0" lang="en-US" sz="1200" spc="-1" strike="noStrike">
              <a:solidFill>
                <a:srgbClr val="eeeeee"/>
              </a:solidFill>
              <a:latin typeface="Arial"/>
            </a:endParaRPr>
          </a:p>
          <a:p>
            <a:endParaRPr b="0" lang="en-US" sz="1200" spc="-1" strike="noStrike">
              <a:solidFill>
                <a:srgbClr val="eeeeee"/>
              </a:solidFill>
              <a:latin typeface="Arial"/>
            </a:endParaRPr>
          </a:p>
          <a:p>
            <a:r>
              <a:rPr b="0" lang="en-US" sz="1200" spc="-1" strike="noStrike">
                <a:solidFill>
                  <a:srgbClr val="eeeeee"/>
                </a:solidFill>
                <a:latin typeface="Arial"/>
              </a:rPr>
              <a:t>    </a:t>
            </a:r>
            <a:r>
              <a:rPr b="0" lang="en-US" sz="1200" spc="-1" strike="noStrike">
                <a:solidFill>
                  <a:srgbClr val="eeeeee"/>
                </a:solidFill>
                <a:latin typeface="Arial"/>
              </a:rPr>
              <a:t>; Exit.</a:t>
            </a:r>
            <a:endParaRPr b="0" lang="en-US" sz="1200" spc="-1" strike="noStrike">
              <a:solidFill>
                <a:srgbClr val="eeeeee"/>
              </a:solidFill>
              <a:latin typeface="Arial"/>
            </a:endParaRPr>
          </a:p>
          <a:p>
            <a:r>
              <a:rPr b="0" lang="en-US" sz="1200" spc="-1" strike="noStrike">
                <a:solidFill>
                  <a:srgbClr val="eeeeee"/>
                </a:solidFill>
                <a:latin typeface="Arial"/>
              </a:rPr>
              <a:t>    </a:t>
            </a:r>
            <a:r>
              <a:rPr b="0" lang="en-US" sz="1200" spc="-1" strike="noStrike">
                <a:solidFill>
                  <a:srgbClr val="eeeeee"/>
                </a:solidFill>
                <a:latin typeface="Arial"/>
              </a:rPr>
              <a:t>mov rax, 60                 </a:t>
            </a:r>
            <a:r>
              <a:rPr b="0" lang="en-US" sz="1200" spc="-1" strike="noStrike">
                <a:solidFill>
                  <a:srgbClr val="eeeeee"/>
                </a:solidFill>
                <a:latin typeface="Arial"/>
              </a:rPr>
              <a:t>	</a:t>
            </a:r>
            <a:r>
              <a:rPr b="0" lang="en-US" sz="1200" spc="-1" strike="noStrike">
                <a:solidFill>
                  <a:srgbClr val="eeeeee"/>
                </a:solidFill>
                <a:latin typeface="Arial"/>
              </a:rPr>
              <a:t>	</a:t>
            </a:r>
            <a:r>
              <a:rPr b="0" lang="en-US" sz="1200" spc="-1" strike="noStrike">
                <a:solidFill>
                  <a:srgbClr val="eeeeee"/>
                </a:solidFill>
                <a:latin typeface="Arial"/>
              </a:rPr>
              <a:t>; use the _exit syscall</a:t>
            </a:r>
            <a:endParaRPr b="0" lang="en-US" sz="1200" spc="-1" strike="noStrike">
              <a:solidFill>
                <a:srgbClr val="eeeeee"/>
              </a:solidFill>
              <a:latin typeface="Arial"/>
            </a:endParaRPr>
          </a:p>
          <a:p>
            <a:r>
              <a:rPr b="0" lang="en-US" sz="1200" spc="-1" strike="noStrike">
                <a:solidFill>
                  <a:srgbClr val="eeeeee"/>
                </a:solidFill>
                <a:latin typeface="Arial"/>
              </a:rPr>
              <a:t>    </a:t>
            </a:r>
            <a:r>
              <a:rPr b="0" lang="en-US" sz="1200" spc="-1" strike="noStrike">
                <a:solidFill>
                  <a:srgbClr val="eeeeee"/>
                </a:solidFill>
                <a:latin typeface="Arial"/>
              </a:rPr>
              <a:t>mov rdi, 0                  </a:t>
            </a:r>
            <a:r>
              <a:rPr b="0" lang="en-US" sz="1200" spc="-1" strike="noStrike">
                <a:solidFill>
                  <a:srgbClr val="eeeeee"/>
                </a:solidFill>
                <a:latin typeface="Arial"/>
              </a:rPr>
              <a:t>	</a:t>
            </a:r>
            <a:r>
              <a:rPr b="0" lang="en-US" sz="1200" spc="-1" strike="noStrike">
                <a:solidFill>
                  <a:srgbClr val="eeeeee"/>
                </a:solidFill>
                <a:latin typeface="Arial"/>
              </a:rPr>
              <a:t>	</a:t>
            </a:r>
            <a:r>
              <a:rPr b="0" lang="en-US" sz="1200" spc="-1" strike="noStrike">
                <a:solidFill>
                  <a:srgbClr val="eeeeee"/>
                </a:solidFill>
                <a:latin typeface="Arial"/>
              </a:rPr>
              <a:t>; error code 0</a:t>
            </a:r>
            <a:endParaRPr b="0" lang="en-US" sz="1200" spc="-1" strike="noStrike">
              <a:solidFill>
                <a:srgbClr val="eeeeee"/>
              </a:solidFill>
              <a:latin typeface="Arial"/>
            </a:endParaRPr>
          </a:p>
          <a:p>
            <a:r>
              <a:rPr b="0" lang="en-US" sz="1200" spc="-1" strike="noStrike">
                <a:solidFill>
                  <a:srgbClr val="eeeeee"/>
                </a:solidFill>
                <a:latin typeface="Arial"/>
              </a:rPr>
              <a:t>    </a:t>
            </a:r>
            <a:r>
              <a:rPr b="0" lang="en-US" sz="1200" spc="-1" strike="noStrike">
                <a:solidFill>
                  <a:srgbClr val="eeeeee"/>
                </a:solidFill>
                <a:latin typeface="Arial"/>
              </a:rPr>
              <a:t>syscall</a:t>
            </a:r>
            <a:endParaRPr b="0" lang="en-US" sz="1200" spc="-1" strike="noStrike">
              <a:solidFill>
                <a:srgbClr val="eeeeee"/>
              </a:solidFill>
              <a:latin typeface="Arial"/>
            </a:endParaRPr>
          </a:p>
          <a:p>
            <a:endParaRPr b="0" lang="en-US" sz="1200" spc="-1" strike="noStrike">
              <a:solidFill>
                <a:srgbClr val="eeeeee"/>
              </a:solidFill>
              <a:latin typeface="Arial"/>
            </a:endParaRPr>
          </a:p>
          <a:p>
            <a:r>
              <a:rPr b="0" lang="en-US" sz="1200" spc="-1" strike="noStrike">
                <a:solidFill>
                  <a:srgbClr val="eeeeee"/>
                </a:solidFill>
                <a:latin typeface="Arial"/>
              </a:rPr>
              <a:t>hello_world db "hello world", 10</a:t>
            </a:r>
            <a:endParaRPr b="0" lang="en-US" sz="1200" spc="-1" strike="noStrike">
              <a:solidFill>
                <a:srgbClr val="eeeeee"/>
              </a:solidFill>
              <a:latin typeface="Arial"/>
            </a:endParaRPr>
          </a:p>
          <a:p>
            <a:r>
              <a:rPr b="0" lang="en-US" sz="1200" spc="-1" strike="noStrike">
                <a:solidFill>
                  <a:srgbClr val="eeeeee"/>
                </a:solidFill>
                <a:latin typeface="Arial"/>
              </a:rPr>
              <a:t>hello_world_len equ $ - hello_world</a:t>
            </a:r>
            <a:endParaRPr b="0" lang="en-US" sz="1200" spc="-1" strike="noStrike">
              <a:solidFill>
                <a:srgbClr val="eeeeee"/>
              </a:solidFill>
              <a:latin typeface="Arial"/>
            </a:endParaRPr>
          </a:p>
        </p:txBody>
      </p:sp>
      <p:sp>
        <p:nvSpPr>
          <p:cNvPr id="463" name="TextShape 3"/>
          <p:cNvSpPr txBox="1"/>
          <p:nvPr/>
        </p:nvSpPr>
        <p:spPr>
          <a:xfrm>
            <a:off x="1554480" y="4097880"/>
            <a:ext cx="6316200" cy="1114200"/>
          </a:xfrm>
          <a:prstGeom prst="rect">
            <a:avLst/>
          </a:prstGeom>
          <a:noFill/>
          <a:ln>
            <a:noFill/>
          </a:ln>
        </p:spPr>
        <p:txBody>
          <a:bodyPr lIns="90000" rIns="90000" tIns="45000" bIns="45000">
            <a:spAutoFit/>
          </a:bodyPr>
          <a:p>
            <a:r>
              <a:rPr b="0" lang="en-US" sz="1800" spc="-1" strike="noStrike">
                <a:solidFill>
                  <a:srgbClr val="eeeeee"/>
                </a:solidFill>
                <a:latin typeface="Arial"/>
              </a:rPr>
              <a:t>&gt; nasm -felf64 write.asm &amp;&amp;  ld write.o &amp;&amp; ./a.out</a:t>
            </a:r>
            <a:endParaRPr b="0" lang="en-US" sz="1800" spc="-1" strike="noStrike">
              <a:solidFill>
                <a:srgbClr val="eeeeee"/>
              </a:solidFill>
              <a:latin typeface="Arial"/>
            </a:endParaRPr>
          </a:p>
          <a:p>
            <a:r>
              <a:rPr b="0" lang="en-US" sz="1800" spc="-1" strike="noStrike">
                <a:solidFill>
                  <a:srgbClr val="eeeeee"/>
                </a:solidFill>
                <a:latin typeface="Arial"/>
              </a:rPr>
              <a:t>hello world</a:t>
            </a:r>
            <a:endParaRPr b="0" lang="en-US" sz="1800" spc="-1" strike="noStrike">
              <a:solidFill>
                <a:srgbClr val="eeeeee"/>
              </a:solidFill>
              <a:latin typeface="Arial"/>
            </a:endParaRPr>
          </a:p>
          <a:p>
            <a:r>
              <a:rPr b="0" lang="en-US" sz="1800" spc="-1" strike="noStrike">
                <a:solidFill>
                  <a:srgbClr val="eeeeee"/>
                </a:solidFill>
                <a:latin typeface="Arial"/>
              </a:rPr>
              <a:t>or</a:t>
            </a:r>
            <a:endParaRPr b="0" lang="en-US" sz="1800" spc="-1" strike="noStrike">
              <a:solidFill>
                <a:srgbClr val="eeeeee"/>
              </a:solidFill>
              <a:latin typeface="Arial"/>
            </a:endParaRPr>
          </a:p>
          <a:p>
            <a:r>
              <a:rPr b="0" lang="en-US" sz="1800" spc="-1" strike="noStrike">
                <a:solidFill>
                  <a:srgbClr val="eeeeee"/>
                </a:solidFill>
                <a:latin typeface="Arial"/>
              </a:rPr>
              <a:t>https://rextester.com/l/nasm_online_compiler</a:t>
            </a:r>
            <a:endParaRPr b="0" lang="en-US" sz="1800" spc="-1" strike="noStrike">
              <a:solidFill>
                <a:srgbClr val="eeeeee"/>
              </a:solidFill>
              <a:latin typeface="Arial"/>
            </a:endParaRPr>
          </a:p>
        </p:txBody>
      </p:sp>
      <p:sp>
        <p:nvSpPr>
          <p:cNvPr id="464" name="TextShape 4"/>
          <p:cNvSpPr txBox="1"/>
          <p:nvPr/>
        </p:nvSpPr>
        <p:spPr>
          <a:xfrm>
            <a:off x="185760" y="91440"/>
            <a:ext cx="371160" cy="346320"/>
          </a:xfrm>
          <a:prstGeom prst="rect">
            <a:avLst/>
          </a:prstGeom>
          <a:noFill/>
          <a:ln>
            <a:noFill/>
          </a:ln>
        </p:spPr>
        <p:txBody>
          <a:bodyPr lIns="90000" rIns="90000" tIns="45000" bIns="45000">
            <a:spAutoFit/>
          </a:bodyPr>
          <a:p>
            <a:r>
              <a:rPr b="0" lang="en-US" sz="1800" spc="-1" strike="noStrike">
                <a:latin typeface="Arial"/>
              </a:rPr>
              <a:t>6.</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15" dur="indefinite" restart="never" nodeType="tmRoot">
          <p:childTnLst>
            <p:seq>
              <p:cTn id="116" dur="indefinite"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5"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emscripten</a:t>
            </a:r>
            <a:endParaRPr b="0" lang="en-US" sz="4400" spc="-1" strike="noStrike">
              <a:latin typeface="Arial"/>
            </a:endParaRPr>
          </a:p>
        </p:txBody>
      </p:sp>
      <p:sp>
        <p:nvSpPr>
          <p:cNvPr id="466" name="TextShape 2"/>
          <p:cNvSpPr txBox="1"/>
          <p:nvPr/>
        </p:nvSpPr>
        <p:spPr>
          <a:xfrm>
            <a:off x="185400" y="91440"/>
            <a:ext cx="371160" cy="346320"/>
          </a:xfrm>
          <a:prstGeom prst="rect">
            <a:avLst/>
          </a:prstGeom>
          <a:noFill/>
          <a:ln>
            <a:noFill/>
          </a:ln>
        </p:spPr>
        <p:txBody>
          <a:bodyPr lIns="90000" rIns="90000" tIns="45000" bIns="45000">
            <a:spAutoFit/>
          </a:bodyPr>
          <a:p>
            <a:r>
              <a:rPr b="0" lang="en-US" sz="1800" spc="-1" strike="noStrike">
                <a:latin typeface="Arial"/>
              </a:rPr>
              <a:t>6.</a:t>
            </a:r>
            <a:endParaRPr b="0" lang="en-US" sz="1800" spc="-1" strike="noStrike">
              <a:latin typeface="Arial"/>
            </a:endParaRPr>
          </a:p>
        </p:txBody>
      </p:sp>
      <p:sp>
        <p:nvSpPr>
          <p:cNvPr id="467" name="TextShape 3"/>
          <p:cNvSpPr txBox="1"/>
          <p:nvPr/>
        </p:nvSpPr>
        <p:spPr>
          <a:xfrm>
            <a:off x="822960" y="2194560"/>
            <a:ext cx="2926080" cy="2138040"/>
          </a:xfrm>
          <a:prstGeom prst="rect">
            <a:avLst/>
          </a:prstGeom>
          <a:noFill/>
          <a:ln>
            <a:noFill/>
          </a:ln>
        </p:spPr>
        <p:txBody>
          <a:bodyPr lIns="90000" rIns="90000" tIns="45000" bIns="45000">
            <a:spAutoFit/>
          </a:bodyPr>
          <a:p>
            <a:r>
              <a:rPr b="0" lang="en-US" sz="1800" spc="-1" strike="noStrike">
                <a:latin typeface="Arial"/>
              </a:rPr>
              <a:t>#include &lt;stdio.h&gt;</a:t>
            </a:r>
            <a:endParaRPr b="0" lang="en-US" sz="1800" spc="-1" strike="noStrike">
              <a:latin typeface="Arial"/>
            </a:endParaRPr>
          </a:p>
          <a:p>
            <a:endParaRPr b="0" lang="en-US" sz="1800" spc="-1" strike="noStrike">
              <a:latin typeface="Arial"/>
            </a:endParaRPr>
          </a:p>
          <a:p>
            <a:r>
              <a:rPr b="0" lang="en-US" sz="1800" spc="-1" strike="noStrike">
                <a:latin typeface="Arial"/>
              </a:rPr>
              <a:t>int main()</a:t>
            </a:r>
            <a:endParaRPr b="0" lang="en-US" sz="1800" spc="-1" strike="noStrike">
              <a:latin typeface="Arial"/>
            </a:endParaRPr>
          </a:p>
          <a:p>
            <a:r>
              <a:rPr b="0" lang="en-US" sz="1800" spc="-1" strike="noStrike">
                <a:latin typeface="Arial"/>
              </a:rPr>
              <a:t>{</a:t>
            </a:r>
            <a:endParaRPr b="0" lang="en-US" sz="1800" spc="-1" strike="noStrike">
              <a:latin typeface="Arial"/>
            </a:endParaRPr>
          </a:p>
          <a:p>
            <a:r>
              <a:rPr b="0" lang="en-US" sz="1800" spc="-1" strike="noStrike">
                <a:latin typeface="Arial"/>
              </a:rPr>
              <a:t>    </a:t>
            </a:r>
            <a:r>
              <a:rPr b="0" lang="en-US" sz="1800" spc="-1" strike="noStrike">
                <a:latin typeface="Arial"/>
              </a:rPr>
              <a:t>printf("hello world!\n");</a:t>
            </a:r>
            <a:endParaRPr b="0" lang="en-US" sz="1800" spc="-1" strike="noStrike">
              <a:latin typeface="Arial"/>
            </a:endParaRPr>
          </a:p>
          <a:p>
            <a:r>
              <a:rPr b="0" lang="en-US" sz="1800" spc="-1" strike="noStrike">
                <a:latin typeface="Arial"/>
              </a:rPr>
              <a:t>    </a:t>
            </a:r>
            <a:r>
              <a:rPr b="0" lang="en-US" sz="1800" spc="-1" strike="noStrike">
                <a:latin typeface="Arial"/>
              </a:rPr>
              <a:t>return 0;</a:t>
            </a:r>
            <a:endParaRPr b="0" lang="en-US" sz="1800" spc="-1" strike="noStrike">
              <a:latin typeface="Arial"/>
            </a:endParaRPr>
          </a:p>
          <a:p>
            <a:r>
              <a:rPr b="0" lang="en-US" sz="1800" spc="-1" strike="noStrike">
                <a:latin typeface="Arial"/>
              </a:rPr>
              <a:t>}</a:t>
            </a:r>
            <a:endParaRPr b="0" lang="en-US" sz="1800" spc="-1" strike="noStrike">
              <a:latin typeface="Arial"/>
            </a:endParaRPr>
          </a:p>
        </p:txBody>
      </p:sp>
      <p:sp>
        <p:nvSpPr>
          <p:cNvPr id="468" name="CustomShape 4"/>
          <p:cNvSpPr/>
          <p:nvPr/>
        </p:nvSpPr>
        <p:spPr>
          <a:xfrm>
            <a:off x="4023360" y="3108960"/>
            <a:ext cx="914400" cy="457200"/>
          </a:xfrm>
          <a:custGeom>
            <a:avLst/>
            <a:gdLst/>
            <a:ahLst/>
            <a:rect l="0" t="0" r="r" b="b"/>
            <a:pathLst>
              <a:path w="2542" h="1272">
                <a:moveTo>
                  <a:pt x="0" y="317"/>
                </a:moveTo>
                <a:lnTo>
                  <a:pt x="1905" y="317"/>
                </a:lnTo>
                <a:lnTo>
                  <a:pt x="1905" y="0"/>
                </a:lnTo>
                <a:lnTo>
                  <a:pt x="2541" y="635"/>
                </a:lnTo>
                <a:lnTo>
                  <a:pt x="1905" y="1271"/>
                </a:lnTo>
                <a:lnTo>
                  <a:pt x="1905" y="953"/>
                </a:lnTo>
                <a:lnTo>
                  <a:pt x="0" y="953"/>
                </a:lnTo>
                <a:lnTo>
                  <a:pt x="0" y="317"/>
                </a:lnTo>
              </a:path>
            </a:pathLst>
          </a:custGeom>
          <a:solidFill>
            <a:srgbClr val="729fcf"/>
          </a:solidFill>
          <a:ln>
            <a:solidFill>
              <a:srgbClr val="3465a4"/>
            </a:solidFill>
          </a:ln>
        </p:spPr>
        <p:style>
          <a:lnRef idx="0"/>
          <a:fillRef idx="0"/>
          <a:effectRef idx="0"/>
          <a:fontRef idx="minor"/>
        </p:style>
      </p:sp>
      <p:sp>
        <p:nvSpPr>
          <p:cNvPr id="469" name="TextShape 5"/>
          <p:cNvSpPr txBox="1"/>
          <p:nvPr/>
        </p:nvSpPr>
        <p:spPr>
          <a:xfrm>
            <a:off x="5394960" y="2159640"/>
            <a:ext cx="3840480" cy="2649960"/>
          </a:xfrm>
          <a:prstGeom prst="rect">
            <a:avLst/>
          </a:prstGeom>
          <a:noFill/>
          <a:ln>
            <a:noFill/>
          </a:ln>
        </p:spPr>
        <p:txBody>
          <a:bodyPr lIns="90000" rIns="90000" tIns="45000" bIns="45000">
            <a:spAutoFit/>
          </a:bodyPr>
          <a:p>
            <a:r>
              <a:rPr b="0" lang="en-US" sz="1800" spc="-1" strike="noStrike">
                <a:latin typeface="Arial"/>
              </a:rPr>
              <a:t>// fake pseudo code</a:t>
            </a:r>
            <a:endParaRPr b="0" lang="en-US" sz="1800" spc="-1" strike="noStrike">
              <a:latin typeface="Arial"/>
            </a:endParaRPr>
          </a:p>
          <a:p>
            <a:r>
              <a:rPr b="0" lang="en-US" sz="1800" spc="-1" strike="noStrike">
                <a:latin typeface="Arial"/>
              </a:rPr>
              <a:t>#include &lt;syscalls.h&gt;</a:t>
            </a:r>
            <a:endParaRPr b="0" lang="en-US" sz="1800" spc="-1" strike="noStrike">
              <a:latin typeface="Arial"/>
            </a:endParaRPr>
          </a:p>
          <a:p>
            <a:endParaRPr b="0" lang="en-US" sz="1800" spc="-1" strike="noStrike">
              <a:latin typeface="Arial"/>
            </a:endParaRPr>
          </a:p>
          <a:p>
            <a:r>
              <a:rPr b="0" lang="en-US" sz="1800" spc="-1" strike="noStrike">
                <a:latin typeface="Arial"/>
              </a:rPr>
              <a:t>int main()</a:t>
            </a:r>
            <a:endParaRPr b="0" lang="en-US" sz="1800" spc="-1" strike="noStrike">
              <a:latin typeface="Arial"/>
            </a:endParaRPr>
          </a:p>
          <a:p>
            <a:r>
              <a:rPr b="0" lang="en-US" sz="1800" spc="-1" strike="noStrike">
                <a:latin typeface="Arial"/>
              </a:rPr>
              <a:t>{</a:t>
            </a:r>
            <a:endParaRPr b="0" lang="en-US" sz="1800" spc="-1" strike="noStrike">
              <a:latin typeface="Arial"/>
            </a:endParaRPr>
          </a:p>
          <a:p>
            <a:r>
              <a:rPr b="0" lang="en-US" sz="1800" spc="-1" strike="noStrike">
                <a:latin typeface="Arial"/>
              </a:rPr>
              <a:t>	</a:t>
            </a:r>
            <a:r>
              <a:rPr b="0" lang="en-US" sz="1800" spc="-1" strike="noStrike">
                <a:latin typeface="Arial"/>
              </a:rPr>
              <a:t>char * str = “hello world!\n”;</a:t>
            </a:r>
            <a:endParaRPr b="0" lang="en-US" sz="1800" spc="-1" strike="noStrike">
              <a:latin typeface="Arial"/>
            </a:endParaRPr>
          </a:p>
          <a:p>
            <a:r>
              <a:rPr b="0" lang="en-US" sz="1800" spc="-1" strike="noStrike">
                <a:latin typeface="Arial"/>
              </a:rPr>
              <a:t>	</a:t>
            </a:r>
            <a:r>
              <a:rPr b="0" lang="en-US" sz="1800" spc="-1" strike="noStrike">
                <a:latin typeface="Arial"/>
              </a:rPr>
              <a:t>int i = syscalls[“write”];</a:t>
            </a:r>
            <a:endParaRPr b="0" lang="en-US" sz="1800" spc="-1" strike="noStrike">
              <a:latin typeface="Arial"/>
            </a:endParaRPr>
          </a:p>
          <a:p>
            <a:r>
              <a:rPr b="0" lang="en-US" sz="1800" spc="-1" strike="noStrike">
                <a:latin typeface="Arial"/>
              </a:rPr>
              <a:t>    </a:t>
            </a:r>
            <a:r>
              <a:rPr b="0" lang="en-US" sz="1800" spc="-1" strike="noStrike">
                <a:latin typeface="Arial"/>
              </a:rPr>
              <a:t>	</a:t>
            </a:r>
            <a:r>
              <a:rPr b="0" lang="en-US" sz="1800" spc="-1" strike="noStrike">
                <a:latin typeface="Arial"/>
              </a:rPr>
              <a:t>call(i , str, 13);</a:t>
            </a:r>
            <a:endParaRPr b="0" lang="en-US" sz="1800" spc="-1" strike="noStrike">
              <a:latin typeface="Arial"/>
            </a:endParaRPr>
          </a:p>
          <a:p>
            <a:r>
              <a:rPr b="0" lang="en-US" sz="1800" spc="-1" strike="noStrike">
                <a:latin typeface="Arial"/>
              </a:rPr>
              <a:t>    </a:t>
            </a:r>
            <a:r>
              <a:rPr b="0" lang="en-US" sz="1800" spc="-1" strike="noStrike">
                <a:latin typeface="Arial"/>
              </a:rPr>
              <a:t>	</a:t>
            </a:r>
            <a:r>
              <a:rPr b="0" lang="en-US" sz="1800" spc="-1" strike="noStrike">
                <a:latin typeface="Arial"/>
              </a:rPr>
              <a:t>return 0;</a:t>
            </a:r>
            <a:endParaRPr b="0" lang="en-US" sz="1800" spc="-1" strike="noStrike">
              <a:latin typeface="Arial"/>
            </a:endParaRPr>
          </a:p>
          <a:p>
            <a:r>
              <a:rPr b="0" lang="en-US" sz="1800" spc="-1" strike="noStrike">
                <a:latin typeface="Arial"/>
              </a:rPr>
              <a:t>}</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17" dur="indefinite" restart="never" nodeType="tmRoot">
          <p:childTnLst>
            <p:seq>
              <p:cTn id="118"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Current Problems</a:t>
            </a:r>
            <a:endParaRPr b="0" lang="en-US" sz="4400" spc="-1" strike="noStrike">
              <a:latin typeface="Arial"/>
            </a:endParaRPr>
          </a:p>
        </p:txBody>
      </p:sp>
      <p:sp>
        <p:nvSpPr>
          <p:cNvPr id="56"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latin typeface="Arial"/>
              </a:rPr>
              <a:t>JavaScript Cold starts</a:t>
            </a:r>
            <a:endParaRPr b="0" lang="en-US" sz="1400" spc="-1" strike="noStrike">
              <a:latin typeface="Arial"/>
            </a:endParaRPr>
          </a:p>
          <a:p>
            <a:pPr marL="432000" indent="-324000">
              <a:spcBef>
                <a:spcPts val="1417"/>
              </a:spcBef>
              <a:buClr>
                <a:srgbClr val="000000"/>
              </a:buClr>
              <a:buSzPct val="45000"/>
              <a:buFont typeface="Wingdings" charset="2"/>
              <a:buChar char=""/>
            </a:pPr>
            <a:r>
              <a:rPr b="1" lang="en-US" sz="1400" spc="-1" strike="noStrike">
                <a:latin typeface="Arial"/>
              </a:rPr>
              <a:t>The performance of applications on the web platform is becoming increasingly bottlenecked by the startup (load) time.</a:t>
            </a:r>
            <a:r>
              <a:rPr b="0" lang="en-US" sz="1400" spc="-1" strike="noStrike">
                <a:latin typeface="Arial"/>
              </a:rPr>
              <a:t> Large amounts of JavaScript code are required to create rich web experiences that we’ve become used to. When we look at the total size of JavaScript requested on mobile devices from HTTPArchive, we see that an average page loads 350KB of JavaScript, while 10% of pages go over the 1MB threshold. The rise of more complex applications can push these numbers even higher.</a:t>
            </a:r>
            <a:endParaRPr b="0" lang="en-US" sz="1400" spc="-1" strike="noStrike">
              <a:latin typeface="Arial"/>
            </a:endParaRPr>
          </a:p>
          <a:p>
            <a:pPr marL="432000" indent="-324000">
              <a:spcBef>
                <a:spcPts val="1417"/>
              </a:spcBef>
              <a:buClr>
                <a:srgbClr val="000000"/>
              </a:buClr>
              <a:buSzPct val="45000"/>
              <a:buFont typeface="Wingdings" charset="2"/>
              <a:buChar char=""/>
            </a:pPr>
            <a:r>
              <a:rPr b="0" lang="en-US" sz="1400" spc="-1" strike="noStrike">
                <a:latin typeface="Arial"/>
              </a:rPr>
              <a:t>As networks become faster,</a:t>
            </a:r>
            <a:r>
              <a:rPr b="1" lang="en-US" sz="1400" spc="-1" strike="noStrike">
                <a:latin typeface="Arial"/>
              </a:rPr>
              <a:t> parsing and compilation of JavaScript could become the dominant factor.</a:t>
            </a:r>
            <a:r>
              <a:rPr b="0" lang="en-US" sz="1400" spc="-1" strike="noStrike">
                <a:latin typeface="Arial"/>
              </a:rPr>
              <a:t> </a:t>
            </a:r>
            <a:r>
              <a:rPr b="1" lang="en-US" sz="1400" spc="-1" strike="noStrike">
                <a:latin typeface="Arial"/>
              </a:rPr>
              <a:t>A 1MB JavaScript file will take an order of a 100 ms to parse</a:t>
            </a:r>
            <a:r>
              <a:rPr b="0" lang="en-US" sz="1400" spc="-1" strike="noStrike">
                <a:latin typeface="Arial"/>
              </a:rPr>
              <a:t> on a modern desktop or high-end mobile device </a:t>
            </a:r>
            <a:r>
              <a:rPr b="1" lang="en-US" sz="1400" spc="-1" strike="noStrike">
                <a:latin typeface="Arial"/>
              </a:rPr>
              <a:t>but can take over a second on an average phone</a:t>
            </a:r>
            <a:r>
              <a:rPr b="0" lang="en-US" sz="1400" spc="-1" strike="noStrike">
                <a:latin typeface="Arial"/>
              </a:rPr>
              <a:t>  (Moto G4). For example, in the case of </a:t>
            </a:r>
            <a:r>
              <a:rPr b="1" lang="en-US" sz="1400" spc="-1" strike="noStrike">
                <a:latin typeface="Arial"/>
              </a:rPr>
              <a:t>news.google.com, it can range from 4s on a Pixel 2 to 28s on a low-end device.</a:t>
            </a:r>
            <a:endParaRPr b="0" lang="en-US" sz="1400" spc="-1" strike="noStrike">
              <a:latin typeface="Arial"/>
            </a:endParaRPr>
          </a:p>
          <a:p>
            <a:pPr marL="432000" indent="-324000">
              <a:spcBef>
                <a:spcPts val="1417"/>
              </a:spcBef>
              <a:buClr>
                <a:srgbClr val="000000"/>
              </a:buClr>
              <a:buSzPct val="45000"/>
              <a:buFont typeface="Wingdings" charset="2"/>
              <a:buChar char=""/>
            </a:pPr>
            <a:r>
              <a:rPr b="0" lang="en-US" sz="1200" spc="-1" strike="noStrike">
                <a:latin typeface="Arial"/>
                <a:hlinkClick r:id="rId1"/>
              </a:rPr>
              <a:t>https://blog.cloudflare.com/binary-ast/</a:t>
            </a:r>
            <a:endParaRPr b="0" lang="en-US" sz="1200" spc="-1" strike="noStrike">
              <a:latin typeface="Arial"/>
            </a:endParaRPr>
          </a:p>
        </p:txBody>
      </p:sp>
      <p:pic>
        <p:nvPicPr>
          <p:cNvPr id="57" name="" descr=""/>
          <p:cNvPicPr/>
          <p:nvPr/>
        </p:nvPicPr>
        <p:blipFill>
          <a:blip r:embed="rId2"/>
          <a:stretch/>
        </p:blipFill>
        <p:spPr>
          <a:xfrm>
            <a:off x="4825080" y="3690000"/>
            <a:ext cx="6422040" cy="1887840"/>
          </a:xfrm>
          <a:prstGeom prst="rect">
            <a:avLst/>
          </a:prstGeom>
          <a:ln>
            <a:noFill/>
          </a:ln>
        </p:spPr>
      </p:pic>
      <p:sp>
        <p:nvSpPr>
          <p:cNvPr id="58" name="TextShape 3"/>
          <p:cNvSpPr txBox="1"/>
          <p:nvPr/>
        </p:nvSpPr>
        <p:spPr>
          <a:xfrm>
            <a:off x="183600" y="91440"/>
            <a:ext cx="371160" cy="346320"/>
          </a:xfrm>
          <a:prstGeom prst="rect">
            <a:avLst/>
          </a:prstGeom>
          <a:noFill/>
          <a:ln>
            <a:noFill/>
          </a:ln>
        </p:spPr>
        <p:txBody>
          <a:bodyPr lIns="90000" rIns="90000" tIns="45000" bIns="45000">
            <a:spAutoFit/>
          </a:bodyPr>
          <a:p>
            <a:r>
              <a:rPr b="0" lang="en-US" sz="1800" spc="-1" strike="noStrike">
                <a:latin typeface="Arial"/>
              </a:rPr>
              <a:t>3.</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emscripten</a:t>
            </a:r>
            <a:endParaRPr b="0" lang="en-US" sz="4400" spc="-1" strike="noStrike">
              <a:latin typeface="Arial"/>
            </a:endParaRPr>
          </a:p>
        </p:txBody>
      </p:sp>
      <p:sp>
        <p:nvSpPr>
          <p:cNvPr id="471" name="TextShape 2"/>
          <p:cNvSpPr txBox="1"/>
          <p:nvPr/>
        </p:nvSpPr>
        <p:spPr>
          <a:xfrm>
            <a:off x="185400" y="91440"/>
            <a:ext cx="371160" cy="346320"/>
          </a:xfrm>
          <a:prstGeom prst="rect">
            <a:avLst/>
          </a:prstGeom>
          <a:noFill/>
          <a:ln>
            <a:noFill/>
          </a:ln>
        </p:spPr>
        <p:txBody>
          <a:bodyPr lIns="90000" rIns="90000" tIns="45000" bIns="45000">
            <a:spAutoFit/>
          </a:bodyPr>
          <a:p>
            <a:r>
              <a:rPr b="0" lang="en-US" sz="1800" spc="-1" strike="noStrike">
                <a:latin typeface="Arial"/>
              </a:rPr>
              <a:t>6.</a:t>
            </a:r>
            <a:endParaRPr b="0" lang="en-US" sz="1800" spc="-1" strike="noStrike">
              <a:latin typeface="Arial"/>
            </a:endParaRPr>
          </a:p>
        </p:txBody>
      </p:sp>
      <p:sp>
        <p:nvSpPr>
          <p:cNvPr id="472" name="TextShape 3"/>
          <p:cNvSpPr txBox="1"/>
          <p:nvPr/>
        </p:nvSpPr>
        <p:spPr>
          <a:xfrm>
            <a:off x="6126480" y="2836440"/>
            <a:ext cx="3840480" cy="2649960"/>
          </a:xfrm>
          <a:prstGeom prst="rect">
            <a:avLst/>
          </a:prstGeom>
          <a:noFill/>
          <a:ln>
            <a:noFill/>
          </a:ln>
        </p:spPr>
        <p:txBody>
          <a:bodyPr lIns="90000" rIns="90000" tIns="45000" bIns="45000">
            <a:spAutoFit/>
          </a:bodyPr>
          <a:p>
            <a:r>
              <a:rPr b="0" lang="en-US" sz="1800" spc="-1" strike="noStrike">
                <a:latin typeface="Arial"/>
              </a:rPr>
              <a:t>// fake pseudo code</a:t>
            </a:r>
            <a:endParaRPr b="0" lang="en-US" sz="1800" spc="-1" strike="noStrike">
              <a:latin typeface="Arial"/>
            </a:endParaRPr>
          </a:p>
          <a:p>
            <a:r>
              <a:rPr b="0" lang="en-US" sz="1800" spc="-1" strike="noStrike">
                <a:latin typeface="Arial"/>
              </a:rPr>
              <a:t>#include &lt;syscalls.h&gt;</a:t>
            </a:r>
            <a:endParaRPr b="0" lang="en-US" sz="1800" spc="-1" strike="noStrike">
              <a:latin typeface="Arial"/>
            </a:endParaRPr>
          </a:p>
          <a:p>
            <a:endParaRPr b="0" lang="en-US" sz="1800" spc="-1" strike="noStrike">
              <a:latin typeface="Arial"/>
            </a:endParaRPr>
          </a:p>
          <a:p>
            <a:r>
              <a:rPr b="0" lang="en-US" sz="1800" spc="-1" strike="noStrike">
                <a:latin typeface="Arial"/>
              </a:rPr>
              <a:t>int main()</a:t>
            </a:r>
            <a:endParaRPr b="0" lang="en-US" sz="1800" spc="-1" strike="noStrike">
              <a:latin typeface="Arial"/>
            </a:endParaRPr>
          </a:p>
          <a:p>
            <a:r>
              <a:rPr b="0" lang="en-US" sz="1800" spc="-1" strike="noStrike">
                <a:latin typeface="Arial"/>
              </a:rPr>
              <a:t>{</a:t>
            </a:r>
            <a:endParaRPr b="0" lang="en-US" sz="1800" spc="-1" strike="noStrike">
              <a:latin typeface="Arial"/>
            </a:endParaRPr>
          </a:p>
          <a:p>
            <a:r>
              <a:rPr b="0" lang="en-US" sz="1800" spc="-1" strike="noStrike">
                <a:latin typeface="Arial"/>
              </a:rPr>
              <a:t>	</a:t>
            </a:r>
            <a:r>
              <a:rPr b="0" lang="en-US" sz="1800" spc="-1" strike="noStrike">
                <a:latin typeface="Arial"/>
              </a:rPr>
              <a:t>char * str = “hello world!\n”;</a:t>
            </a:r>
            <a:endParaRPr b="0" lang="en-US" sz="1800" spc="-1" strike="noStrike">
              <a:latin typeface="Arial"/>
            </a:endParaRPr>
          </a:p>
          <a:p>
            <a:r>
              <a:rPr b="0" lang="en-US" sz="1800" spc="-1" strike="noStrike">
                <a:latin typeface="Arial"/>
              </a:rPr>
              <a:t>	</a:t>
            </a:r>
            <a:r>
              <a:rPr b="0" lang="en-US" sz="1800" spc="-1" strike="noStrike">
                <a:latin typeface="Arial"/>
              </a:rPr>
              <a:t>int i = syscalls[“write”];</a:t>
            </a:r>
            <a:endParaRPr b="0" lang="en-US" sz="1800" spc="-1" strike="noStrike">
              <a:latin typeface="Arial"/>
            </a:endParaRPr>
          </a:p>
          <a:p>
            <a:r>
              <a:rPr b="0" lang="en-US" sz="1800" spc="-1" strike="noStrike">
                <a:latin typeface="Arial"/>
              </a:rPr>
              <a:t>    </a:t>
            </a:r>
            <a:r>
              <a:rPr b="0" lang="en-US" sz="1800" spc="-1" strike="noStrike">
                <a:latin typeface="Arial"/>
              </a:rPr>
              <a:t>	</a:t>
            </a:r>
            <a:r>
              <a:rPr b="0" lang="en-US" sz="1800" spc="-1" strike="noStrike">
                <a:latin typeface="Arial"/>
              </a:rPr>
              <a:t>call(i , str, 13);</a:t>
            </a:r>
            <a:endParaRPr b="0" lang="en-US" sz="1800" spc="-1" strike="noStrike">
              <a:latin typeface="Arial"/>
            </a:endParaRPr>
          </a:p>
          <a:p>
            <a:r>
              <a:rPr b="0" lang="en-US" sz="1800" spc="-1" strike="noStrike">
                <a:latin typeface="Arial"/>
              </a:rPr>
              <a:t>    </a:t>
            </a:r>
            <a:r>
              <a:rPr b="0" lang="en-US" sz="1800" spc="-1" strike="noStrike">
                <a:latin typeface="Arial"/>
              </a:rPr>
              <a:t>	</a:t>
            </a:r>
            <a:r>
              <a:rPr b="0" lang="en-US" sz="1800" spc="-1" strike="noStrike">
                <a:latin typeface="Arial"/>
              </a:rPr>
              <a:t>return 0;</a:t>
            </a:r>
            <a:endParaRPr b="0" lang="en-US" sz="1800" spc="-1" strike="noStrike">
              <a:latin typeface="Arial"/>
            </a:endParaRPr>
          </a:p>
          <a:p>
            <a:r>
              <a:rPr b="0" lang="en-US" sz="1800" spc="-1" strike="noStrike">
                <a:latin typeface="Arial"/>
              </a:rPr>
              <a:t>}</a:t>
            </a:r>
            <a:endParaRPr b="0" lang="en-US" sz="1800" spc="-1" strike="noStrike">
              <a:latin typeface="Arial"/>
            </a:endParaRPr>
          </a:p>
        </p:txBody>
      </p:sp>
      <p:sp>
        <p:nvSpPr>
          <p:cNvPr id="473" name="TextShape 4"/>
          <p:cNvSpPr txBox="1"/>
          <p:nvPr/>
        </p:nvSpPr>
        <p:spPr>
          <a:xfrm>
            <a:off x="365760" y="1645920"/>
            <a:ext cx="6492240" cy="1114200"/>
          </a:xfrm>
          <a:prstGeom prst="rect">
            <a:avLst/>
          </a:prstGeom>
          <a:noFill/>
          <a:ln>
            <a:noFill/>
          </a:ln>
        </p:spPr>
        <p:txBody>
          <a:bodyPr lIns="90000" rIns="90000" tIns="45000" bIns="45000">
            <a:spAutoFit/>
          </a:bodyPr>
          <a:p>
            <a:r>
              <a:rPr b="0" lang="en-US" sz="1800" spc="-1" strike="noStrike">
                <a:latin typeface="Arial"/>
              </a:rPr>
              <a:t>Syscall table vary by architecture. Emscripten syscall is at:</a:t>
            </a:r>
            <a:endParaRPr b="0" lang="en-US" sz="1800" spc="-1" strike="noStrike">
              <a:latin typeface="Arial"/>
            </a:endParaRPr>
          </a:p>
          <a:p>
            <a:endParaRPr b="0" lang="en-US" sz="1800" spc="-1" strike="noStrike">
              <a:latin typeface="Arial"/>
            </a:endParaRPr>
          </a:p>
          <a:p>
            <a:r>
              <a:rPr b="0" lang="en-US" sz="1800" spc="-1" strike="noStrike">
                <a:latin typeface="Arial"/>
              </a:rPr>
              <a:t>./system/lib/libc/musl/arch/</a:t>
            </a:r>
            <a:r>
              <a:rPr b="1" lang="en-US" sz="1800" spc="-1" strike="noStrike">
                <a:latin typeface="Arial"/>
              </a:rPr>
              <a:t>emscripten</a:t>
            </a:r>
            <a:r>
              <a:rPr b="0" lang="en-US" sz="1800" spc="-1" strike="noStrike">
                <a:latin typeface="Arial"/>
              </a:rPr>
              <a:t>/bits/syscall.h</a:t>
            </a:r>
            <a:endParaRPr b="0" lang="en-US" sz="1800" spc="-1" strike="noStrike">
              <a:latin typeface="Arial"/>
            </a:endParaRPr>
          </a:p>
        </p:txBody>
      </p:sp>
      <p:sp>
        <p:nvSpPr>
          <p:cNvPr id="474" name="TextShape 5"/>
          <p:cNvSpPr txBox="1"/>
          <p:nvPr/>
        </p:nvSpPr>
        <p:spPr>
          <a:xfrm>
            <a:off x="914400" y="2926080"/>
            <a:ext cx="3760560" cy="1882080"/>
          </a:xfrm>
          <a:prstGeom prst="rect">
            <a:avLst/>
          </a:prstGeom>
          <a:noFill/>
          <a:ln>
            <a:noFill/>
          </a:ln>
        </p:spPr>
        <p:txBody>
          <a:bodyPr lIns="90000" rIns="90000" tIns="45000" bIns="45000">
            <a:spAutoFit/>
          </a:bodyPr>
          <a:p>
            <a:r>
              <a:rPr b="0" lang="en-US" sz="1800" spc="-1" strike="noStrike">
                <a:latin typeface="Arial"/>
              </a:rPr>
              <a:t>...</a:t>
            </a:r>
            <a:endParaRPr b="0" lang="en-US" sz="1800" spc="-1" strike="noStrike">
              <a:latin typeface="Arial"/>
            </a:endParaRPr>
          </a:p>
          <a:p>
            <a:r>
              <a:rPr b="0" lang="en-US" sz="1800" spc="-1" strike="noStrike">
                <a:latin typeface="Arial"/>
              </a:rPr>
              <a:t>#define __NR_msync</a:t>
            </a:r>
            <a:r>
              <a:rPr b="0" lang="en-US" sz="1800" spc="-1" strike="noStrike">
                <a:latin typeface="Arial"/>
              </a:rPr>
              <a:t>	</a:t>
            </a:r>
            <a:r>
              <a:rPr b="0" lang="en-US" sz="1800" spc="-1" strike="noStrike">
                <a:latin typeface="Arial"/>
              </a:rPr>
              <a:t>	</a:t>
            </a:r>
            <a:r>
              <a:rPr b="0" lang="en-US" sz="1800" spc="-1" strike="noStrike">
                <a:latin typeface="Arial"/>
              </a:rPr>
              <a:t>144</a:t>
            </a:r>
            <a:endParaRPr b="0" lang="en-US" sz="1800" spc="-1" strike="noStrike">
              <a:latin typeface="Arial"/>
            </a:endParaRPr>
          </a:p>
          <a:p>
            <a:r>
              <a:rPr b="0" lang="en-US" sz="1800" spc="-1" strike="noStrike">
                <a:latin typeface="Arial"/>
              </a:rPr>
              <a:t>#define __NR_readv</a:t>
            </a:r>
            <a:r>
              <a:rPr b="0" lang="en-US" sz="1800" spc="-1" strike="noStrike">
                <a:latin typeface="Arial"/>
              </a:rPr>
              <a:t>	</a:t>
            </a:r>
            <a:r>
              <a:rPr b="0" lang="en-US" sz="1800" spc="-1" strike="noStrike">
                <a:latin typeface="Arial"/>
              </a:rPr>
              <a:t>	</a:t>
            </a:r>
            <a:r>
              <a:rPr b="0" lang="en-US" sz="1800" spc="-1" strike="noStrike">
                <a:latin typeface="Arial"/>
              </a:rPr>
              <a:t>145</a:t>
            </a:r>
            <a:endParaRPr b="0" lang="en-US" sz="1800" spc="-1" strike="noStrike">
              <a:latin typeface="Arial"/>
            </a:endParaRPr>
          </a:p>
          <a:p>
            <a:r>
              <a:rPr b="1" lang="en-US" sz="1800" spc="-1" strike="noStrike">
                <a:latin typeface="Arial"/>
              </a:rPr>
              <a:t>#define __NR_writev</a:t>
            </a:r>
            <a:r>
              <a:rPr b="1" lang="en-US" sz="1800" spc="-1" strike="noStrike">
                <a:latin typeface="Arial"/>
              </a:rPr>
              <a:t>	</a:t>
            </a:r>
            <a:r>
              <a:rPr b="1" lang="en-US" sz="1800" spc="-1" strike="noStrike">
                <a:latin typeface="Arial"/>
              </a:rPr>
              <a:t>	</a:t>
            </a:r>
            <a:r>
              <a:rPr b="1" lang="en-US" sz="1800" spc="-1" strike="noStrike">
                <a:latin typeface="Arial"/>
              </a:rPr>
              <a:t>146</a:t>
            </a:r>
            <a:endParaRPr b="0" lang="en-US" sz="1800" spc="-1" strike="noStrike">
              <a:latin typeface="Arial"/>
            </a:endParaRPr>
          </a:p>
          <a:p>
            <a:r>
              <a:rPr b="0" lang="en-US" sz="1800" spc="-1" strike="noStrike">
                <a:latin typeface="Arial"/>
              </a:rPr>
              <a:t>#define __NR_getsid</a:t>
            </a:r>
            <a:r>
              <a:rPr b="0" lang="en-US" sz="1800" spc="-1" strike="noStrike">
                <a:latin typeface="Arial"/>
              </a:rPr>
              <a:t>	</a:t>
            </a:r>
            <a:r>
              <a:rPr b="0" lang="en-US" sz="1800" spc="-1" strike="noStrike">
                <a:latin typeface="Arial"/>
              </a:rPr>
              <a:t>	</a:t>
            </a:r>
            <a:r>
              <a:rPr b="0" lang="en-US" sz="1800" spc="-1" strike="noStrike">
                <a:latin typeface="Arial"/>
              </a:rPr>
              <a:t>147</a:t>
            </a:r>
            <a:endParaRPr b="0" lang="en-US" sz="1800" spc="-1" strike="noStrike">
              <a:latin typeface="Arial"/>
            </a:endParaRPr>
          </a:p>
          <a:p>
            <a:r>
              <a:rPr b="0" lang="en-US" sz="1800" spc="-1" strike="noStrike">
                <a:latin typeface="Arial"/>
              </a:rPr>
              <a:t>#define __NR_fdatasync</a:t>
            </a:r>
            <a:r>
              <a:rPr b="0" lang="en-US" sz="1800" spc="-1" strike="noStrike">
                <a:latin typeface="Arial"/>
              </a:rPr>
              <a:t>	</a:t>
            </a:r>
            <a:r>
              <a:rPr b="0" lang="en-US" sz="1800" spc="-1" strike="noStrike">
                <a:latin typeface="Arial"/>
              </a:rPr>
              <a:t>148</a:t>
            </a:r>
            <a:endParaRPr b="0" lang="en-US" sz="1800" spc="-1" strike="noStrike">
              <a:latin typeface="Arial"/>
            </a:endParaRPr>
          </a:p>
          <a:p>
            <a:r>
              <a:rPr b="0" lang="en-US" sz="1800" spc="-1" strike="noStrike">
                <a:latin typeface="Arial"/>
              </a:rPr>
              <a:t>...</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19" dur="indefinite" restart="never" nodeType="tmRoot">
          <p:childTnLst>
            <p:seq>
              <p:cTn id="120" dur="indefinite"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5"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emscripten</a:t>
            </a:r>
            <a:endParaRPr b="0" lang="en-US" sz="4400" spc="-1" strike="noStrike">
              <a:latin typeface="Arial"/>
            </a:endParaRPr>
          </a:p>
        </p:txBody>
      </p:sp>
      <p:sp>
        <p:nvSpPr>
          <p:cNvPr id="476" name="TextShape 2"/>
          <p:cNvSpPr txBox="1"/>
          <p:nvPr/>
        </p:nvSpPr>
        <p:spPr>
          <a:xfrm>
            <a:off x="185400" y="91440"/>
            <a:ext cx="371160" cy="346320"/>
          </a:xfrm>
          <a:prstGeom prst="rect">
            <a:avLst/>
          </a:prstGeom>
          <a:noFill/>
          <a:ln>
            <a:noFill/>
          </a:ln>
        </p:spPr>
        <p:txBody>
          <a:bodyPr lIns="90000" rIns="90000" tIns="45000" bIns="45000">
            <a:spAutoFit/>
          </a:bodyPr>
          <a:p>
            <a:r>
              <a:rPr b="0" lang="en-US" sz="1800" spc="-1" strike="noStrike">
                <a:latin typeface="Arial"/>
              </a:rPr>
              <a:t>6.</a:t>
            </a:r>
            <a:endParaRPr b="0" lang="en-US" sz="1800" spc="-1" strike="noStrike">
              <a:latin typeface="Arial"/>
            </a:endParaRPr>
          </a:p>
        </p:txBody>
      </p:sp>
      <p:sp>
        <p:nvSpPr>
          <p:cNvPr id="477" name="TextShape 3"/>
          <p:cNvSpPr txBox="1"/>
          <p:nvPr/>
        </p:nvSpPr>
        <p:spPr>
          <a:xfrm>
            <a:off x="365760" y="1645920"/>
            <a:ext cx="8138160" cy="640080"/>
          </a:xfrm>
          <a:prstGeom prst="rect">
            <a:avLst/>
          </a:prstGeom>
          <a:noFill/>
          <a:ln>
            <a:noFill/>
          </a:ln>
        </p:spPr>
        <p:txBody>
          <a:bodyPr lIns="90000" rIns="90000" tIns="45000" bIns="45000">
            <a:spAutoFit/>
          </a:bodyPr>
          <a:p>
            <a:r>
              <a:rPr b="0" lang="en-US" sz="1800" spc="-1" strike="noStrike">
                <a:latin typeface="Arial"/>
              </a:rPr>
              <a:t>Now we can understand what emscripten does. Before compilation.</a:t>
            </a:r>
            <a:endParaRPr b="0" lang="en-US" sz="1800" spc="-1" strike="noStrike">
              <a:latin typeface="Arial"/>
            </a:endParaRPr>
          </a:p>
          <a:p>
            <a:endParaRPr b="0" lang="en-US" sz="1800" spc="-1" strike="noStrike">
              <a:latin typeface="Arial"/>
            </a:endParaRPr>
          </a:p>
        </p:txBody>
      </p:sp>
      <p:pic>
        <p:nvPicPr>
          <p:cNvPr id="478" name="" descr=""/>
          <p:cNvPicPr/>
          <p:nvPr/>
        </p:nvPicPr>
        <p:blipFill>
          <a:blip r:embed="rId1"/>
          <a:stretch/>
        </p:blipFill>
        <p:spPr>
          <a:xfrm>
            <a:off x="2011680" y="2468880"/>
            <a:ext cx="5866920" cy="2609640"/>
          </a:xfrm>
          <a:prstGeom prst="rect">
            <a:avLst/>
          </a:prstGeom>
          <a:ln>
            <a:noFill/>
          </a:ln>
        </p:spPr>
      </p:pic>
    </p:spTree>
  </p:cSld>
  <mc:AlternateContent>
    <mc:Choice Requires="p14">
      <p:transition spd="slow" p14:dur="2000"/>
    </mc:Choice>
    <mc:Fallback>
      <p:transition spd="slow"/>
    </mc:Fallback>
  </mc:AlternateContent>
  <p:timing>
    <p:tnLst>
      <p:par>
        <p:cTn id="121" dur="indefinite" restart="never" nodeType="tmRoot">
          <p:childTnLst>
            <p:seq>
              <p:cTn id="122" dur="indefinite" nodeType="mainSeq"/>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9"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emscripten</a:t>
            </a:r>
            <a:endParaRPr b="0" lang="en-US" sz="4400" spc="-1" strike="noStrike">
              <a:latin typeface="Arial"/>
            </a:endParaRPr>
          </a:p>
        </p:txBody>
      </p:sp>
      <p:sp>
        <p:nvSpPr>
          <p:cNvPr id="480" name="TextShape 2"/>
          <p:cNvSpPr txBox="1"/>
          <p:nvPr/>
        </p:nvSpPr>
        <p:spPr>
          <a:xfrm>
            <a:off x="185400" y="91440"/>
            <a:ext cx="371160" cy="346320"/>
          </a:xfrm>
          <a:prstGeom prst="rect">
            <a:avLst/>
          </a:prstGeom>
          <a:noFill/>
          <a:ln>
            <a:noFill/>
          </a:ln>
        </p:spPr>
        <p:txBody>
          <a:bodyPr lIns="90000" rIns="90000" tIns="45000" bIns="45000">
            <a:spAutoFit/>
          </a:bodyPr>
          <a:p>
            <a:r>
              <a:rPr b="0" lang="en-US" sz="1800" spc="-1" strike="noStrike">
                <a:latin typeface="Arial"/>
              </a:rPr>
              <a:t>6.</a:t>
            </a:r>
            <a:endParaRPr b="0" lang="en-US" sz="1800" spc="-1" strike="noStrike">
              <a:latin typeface="Arial"/>
            </a:endParaRPr>
          </a:p>
        </p:txBody>
      </p:sp>
      <p:sp>
        <p:nvSpPr>
          <p:cNvPr id="481" name="TextShape 3"/>
          <p:cNvSpPr txBox="1"/>
          <p:nvPr/>
        </p:nvSpPr>
        <p:spPr>
          <a:xfrm>
            <a:off x="365760" y="1645920"/>
            <a:ext cx="8138160" cy="858240"/>
          </a:xfrm>
          <a:prstGeom prst="rect">
            <a:avLst/>
          </a:prstGeom>
          <a:noFill/>
          <a:ln>
            <a:noFill/>
          </a:ln>
        </p:spPr>
        <p:txBody>
          <a:bodyPr lIns="90000" rIns="90000" tIns="45000" bIns="45000">
            <a:spAutoFit/>
          </a:bodyPr>
          <a:p>
            <a:r>
              <a:rPr b="0" lang="en-US" sz="1800" spc="-1" strike="noStrike">
                <a:latin typeface="Arial"/>
              </a:rPr>
              <a:t>Now we can understand what emscripten does. After compilation.</a:t>
            </a:r>
            <a:endParaRPr b="0" lang="en-US" sz="1800" spc="-1" strike="noStrike">
              <a:latin typeface="Arial"/>
            </a:endParaRPr>
          </a:p>
          <a:p>
            <a:r>
              <a:rPr b="0" lang="en-US" sz="1800" spc="-1" strike="noStrike">
                <a:latin typeface="Arial"/>
              </a:rPr>
              <a:t>It generated a .html, a .js and a .wasm files.</a:t>
            </a:r>
            <a:endParaRPr b="0" lang="en-US" sz="1800" spc="-1" strike="noStrike">
              <a:latin typeface="Arial"/>
            </a:endParaRPr>
          </a:p>
          <a:p>
            <a:endParaRPr b="0" lang="en-US" sz="1800" spc="-1" strike="noStrike">
              <a:latin typeface="Arial"/>
            </a:endParaRPr>
          </a:p>
        </p:txBody>
      </p:sp>
      <p:pic>
        <p:nvPicPr>
          <p:cNvPr id="482" name="" descr=""/>
          <p:cNvPicPr/>
          <p:nvPr/>
        </p:nvPicPr>
        <p:blipFill>
          <a:blip r:embed="rId1"/>
          <a:stretch/>
        </p:blipFill>
        <p:spPr>
          <a:xfrm>
            <a:off x="2017800" y="2468880"/>
            <a:ext cx="6028920" cy="2714400"/>
          </a:xfrm>
          <a:prstGeom prst="rect">
            <a:avLst/>
          </a:prstGeom>
          <a:ln>
            <a:noFill/>
          </a:ln>
        </p:spPr>
      </p:pic>
    </p:spTree>
  </p:cSld>
  <mc:AlternateContent>
    <mc:Choice Requires="p14">
      <p:transition spd="slow" p14:dur="2000"/>
    </mc:Choice>
    <mc:Fallback>
      <p:transition spd="slow"/>
    </mc:Fallback>
  </mc:AlternateContent>
  <p:timing>
    <p:tnLst>
      <p:par>
        <p:cTn id="123" dur="indefinite" restart="never" nodeType="tmRoot">
          <p:childTnLst>
            <p:seq>
              <p:cTn id="124" dur="indefinite" nodeType="mainSeq"/>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3"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emscripten</a:t>
            </a:r>
            <a:endParaRPr b="0" lang="en-US" sz="4400" spc="-1" strike="noStrike">
              <a:latin typeface="Arial"/>
            </a:endParaRPr>
          </a:p>
        </p:txBody>
      </p:sp>
      <p:sp>
        <p:nvSpPr>
          <p:cNvPr id="484" name="TextShape 2"/>
          <p:cNvSpPr txBox="1"/>
          <p:nvPr/>
        </p:nvSpPr>
        <p:spPr>
          <a:xfrm>
            <a:off x="185400" y="91440"/>
            <a:ext cx="371160" cy="346320"/>
          </a:xfrm>
          <a:prstGeom prst="rect">
            <a:avLst/>
          </a:prstGeom>
          <a:noFill/>
          <a:ln>
            <a:noFill/>
          </a:ln>
        </p:spPr>
        <p:txBody>
          <a:bodyPr lIns="90000" rIns="90000" tIns="45000" bIns="45000">
            <a:spAutoFit/>
          </a:bodyPr>
          <a:p>
            <a:r>
              <a:rPr b="0" lang="en-US" sz="1800" spc="-1" strike="noStrike">
                <a:latin typeface="Arial"/>
              </a:rPr>
              <a:t>6.</a:t>
            </a:r>
            <a:endParaRPr b="0" lang="en-US" sz="1800" spc="-1" strike="noStrike">
              <a:latin typeface="Arial"/>
            </a:endParaRPr>
          </a:p>
        </p:txBody>
      </p:sp>
      <p:sp>
        <p:nvSpPr>
          <p:cNvPr id="485" name="TextShape 3"/>
          <p:cNvSpPr txBox="1"/>
          <p:nvPr/>
        </p:nvSpPr>
        <p:spPr>
          <a:xfrm>
            <a:off x="365760" y="1645920"/>
            <a:ext cx="8138160" cy="640080"/>
          </a:xfrm>
          <a:prstGeom prst="rect">
            <a:avLst/>
          </a:prstGeom>
          <a:noFill/>
          <a:ln>
            <a:noFill/>
          </a:ln>
        </p:spPr>
        <p:txBody>
          <a:bodyPr lIns="90000" rIns="90000" tIns="45000" bIns="45000">
            <a:spAutoFit/>
          </a:bodyPr>
          <a:p>
            <a:r>
              <a:rPr b="0" lang="en-US" sz="1800" spc="-1" strike="noStrike">
                <a:latin typeface="Arial"/>
              </a:rPr>
              <a:t>The interesting part is the .js file.</a:t>
            </a:r>
            <a:endParaRPr b="0" lang="en-US" sz="1800" spc="-1" strike="noStrike">
              <a:latin typeface="Arial"/>
            </a:endParaRPr>
          </a:p>
        </p:txBody>
      </p:sp>
      <p:sp>
        <p:nvSpPr>
          <p:cNvPr id="486" name="TextShape 4"/>
          <p:cNvSpPr txBox="1"/>
          <p:nvPr/>
        </p:nvSpPr>
        <p:spPr>
          <a:xfrm>
            <a:off x="408600" y="2056680"/>
            <a:ext cx="4437720" cy="3069000"/>
          </a:xfrm>
          <a:prstGeom prst="rect">
            <a:avLst/>
          </a:prstGeom>
          <a:noFill/>
          <a:ln>
            <a:noFill/>
          </a:ln>
        </p:spPr>
        <p:txBody>
          <a:bodyPr lIns="90000" rIns="90000" tIns="45000" bIns="45000">
            <a:spAutoFit/>
          </a:bodyPr>
          <a:p>
            <a:r>
              <a:rPr b="0" lang="en-US" sz="1000" spc="-1" strike="noStrike">
                <a:latin typeface="Arial"/>
              </a:rPr>
              <a:t>function </a:t>
            </a:r>
            <a:r>
              <a:rPr b="1" lang="en-US" sz="1000" spc="-1" strike="noStrike">
                <a:latin typeface="Arial"/>
              </a:rPr>
              <a:t>___syscall146</a:t>
            </a:r>
            <a:r>
              <a:rPr b="0" lang="en-US" sz="1000" spc="-1" strike="noStrike">
                <a:latin typeface="Arial"/>
              </a:rPr>
              <a:t>(which, varargs) {</a:t>
            </a:r>
            <a:endParaRPr b="0" lang="en-US" sz="1000" spc="-1" strike="noStrike">
              <a:latin typeface="Arial"/>
            </a:endParaRPr>
          </a:p>
          <a:p>
            <a:r>
              <a:rPr b="0" lang="en-US" sz="1000" spc="-1" strike="noStrike">
                <a:latin typeface="Arial"/>
              </a:rPr>
              <a:t>    </a:t>
            </a:r>
            <a:r>
              <a:rPr b="0" lang="en-US" sz="1000" spc="-1" strike="noStrike">
                <a:latin typeface="Arial"/>
              </a:rPr>
              <a:t>SYSCALLS.varargs = varargs;</a:t>
            </a:r>
            <a:endParaRPr b="0" lang="en-US" sz="1000" spc="-1" strike="noStrike">
              <a:latin typeface="Arial"/>
            </a:endParaRPr>
          </a:p>
          <a:p>
            <a:r>
              <a:rPr b="0" lang="en-US" sz="1000" spc="-1" strike="noStrike">
                <a:latin typeface="Arial"/>
              </a:rPr>
              <a:t>    </a:t>
            </a:r>
            <a:r>
              <a:rPr b="0" lang="en-US" sz="1000" spc="-1" strike="noStrike">
                <a:latin typeface="Arial"/>
              </a:rPr>
              <a:t>try {</a:t>
            </a:r>
            <a:endParaRPr b="0" lang="en-US" sz="1000" spc="-1" strike="noStrike">
              <a:latin typeface="Arial"/>
            </a:endParaRPr>
          </a:p>
          <a:p>
            <a:r>
              <a:rPr b="0" lang="en-US" sz="1000" spc="-1" strike="noStrike">
                <a:latin typeface="Arial"/>
              </a:rPr>
              <a:t>        </a:t>
            </a:r>
            <a:r>
              <a:rPr b="1" lang="en-US" sz="1000" spc="-1" strike="noStrike">
                <a:latin typeface="Arial"/>
              </a:rPr>
              <a:t>var stream = SYSCALLS.get(),</a:t>
            </a:r>
            <a:endParaRPr b="0" lang="en-US" sz="1000" spc="-1" strike="noStrike">
              <a:latin typeface="Arial"/>
            </a:endParaRPr>
          </a:p>
          <a:p>
            <a:r>
              <a:rPr b="1" lang="en-US" sz="1000" spc="-1" strike="noStrike">
                <a:latin typeface="Arial"/>
              </a:rPr>
              <a:t>            </a:t>
            </a:r>
            <a:r>
              <a:rPr b="1" lang="en-US" sz="1000" spc="-1" strike="noStrike">
                <a:latin typeface="Arial"/>
              </a:rPr>
              <a:t>iov = SYSCALLS.get(),</a:t>
            </a:r>
            <a:endParaRPr b="0" lang="en-US" sz="1000" spc="-1" strike="noStrike">
              <a:latin typeface="Arial"/>
            </a:endParaRPr>
          </a:p>
          <a:p>
            <a:r>
              <a:rPr b="1" lang="en-US" sz="1000" spc="-1" strike="noStrike">
                <a:latin typeface="Arial"/>
              </a:rPr>
              <a:t>            </a:t>
            </a:r>
            <a:r>
              <a:rPr b="1" lang="en-US" sz="1000" spc="-1" strike="noStrike">
                <a:latin typeface="Arial"/>
              </a:rPr>
              <a:t>iovcnt = SYSCALLS.get();</a:t>
            </a:r>
            <a:endParaRPr b="0" lang="en-US" sz="1000" spc="-1" strike="noStrike">
              <a:latin typeface="Arial"/>
            </a:endParaRPr>
          </a:p>
          <a:p>
            <a:r>
              <a:rPr b="0" lang="en-US" sz="1000" spc="-1" strike="noStrike">
                <a:latin typeface="Arial"/>
              </a:rPr>
              <a:t>        </a:t>
            </a:r>
            <a:r>
              <a:rPr b="0" lang="en-US" sz="1000" spc="-1" strike="noStrike">
                <a:latin typeface="Arial"/>
              </a:rPr>
              <a:t>var ret = 0;</a:t>
            </a:r>
            <a:endParaRPr b="0" lang="en-US" sz="1000" spc="-1" strike="noStrike">
              <a:latin typeface="Arial"/>
            </a:endParaRPr>
          </a:p>
          <a:p>
            <a:r>
              <a:rPr b="0" lang="en-US" sz="1000" spc="-1" strike="noStrike">
                <a:latin typeface="Arial"/>
              </a:rPr>
              <a:t>        </a:t>
            </a:r>
            <a:r>
              <a:rPr b="0" lang="en-US" sz="1000" spc="-1" strike="noStrike">
                <a:latin typeface="Arial"/>
              </a:rPr>
              <a:t>for (var i = 0; i &lt; iovcnt; i++) {</a:t>
            </a:r>
            <a:endParaRPr b="0" lang="en-US" sz="1000" spc="-1" strike="noStrike">
              <a:latin typeface="Arial"/>
            </a:endParaRPr>
          </a:p>
          <a:p>
            <a:r>
              <a:rPr b="0" lang="en-US" sz="1000" spc="-1" strike="noStrike">
                <a:latin typeface="Arial"/>
              </a:rPr>
              <a:t>           </a:t>
            </a:r>
            <a:r>
              <a:rPr b="1" lang="en-US" sz="1000" spc="-1" strike="noStrike">
                <a:latin typeface="Arial"/>
              </a:rPr>
              <a:t> </a:t>
            </a:r>
            <a:r>
              <a:rPr b="1" lang="en-US" sz="1000" spc="-1" strike="noStrike">
                <a:latin typeface="Arial"/>
              </a:rPr>
              <a:t>var ptr = HEAP32[iov + i * 8 &gt;&gt; 2];</a:t>
            </a:r>
            <a:endParaRPr b="0" lang="en-US" sz="1000" spc="-1" strike="noStrike">
              <a:latin typeface="Arial"/>
            </a:endParaRPr>
          </a:p>
          <a:p>
            <a:r>
              <a:rPr b="1" lang="en-US" sz="1000" spc="-1" strike="noStrike">
                <a:latin typeface="Arial"/>
              </a:rPr>
              <a:t>            </a:t>
            </a:r>
            <a:r>
              <a:rPr b="1" lang="en-US" sz="1000" spc="-1" strike="noStrike">
                <a:latin typeface="Arial"/>
              </a:rPr>
              <a:t>var len = HEAP32[iov + (i * 8 + 4) &gt;&gt; 2];</a:t>
            </a:r>
            <a:endParaRPr b="0" lang="en-US" sz="1000" spc="-1" strike="noStrike">
              <a:latin typeface="Arial"/>
            </a:endParaRPr>
          </a:p>
          <a:p>
            <a:r>
              <a:rPr b="0" lang="en-US" sz="1000" spc="-1" strike="noStrike">
                <a:latin typeface="Arial"/>
              </a:rPr>
              <a:t>            </a:t>
            </a:r>
            <a:r>
              <a:rPr b="0" lang="en-US" sz="1000" spc="-1" strike="noStrike">
                <a:latin typeface="Arial"/>
              </a:rPr>
              <a:t>for (var j = 0; j &lt; </a:t>
            </a:r>
            <a:r>
              <a:rPr b="1" lang="en-US" sz="1000" spc="-1" strike="noStrike">
                <a:latin typeface="Arial"/>
              </a:rPr>
              <a:t>len</a:t>
            </a:r>
            <a:r>
              <a:rPr b="0" lang="en-US" sz="1000" spc="-1" strike="noStrike">
                <a:latin typeface="Arial"/>
              </a:rPr>
              <a:t>; j++) {</a:t>
            </a:r>
            <a:endParaRPr b="0" lang="en-US" sz="1000" spc="-1" strike="noStrike">
              <a:latin typeface="Arial"/>
            </a:endParaRPr>
          </a:p>
          <a:p>
            <a:r>
              <a:rPr b="0" lang="en-US" sz="1000" spc="-1" strike="noStrike">
                <a:latin typeface="Arial"/>
              </a:rPr>
              <a:t>                </a:t>
            </a:r>
            <a:r>
              <a:rPr b="0" lang="en-US" sz="1000" spc="-1" strike="noStrike">
                <a:latin typeface="Arial"/>
              </a:rPr>
              <a:t>SYSCALLS.printChar(</a:t>
            </a:r>
            <a:r>
              <a:rPr b="1" lang="en-US" sz="1000" spc="-1" strike="noStrike">
                <a:latin typeface="Arial"/>
              </a:rPr>
              <a:t>stream</a:t>
            </a:r>
            <a:r>
              <a:rPr b="0" lang="en-US" sz="1000" spc="-1" strike="noStrike">
                <a:latin typeface="Arial"/>
              </a:rPr>
              <a:t>, HEAPU8[</a:t>
            </a:r>
            <a:r>
              <a:rPr b="1" lang="en-US" sz="1000" spc="-1" strike="noStrike">
                <a:latin typeface="Arial"/>
              </a:rPr>
              <a:t>ptr</a:t>
            </a:r>
            <a:r>
              <a:rPr b="0" lang="en-US" sz="1000" spc="-1" strike="noStrike">
                <a:latin typeface="Arial"/>
              </a:rPr>
              <a:t> + j])</a:t>
            </a:r>
            <a:endParaRPr b="0" lang="en-US" sz="1000" spc="-1" strike="noStrike">
              <a:latin typeface="Arial"/>
            </a:endParaRPr>
          </a:p>
          <a:p>
            <a:r>
              <a:rPr b="0" lang="en-US" sz="1000" spc="-1" strike="noStrike">
                <a:latin typeface="Arial"/>
              </a:rPr>
              <a:t>            </a:t>
            </a:r>
            <a:r>
              <a:rPr b="0" lang="en-US" sz="1000" spc="-1" strike="noStrike">
                <a:latin typeface="Arial"/>
              </a:rPr>
              <a:t>}</a:t>
            </a:r>
            <a:endParaRPr b="0" lang="en-US" sz="1000" spc="-1" strike="noStrike">
              <a:latin typeface="Arial"/>
            </a:endParaRPr>
          </a:p>
          <a:p>
            <a:r>
              <a:rPr b="0" lang="en-US" sz="1000" spc="-1" strike="noStrike">
                <a:latin typeface="Arial"/>
              </a:rPr>
              <a:t>            </a:t>
            </a:r>
            <a:r>
              <a:rPr b="0" lang="en-US" sz="1000" spc="-1" strike="noStrike">
                <a:latin typeface="Arial"/>
              </a:rPr>
              <a:t>ret += len</a:t>
            </a:r>
            <a:endParaRPr b="0" lang="en-US" sz="1000" spc="-1" strike="noStrike">
              <a:latin typeface="Arial"/>
            </a:endParaRPr>
          </a:p>
          <a:p>
            <a:r>
              <a:rPr b="0" lang="en-US" sz="1000" spc="-1" strike="noStrike">
                <a:latin typeface="Arial"/>
              </a:rPr>
              <a:t>        </a:t>
            </a:r>
            <a:r>
              <a:rPr b="0" lang="en-US" sz="1000" spc="-1" strike="noStrike">
                <a:latin typeface="Arial"/>
              </a:rPr>
              <a:t>}</a:t>
            </a:r>
            <a:endParaRPr b="0" lang="en-US" sz="1000" spc="-1" strike="noStrike">
              <a:latin typeface="Arial"/>
            </a:endParaRPr>
          </a:p>
          <a:p>
            <a:r>
              <a:rPr b="0" lang="en-US" sz="1000" spc="-1" strike="noStrike">
                <a:latin typeface="Arial"/>
              </a:rPr>
              <a:t>        </a:t>
            </a:r>
            <a:r>
              <a:rPr b="0" lang="en-US" sz="1000" spc="-1" strike="noStrike">
                <a:latin typeface="Arial"/>
              </a:rPr>
              <a:t>return ret</a:t>
            </a:r>
            <a:endParaRPr b="0" lang="en-US" sz="1000" spc="-1" strike="noStrike">
              <a:latin typeface="Arial"/>
            </a:endParaRPr>
          </a:p>
          <a:p>
            <a:r>
              <a:rPr b="0" lang="en-US" sz="1000" spc="-1" strike="noStrike">
                <a:latin typeface="Arial"/>
              </a:rPr>
              <a:t>    </a:t>
            </a:r>
            <a:r>
              <a:rPr b="0" lang="en-US" sz="1000" spc="-1" strike="noStrike">
                <a:latin typeface="Arial"/>
              </a:rPr>
              <a:t>} catch (e) {</a:t>
            </a:r>
            <a:endParaRPr b="0" lang="en-US" sz="1000" spc="-1" strike="noStrike">
              <a:latin typeface="Arial"/>
            </a:endParaRPr>
          </a:p>
          <a:p>
            <a:r>
              <a:rPr b="0" lang="en-US" sz="1000" spc="-1" strike="noStrike">
                <a:latin typeface="Arial"/>
              </a:rPr>
              <a:t>        </a:t>
            </a:r>
            <a:r>
              <a:rPr b="0" lang="en-US" sz="1000" spc="-1" strike="noStrike">
                <a:latin typeface="Arial"/>
              </a:rPr>
              <a:t>if (typeof FS === "undefined" || !(e instanceof FS.ErrnoError)) abort(e);</a:t>
            </a:r>
            <a:endParaRPr b="0" lang="en-US" sz="1000" spc="-1" strike="noStrike">
              <a:latin typeface="Arial"/>
            </a:endParaRPr>
          </a:p>
          <a:p>
            <a:r>
              <a:rPr b="0" lang="en-US" sz="1000" spc="-1" strike="noStrike">
                <a:latin typeface="Arial"/>
              </a:rPr>
              <a:t>        </a:t>
            </a:r>
            <a:r>
              <a:rPr b="0" lang="en-US" sz="1000" spc="-1" strike="noStrike">
                <a:latin typeface="Arial"/>
              </a:rPr>
              <a:t>return -e.errno</a:t>
            </a:r>
            <a:endParaRPr b="0" lang="en-US" sz="1000" spc="-1" strike="noStrike">
              <a:latin typeface="Arial"/>
            </a:endParaRPr>
          </a:p>
          <a:p>
            <a:r>
              <a:rPr b="0" lang="en-US" sz="1000" spc="-1" strike="noStrike">
                <a:latin typeface="Arial"/>
              </a:rPr>
              <a:t>    </a:t>
            </a:r>
            <a:r>
              <a:rPr b="0" lang="en-US" sz="1000" spc="-1" strike="noStrike">
                <a:latin typeface="Arial"/>
              </a:rPr>
              <a:t>}</a:t>
            </a:r>
            <a:endParaRPr b="0" lang="en-US" sz="1000" spc="-1" strike="noStrike">
              <a:latin typeface="Arial"/>
            </a:endParaRPr>
          </a:p>
          <a:p>
            <a:r>
              <a:rPr b="0" lang="en-US" sz="1000" spc="-1" strike="noStrike">
                <a:latin typeface="Arial"/>
              </a:rPr>
              <a:t>}</a:t>
            </a:r>
            <a:endParaRPr b="0" lang="en-US" sz="1000" spc="-1" strike="noStrike">
              <a:latin typeface="Arial"/>
            </a:endParaRPr>
          </a:p>
        </p:txBody>
      </p:sp>
      <p:sp>
        <p:nvSpPr>
          <p:cNvPr id="487" name="TextShape 5"/>
          <p:cNvSpPr txBox="1"/>
          <p:nvPr/>
        </p:nvSpPr>
        <p:spPr>
          <a:xfrm>
            <a:off x="5760720" y="1702080"/>
            <a:ext cx="3501360" cy="2138400"/>
          </a:xfrm>
          <a:prstGeom prst="rect">
            <a:avLst/>
          </a:prstGeom>
          <a:noFill/>
          <a:ln>
            <a:noFill/>
          </a:ln>
        </p:spPr>
        <p:txBody>
          <a:bodyPr lIns="90000" rIns="90000" tIns="45000" bIns="45000">
            <a:spAutoFit/>
          </a:bodyPr>
          <a:p>
            <a:r>
              <a:rPr b="0" lang="en-US" sz="1000" spc="-1" strike="noStrike">
                <a:latin typeface="Arial"/>
              </a:rPr>
              <a:t>var env = {</a:t>
            </a:r>
            <a:endParaRPr b="0" lang="en-US" sz="1000" spc="-1" strike="noStrike">
              <a:latin typeface="Arial"/>
            </a:endParaRPr>
          </a:p>
          <a:p>
            <a:r>
              <a:rPr b="0" lang="en-US" sz="1000" spc="-1" strike="noStrike">
                <a:latin typeface="Arial"/>
              </a:rPr>
              <a:t>    </a:t>
            </a:r>
            <a:r>
              <a:rPr b="0" lang="en-US" sz="1000" spc="-1" strike="noStrike">
                <a:latin typeface="Arial"/>
              </a:rPr>
              <a:t>"a": abort,</a:t>
            </a:r>
            <a:endParaRPr b="0" lang="en-US" sz="1000" spc="-1" strike="noStrike">
              <a:latin typeface="Arial"/>
            </a:endParaRPr>
          </a:p>
          <a:p>
            <a:r>
              <a:rPr b="0" lang="en-US" sz="1000" spc="-1" strike="noStrike">
                <a:latin typeface="Arial"/>
              </a:rPr>
              <a:t>    </a:t>
            </a:r>
            <a:r>
              <a:rPr b="0" lang="en-US" sz="1000" spc="-1" strike="noStrike">
                <a:latin typeface="Arial"/>
              </a:rPr>
              <a:t>"f": ___syscall140,</a:t>
            </a:r>
            <a:endParaRPr b="0" lang="en-US" sz="1000" spc="-1" strike="noStrike">
              <a:latin typeface="Arial"/>
            </a:endParaRPr>
          </a:p>
          <a:p>
            <a:r>
              <a:rPr b="0" lang="en-US" sz="1000" spc="-1" strike="noStrike">
                <a:latin typeface="Arial"/>
              </a:rPr>
              <a:t>    </a:t>
            </a:r>
            <a:r>
              <a:rPr b="0" lang="en-US" sz="1000" spc="-1" strike="noStrike">
                <a:latin typeface="Arial"/>
              </a:rPr>
              <a:t>"b": ___syscall146,</a:t>
            </a:r>
            <a:endParaRPr b="0" lang="en-US" sz="1000" spc="-1" strike="noStrike">
              <a:latin typeface="Arial"/>
            </a:endParaRPr>
          </a:p>
          <a:p>
            <a:r>
              <a:rPr b="0" lang="en-US" sz="1000" spc="-1" strike="noStrike">
                <a:latin typeface="Arial"/>
              </a:rPr>
              <a:t>    </a:t>
            </a:r>
            <a:r>
              <a:rPr b="0" lang="en-US" sz="1000" spc="-1" strike="noStrike">
                <a:latin typeface="Arial"/>
              </a:rPr>
              <a:t>"e": ___syscall54,</a:t>
            </a:r>
            <a:endParaRPr b="0" lang="en-US" sz="1000" spc="-1" strike="noStrike">
              <a:latin typeface="Arial"/>
            </a:endParaRPr>
          </a:p>
          <a:p>
            <a:r>
              <a:rPr b="0" lang="en-US" sz="1000" spc="-1" strike="noStrike">
                <a:latin typeface="Arial"/>
              </a:rPr>
              <a:t>    </a:t>
            </a:r>
            <a:r>
              <a:rPr b="0" lang="en-US" sz="1000" spc="-1" strike="noStrike">
                <a:latin typeface="Arial"/>
              </a:rPr>
              <a:t>"d": ___syscall6,</a:t>
            </a:r>
            <a:endParaRPr b="0" lang="en-US" sz="1000" spc="-1" strike="noStrike">
              <a:latin typeface="Arial"/>
            </a:endParaRPr>
          </a:p>
          <a:p>
            <a:r>
              <a:rPr b="0" lang="en-US" sz="1000" spc="-1" strike="noStrike">
                <a:latin typeface="Arial"/>
              </a:rPr>
              <a:t>    </a:t>
            </a:r>
            <a:r>
              <a:rPr b="0" lang="en-US" sz="1000" spc="-1" strike="noStrike">
                <a:latin typeface="Arial"/>
              </a:rPr>
              <a:t>"c": _emscripten_memcpy_big</a:t>
            </a:r>
            <a:endParaRPr b="0" lang="en-US" sz="1000" spc="-1" strike="noStrike">
              <a:latin typeface="Arial"/>
            </a:endParaRPr>
          </a:p>
          <a:p>
            <a:r>
              <a:rPr b="0" lang="en-US" sz="1000" spc="-1" strike="noStrike">
                <a:latin typeface="Arial"/>
              </a:rPr>
              <a:t>};</a:t>
            </a:r>
            <a:endParaRPr b="0" lang="en-US" sz="1000" spc="-1" strike="noStrike">
              <a:latin typeface="Arial"/>
            </a:endParaRPr>
          </a:p>
          <a:p>
            <a:endParaRPr b="0" lang="en-US" sz="1000" spc="-1" strike="noStrike">
              <a:latin typeface="Arial"/>
            </a:endParaRPr>
          </a:p>
          <a:p>
            <a:endParaRPr b="0" lang="en-US" sz="1000" spc="-1" strike="noStrike">
              <a:latin typeface="Arial"/>
            </a:endParaRPr>
          </a:p>
          <a:p>
            <a:endParaRPr b="0" lang="en-US" sz="1000" spc="-1" strike="noStrike">
              <a:latin typeface="Arial"/>
            </a:endParaRPr>
          </a:p>
          <a:p>
            <a:r>
              <a:rPr b="0" lang="en-US" sz="1000" spc="-1" strike="noStrike">
                <a:latin typeface="Arial"/>
              </a:rPr>
              <a:t>...   </a:t>
            </a:r>
            <a:endParaRPr b="0" lang="en-US" sz="1000" spc="-1" strike="noStrike">
              <a:latin typeface="Arial"/>
            </a:endParaRPr>
          </a:p>
          <a:p>
            <a:r>
              <a:rPr b="0" lang="en-US" sz="1000" spc="-1" strike="noStrike">
                <a:latin typeface="Arial"/>
              </a:rPr>
              <a:t>            </a:t>
            </a:r>
            <a:r>
              <a:rPr b="0" lang="en-US" sz="1000" spc="-1" strike="noStrike">
                <a:latin typeface="Arial"/>
              </a:rPr>
              <a:t>return WebAssembly.instantiate(wasmFile, {env});</a:t>
            </a:r>
            <a:endParaRPr b="0" lang="en-US" sz="1000" spc="-1" strike="noStrike">
              <a:latin typeface="Arial"/>
            </a:endParaRPr>
          </a:p>
          <a:p>
            <a:r>
              <a:rPr b="0" lang="en-US" sz="1000" spc="-1" strike="noStrike">
                <a:latin typeface="Arial"/>
              </a:rPr>
              <a:t>...</a:t>
            </a:r>
            <a:endParaRPr b="0" lang="en-US" sz="1000" spc="-1" strike="noStrike">
              <a:latin typeface="Arial"/>
            </a:endParaRPr>
          </a:p>
        </p:txBody>
      </p:sp>
    </p:spTree>
  </p:cSld>
  <mc:AlternateContent>
    <mc:Choice Requires="p14">
      <p:transition spd="slow" p14:dur="2000"/>
    </mc:Choice>
    <mc:Fallback>
      <p:transition spd="slow"/>
    </mc:Fallback>
  </mc:AlternateContent>
  <p:timing>
    <p:tnLst>
      <p:par>
        <p:cTn id="125" dur="indefinite" restart="never" nodeType="tmRoot">
          <p:childTnLst>
            <p:seq>
              <p:cTn id="126" dur="indefinite" nodeType="mainSeq"/>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8"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emscripten</a:t>
            </a:r>
            <a:endParaRPr b="0" lang="en-US" sz="4400" spc="-1" strike="noStrike">
              <a:latin typeface="Arial"/>
            </a:endParaRPr>
          </a:p>
        </p:txBody>
      </p:sp>
      <p:sp>
        <p:nvSpPr>
          <p:cNvPr id="489" name="TextShape 2"/>
          <p:cNvSpPr txBox="1"/>
          <p:nvPr/>
        </p:nvSpPr>
        <p:spPr>
          <a:xfrm>
            <a:off x="185400" y="91440"/>
            <a:ext cx="371160" cy="346320"/>
          </a:xfrm>
          <a:prstGeom prst="rect">
            <a:avLst/>
          </a:prstGeom>
          <a:noFill/>
          <a:ln>
            <a:noFill/>
          </a:ln>
        </p:spPr>
        <p:txBody>
          <a:bodyPr lIns="90000" rIns="90000" tIns="45000" bIns="45000">
            <a:spAutoFit/>
          </a:bodyPr>
          <a:p>
            <a:r>
              <a:rPr b="0" lang="en-US" sz="1800" spc="-1" strike="noStrike">
                <a:latin typeface="Arial"/>
              </a:rPr>
              <a:t>6.</a:t>
            </a:r>
            <a:endParaRPr b="0" lang="en-US" sz="1800" spc="-1" strike="noStrike">
              <a:latin typeface="Arial"/>
            </a:endParaRPr>
          </a:p>
        </p:txBody>
      </p:sp>
      <p:sp>
        <p:nvSpPr>
          <p:cNvPr id="490" name="TextShape 3"/>
          <p:cNvSpPr txBox="1"/>
          <p:nvPr/>
        </p:nvSpPr>
        <p:spPr>
          <a:xfrm>
            <a:off x="365760" y="1645920"/>
            <a:ext cx="8138160" cy="640080"/>
          </a:xfrm>
          <a:prstGeom prst="rect">
            <a:avLst/>
          </a:prstGeom>
          <a:noFill/>
          <a:ln>
            <a:noFill/>
          </a:ln>
        </p:spPr>
        <p:txBody>
          <a:bodyPr lIns="90000" rIns="90000" tIns="45000" bIns="45000">
            <a:spAutoFit/>
          </a:bodyPr>
          <a:p>
            <a:r>
              <a:rPr b="0" lang="en-US" sz="1800" spc="-1" strike="noStrike">
                <a:solidFill>
                  <a:srgbClr val="eeeeee"/>
                </a:solidFill>
                <a:latin typeface="Arial"/>
              </a:rPr>
              <a:t>The interesting part is the .js file.</a:t>
            </a:r>
            <a:endParaRPr b="0" lang="en-US" sz="1800" spc="-1" strike="noStrike">
              <a:solidFill>
                <a:srgbClr val="eeeeee"/>
              </a:solidFill>
              <a:latin typeface="Arial"/>
            </a:endParaRPr>
          </a:p>
        </p:txBody>
      </p:sp>
      <p:sp>
        <p:nvSpPr>
          <p:cNvPr id="491" name="TextShape 4"/>
          <p:cNvSpPr txBox="1"/>
          <p:nvPr/>
        </p:nvSpPr>
        <p:spPr>
          <a:xfrm>
            <a:off x="408600" y="2056680"/>
            <a:ext cx="4437720" cy="3069000"/>
          </a:xfrm>
          <a:prstGeom prst="rect">
            <a:avLst/>
          </a:prstGeom>
          <a:noFill/>
          <a:ln>
            <a:noFill/>
          </a:ln>
        </p:spPr>
        <p:txBody>
          <a:bodyPr lIns="90000" rIns="90000" tIns="45000" bIns="45000">
            <a:spAutoFit/>
          </a:bodyPr>
          <a:p>
            <a:r>
              <a:rPr b="0" lang="en-US" sz="1000" spc="-1" strike="noStrike">
                <a:solidFill>
                  <a:srgbClr val="eeeeee"/>
                </a:solidFill>
                <a:latin typeface="Arial"/>
              </a:rPr>
              <a:t>function </a:t>
            </a:r>
            <a:r>
              <a:rPr b="1" lang="en-US" sz="1000" spc="-1" strike="noStrike">
                <a:solidFill>
                  <a:srgbClr val="eeeeee"/>
                </a:solidFill>
                <a:latin typeface="Arial"/>
              </a:rPr>
              <a:t>___syscall146</a:t>
            </a:r>
            <a:r>
              <a:rPr b="0" lang="en-US" sz="1000" spc="-1" strike="noStrike">
                <a:solidFill>
                  <a:srgbClr val="eeeeee"/>
                </a:solidFill>
                <a:latin typeface="Arial"/>
              </a:rPr>
              <a:t>(which, varargs) {</a:t>
            </a:r>
            <a:endParaRPr b="0" lang="en-US" sz="1000" spc="-1" strike="noStrike">
              <a:solidFill>
                <a:srgbClr val="eeeeee"/>
              </a:solidFill>
              <a:latin typeface="Arial"/>
            </a:endParaRPr>
          </a:p>
          <a:p>
            <a:r>
              <a:rPr b="0" lang="en-US" sz="1000" spc="-1" strike="noStrike">
                <a:solidFill>
                  <a:srgbClr val="eeeeee"/>
                </a:solidFill>
                <a:latin typeface="Arial"/>
              </a:rPr>
              <a:t>    </a:t>
            </a:r>
            <a:r>
              <a:rPr b="0" lang="en-US" sz="1000" spc="-1" strike="noStrike">
                <a:solidFill>
                  <a:srgbClr val="eeeeee"/>
                </a:solidFill>
                <a:latin typeface="Arial"/>
              </a:rPr>
              <a:t>SYSCALLS.varargs = varargs;</a:t>
            </a:r>
            <a:endParaRPr b="0" lang="en-US" sz="1000" spc="-1" strike="noStrike">
              <a:solidFill>
                <a:srgbClr val="eeeeee"/>
              </a:solidFill>
              <a:latin typeface="Arial"/>
            </a:endParaRPr>
          </a:p>
          <a:p>
            <a:r>
              <a:rPr b="0" lang="en-US" sz="1000" spc="-1" strike="noStrike">
                <a:solidFill>
                  <a:srgbClr val="eeeeee"/>
                </a:solidFill>
                <a:latin typeface="Arial"/>
              </a:rPr>
              <a:t>    </a:t>
            </a:r>
            <a:r>
              <a:rPr b="0" lang="en-US" sz="1000" spc="-1" strike="noStrike">
                <a:solidFill>
                  <a:srgbClr val="eeeeee"/>
                </a:solidFill>
                <a:latin typeface="Arial"/>
              </a:rPr>
              <a:t>try {</a:t>
            </a:r>
            <a:endParaRPr b="0" lang="en-US" sz="1000" spc="-1" strike="noStrike">
              <a:solidFill>
                <a:srgbClr val="eeeeee"/>
              </a:solidFill>
              <a:latin typeface="Arial"/>
            </a:endParaRPr>
          </a:p>
          <a:p>
            <a:r>
              <a:rPr b="0" lang="en-US" sz="1000" spc="-1" strike="noStrike">
                <a:solidFill>
                  <a:srgbClr val="eeeeee"/>
                </a:solidFill>
                <a:latin typeface="Arial"/>
              </a:rPr>
              <a:t>        </a:t>
            </a:r>
            <a:r>
              <a:rPr b="1" lang="en-US" sz="1000" spc="-1" strike="noStrike">
                <a:solidFill>
                  <a:srgbClr val="eeeeee"/>
                </a:solidFill>
                <a:latin typeface="Arial"/>
              </a:rPr>
              <a:t>var stream = SYSCALLS.get(),</a:t>
            </a:r>
            <a:endParaRPr b="0" lang="en-US" sz="1000" spc="-1" strike="noStrike">
              <a:solidFill>
                <a:srgbClr val="eeeeee"/>
              </a:solidFill>
              <a:latin typeface="Arial"/>
            </a:endParaRPr>
          </a:p>
          <a:p>
            <a:r>
              <a:rPr b="1" lang="en-US" sz="1000" spc="-1" strike="noStrike">
                <a:solidFill>
                  <a:srgbClr val="eeeeee"/>
                </a:solidFill>
                <a:latin typeface="Arial"/>
              </a:rPr>
              <a:t>            </a:t>
            </a:r>
            <a:r>
              <a:rPr b="1" lang="en-US" sz="1000" spc="-1" strike="noStrike">
                <a:solidFill>
                  <a:srgbClr val="eeeeee"/>
                </a:solidFill>
                <a:latin typeface="Arial"/>
              </a:rPr>
              <a:t>iov = SYSCALLS.get(),</a:t>
            </a:r>
            <a:endParaRPr b="0" lang="en-US" sz="1000" spc="-1" strike="noStrike">
              <a:solidFill>
                <a:srgbClr val="eeeeee"/>
              </a:solidFill>
              <a:latin typeface="Arial"/>
            </a:endParaRPr>
          </a:p>
          <a:p>
            <a:r>
              <a:rPr b="1" lang="en-US" sz="1000" spc="-1" strike="noStrike">
                <a:solidFill>
                  <a:srgbClr val="eeeeee"/>
                </a:solidFill>
                <a:latin typeface="Arial"/>
              </a:rPr>
              <a:t>            </a:t>
            </a:r>
            <a:r>
              <a:rPr b="1" lang="en-US" sz="1000" spc="-1" strike="noStrike">
                <a:solidFill>
                  <a:srgbClr val="eeeeee"/>
                </a:solidFill>
                <a:latin typeface="Arial"/>
              </a:rPr>
              <a:t>iovcnt = SYSCALLS.get();</a:t>
            </a:r>
            <a:endParaRPr b="0" lang="en-US" sz="1000" spc="-1" strike="noStrike">
              <a:solidFill>
                <a:srgbClr val="eeeeee"/>
              </a:solidFill>
              <a:latin typeface="Arial"/>
            </a:endParaRPr>
          </a:p>
          <a:p>
            <a:r>
              <a:rPr b="0" lang="en-US" sz="1000" spc="-1" strike="noStrike">
                <a:solidFill>
                  <a:srgbClr val="eeeeee"/>
                </a:solidFill>
                <a:latin typeface="Arial"/>
              </a:rPr>
              <a:t>        </a:t>
            </a:r>
            <a:r>
              <a:rPr b="0" lang="en-US" sz="1000" spc="-1" strike="noStrike">
                <a:solidFill>
                  <a:srgbClr val="eeeeee"/>
                </a:solidFill>
                <a:latin typeface="Arial"/>
              </a:rPr>
              <a:t>var ret = 0;</a:t>
            </a:r>
            <a:endParaRPr b="0" lang="en-US" sz="1000" spc="-1" strike="noStrike">
              <a:solidFill>
                <a:srgbClr val="eeeeee"/>
              </a:solidFill>
              <a:latin typeface="Arial"/>
            </a:endParaRPr>
          </a:p>
          <a:p>
            <a:r>
              <a:rPr b="0" lang="en-US" sz="1000" spc="-1" strike="noStrike">
                <a:solidFill>
                  <a:srgbClr val="eeeeee"/>
                </a:solidFill>
                <a:latin typeface="Arial"/>
              </a:rPr>
              <a:t>        </a:t>
            </a:r>
            <a:r>
              <a:rPr b="0" lang="en-US" sz="1000" spc="-1" strike="noStrike">
                <a:solidFill>
                  <a:srgbClr val="eeeeee"/>
                </a:solidFill>
                <a:latin typeface="Arial"/>
              </a:rPr>
              <a:t>for (var i = 0; i &lt; iovcnt; i++) {</a:t>
            </a:r>
            <a:endParaRPr b="0" lang="en-US" sz="1000" spc="-1" strike="noStrike">
              <a:solidFill>
                <a:srgbClr val="eeeeee"/>
              </a:solidFill>
              <a:latin typeface="Arial"/>
            </a:endParaRPr>
          </a:p>
          <a:p>
            <a:r>
              <a:rPr b="0" lang="en-US" sz="1000" spc="-1" strike="noStrike">
                <a:solidFill>
                  <a:srgbClr val="eeeeee"/>
                </a:solidFill>
                <a:latin typeface="Arial"/>
              </a:rPr>
              <a:t>           </a:t>
            </a:r>
            <a:r>
              <a:rPr b="1" lang="en-US" sz="1000" spc="-1" strike="noStrike">
                <a:solidFill>
                  <a:srgbClr val="eeeeee"/>
                </a:solidFill>
                <a:latin typeface="Arial"/>
              </a:rPr>
              <a:t> </a:t>
            </a:r>
            <a:r>
              <a:rPr b="1" lang="en-US" sz="1000" spc="-1" strike="noStrike">
                <a:solidFill>
                  <a:srgbClr val="eeeeee"/>
                </a:solidFill>
                <a:latin typeface="Arial"/>
              </a:rPr>
              <a:t>var ptr = HEAP32[iov + i * 8 &gt;&gt; 2];</a:t>
            </a:r>
            <a:endParaRPr b="0" lang="en-US" sz="1000" spc="-1" strike="noStrike">
              <a:solidFill>
                <a:srgbClr val="eeeeee"/>
              </a:solidFill>
              <a:latin typeface="Arial"/>
            </a:endParaRPr>
          </a:p>
          <a:p>
            <a:r>
              <a:rPr b="1" lang="en-US" sz="1000" spc="-1" strike="noStrike">
                <a:solidFill>
                  <a:srgbClr val="eeeeee"/>
                </a:solidFill>
                <a:latin typeface="Arial"/>
              </a:rPr>
              <a:t>            </a:t>
            </a:r>
            <a:r>
              <a:rPr b="1" lang="en-US" sz="1000" spc="-1" strike="noStrike">
                <a:solidFill>
                  <a:srgbClr val="eeeeee"/>
                </a:solidFill>
                <a:latin typeface="Arial"/>
              </a:rPr>
              <a:t>var len = HEAP32[iov + (i * 8 + 4) &gt;&gt; 2];</a:t>
            </a:r>
            <a:endParaRPr b="0" lang="en-US" sz="1000" spc="-1" strike="noStrike">
              <a:solidFill>
                <a:srgbClr val="eeeeee"/>
              </a:solidFill>
              <a:latin typeface="Arial"/>
            </a:endParaRPr>
          </a:p>
          <a:p>
            <a:r>
              <a:rPr b="0" lang="en-US" sz="1000" spc="-1" strike="noStrike">
                <a:solidFill>
                  <a:srgbClr val="eeeeee"/>
                </a:solidFill>
                <a:latin typeface="Arial"/>
              </a:rPr>
              <a:t>            </a:t>
            </a:r>
            <a:r>
              <a:rPr b="0" lang="en-US" sz="1000" spc="-1" strike="noStrike">
                <a:solidFill>
                  <a:srgbClr val="eeeeee"/>
                </a:solidFill>
                <a:latin typeface="Arial"/>
              </a:rPr>
              <a:t>for (var j = 0; j &lt; </a:t>
            </a:r>
            <a:r>
              <a:rPr b="1" lang="en-US" sz="1000" spc="-1" strike="noStrike">
                <a:solidFill>
                  <a:srgbClr val="eeeeee"/>
                </a:solidFill>
                <a:latin typeface="Arial"/>
              </a:rPr>
              <a:t>len</a:t>
            </a:r>
            <a:r>
              <a:rPr b="0" lang="en-US" sz="1000" spc="-1" strike="noStrike">
                <a:solidFill>
                  <a:srgbClr val="eeeeee"/>
                </a:solidFill>
                <a:latin typeface="Arial"/>
              </a:rPr>
              <a:t>; j++) {</a:t>
            </a:r>
            <a:endParaRPr b="0" lang="en-US" sz="1000" spc="-1" strike="noStrike">
              <a:solidFill>
                <a:srgbClr val="eeeeee"/>
              </a:solidFill>
              <a:latin typeface="Arial"/>
            </a:endParaRPr>
          </a:p>
          <a:p>
            <a:r>
              <a:rPr b="0" lang="en-US" sz="1000" spc="-1" strike="noStrike">
                <a:solidFill>
                  <a:srgbClr val="eeeeee"/>
                </a:solidFill>
                <a:latin typeface="Arial"/>
              </a:rPr>
              <a:t>                </a:t>
            </a:r>
            <a:r>
              <a:rPr b="0" lang="en-US" sz="1000" spc="-1" strike="noStrike">
                <a:solidFill>
                  <a:srgbClr val="eeeeee"/>
                </a:solidFill>
                <a:latin typeface="Arial"/>
              </a:rPr>
              <a:t>SYSCALLS.printChar(</a:t>
            </a:r>
            <a:r>
              <a:rPr b="1" lang="en-US" sz="1000" spc="-1" strike="noStrike">
                <a:solidFill>
                  <a:srgbClr val="eeeeee"/>
                </a:solidFill>
                <a:latin typeface="Arial"/>
              </a:rPr>
              <a:t>stream</a:t>
            </a:r>
            <a:r>
              <a:rPr b="0" lang="en-US" sz="1000" spc="-1" strike="noStrike">
                <a:solidFill>
                  <a:srgbClr val="eeeeee"/>
                </a:solidFill>
                <a:latin typeface="Arial"/>
              </a:rPr>
              <a:t>, HEAPU8[</a:t>
            </a:r>
            <a:r>
              <a:rPr b="1" lang="en-US" sz="1000" spc="-1" strike="noStrike">
                <a:solidFill>
                  <a:srgbClr val="eeeeee"/>
                </a:solidFill>
                <a:latin typeface="Arial"/>
              </a:rPr>
              <a:t>ptr</a:t>
            </a:r>
            <a:r>
              <a:rPr b="0" lang="en-US" sz="1000" spc="-1" strike="noStrike">
                <a:solidFill>
                  <a:srgbClr val="eeeeee"/>
                </a:solidFill>
                <a:latin typeface="Arial"/>
              </a:rPr>
              <a:t> + j])</a:t>
            </a:r>
            <a:endParaRPr b="0" lang="en-US" sz="1000" spc="-1" strike="noStrike">
              <a:solidFill>
                <a:srgbClr val="eeeeee"/>
              </a:solidFill>
              <a:latin typeface="Arial"/>
            </a:endParaRPr>
          </a:p>
          <a:p>
            <a:r>
              <a:rPr b="0" lang="en-US" sz="1000" spc="-1" strike="noStrike">
                <a:solidFill>
                  <a:srgbClr val="eeeeee"/>
                </a:solidFill>
                <a:latin typeface="Arial"/>
              </a:rPr>
              <a:t>            </a:t>
            </a:r>
            <a:r>
              <a:rPr b="0" lang="en-US" sz="1000" spc="-1" strike="noStrike">
                <a:solidFill>
                  <a:srgbClr val="eeeeee"/>
                </a:solidFill>
                <a:latin typeface="Arial"/>
              </a:rPr>
              <a:t>}</a:t>
            </a:r>
            <a:endParaRPr b="0" lang="en-US" sz="1000" spc="-1" strike="noStrike">
              <a:solidFill>
                <a:srgbClr val="eeeeee"/>
              </a:solidFill>
              <a:latin typeface="Arial"/>
            </a:endParaRPr>
          </a:p>
          <a:p>
            <a:r>
              <a:rPr b="0" lang="en-US" sz="1000" spc="-1" strike="noStrike">
                <a:solidFill>
                  <a:srgbClr val="eeeeee"/>
                </a:solidFill>
                <a:latin typeface="Arial"/>
              </a:rPr>
              <a:t>            </a:t>
            </a:r>
            <a:r>
              <a:rPr b="0" lang="en-US" sz="1000" spc="-1" strike="noStrike">
                <a:solidFill>
                  <a:srgbClr val="eeeeee"/>
                </a:solidFill>
                <a:latin typeface="Arial"/>
              </a:rPr>
              <a:t>ret += len</a:t>
            </a:r>
            <a:endParaRPr b="0" lang="en-US" sz="1000" spc="-1" strike="noStrike">
              <a:solidFill>
                <a:srgbClr val="eeeeee"/>
              </a:solidFill>
              <a:latin typeface="Arial"/>
            </a:endParaRPr>
          </a:p>
          <a:p>
            <a:r>
              <a:rPr b="0" lang="en-US" sz="1000" spc="-1" strike="noStrike">
                <a:solidFill>
                  <a:srgbClr val="eeeeee"/>
                </a:solidFill>
                <a:latin typeface="Arial"/>
              </a:rPr>
              <a:t>        </a:t>
            </a:r>
            <a:r>
              <a:rPr b="0" lang="en-US" sz="1000" spc="-1" strike="noStrike">
                <a:solidFill>
                  <a:srgbClr val="eeeeee"/>
                </a:solidFill>
                <a:latin typeface="Arial"/>
              </a:rPr>
              <a:t>}</a:t>
            </a:r>
            <a:endParaRPr b="0" lang="en-US" sz="1000" spc="-1" strike="noStrike">
              <a:solidFill>
                <a:srgbClr val="eeeeee"/>
              </a:solidFill>
              <a:latin typeface="Arial"/>
            </a:endParaRPr>
          </a:p>
          <a:p>
            <a:r>
              <a:rPr b="0" lang="en-US" sz="1000" spc="-1" strike="noStrike">
                <a:solidFill>
                  <a:srgbClr val="eeeeee"/>
                </a:solidFill>
                <a:latin typeface="Arial"/>
              </a:rPr>
              <a:t>        </a:t>
            </a:r>
            <a:r>
              <a:rPr b="0" lang="en-US" sz="1000" spc="-1" strike="noStrike">
                <a:solidFill>
                  <a:srgbClr val="eeeeee"/>
                </a:solidFill>
                <a:latin typeface="Arial"/>
              </a:rPr>
              <a:t>return ret</a:t>
            </a:r>
            <a:endParaRPr b="0" lang="en-US" sz="1000" spc="-1" strike="noStrike">
              <a:solidFill>
                <a:srgbClr val="eeeeee"/>
              </a:solidFill>
              <a:latin typeface="Arial"/>
            </a:endParaRPr>
          </a:p>
          <a:p>
            <a:r>
              <a:rPr b="0" lang="en-US" sz="1000" spc="-1" strike="noStrike">
                <a:solidFill>
                  <a:srgbClr val="eeeeee"/>
                </a:solidFill>
                <a:latin typeface="Arial"/>
              </a:rPr>
              <a:t>    </a:t>
            </a:r>
            <a:r>
              <a:rPr b="0" lang="en-US" sz="1000" spc="-1" strike="noStrike">
                <a:solidFill>
                  <a:srgbClr val="eeeeee"/>
                </a:solidFill>
                <a:latin typeface="Arial"/>
              </a:rPr>
              <a:t>} catch (e) {</a:t>
            </a:r>
            <a:endParaRPr b="0" lang="en-US" sz="1000" spc="-1" strike="noStrike">
              <a:solidFill>
                <a:srgbClr val="eeeeee"/>
              </a:solidFill>
              <a:latin typeface="Arial"/>
            </a:endParaRPr>
          </a:p>
          <a:p>
            <a:r>
              <a:rPr b="0" lang="en-US" sz="1000" spc="-1" strike="noStrike">
                <a:solidFill>
                  <a:srgbClr val="eeeeee"/>
                </a:solidFill>
                <a:latin typeface="Arial"/>
              </a:rPr>
              <a:t>        </a:t>
            </a:r>
            <a:r>
              <a:rPr b="0" lang="en-US" sz="1000" spc="-1" strike="noStrike">
                <a:solidFill>
                  <a:srgbClr val="eeeeee"/>
                </a:solidFill>
                <a:latin typeface="Arial"/>
              </a:rPr>
              <a:t>if (typeof FS === "undefined" || !(e instanceof FS.ErrnoError)) abort(e);</a:t>
            </a:r>
            <a:endParaRPr b="0" lang="en-US" sz="1000" spc="-1" strike="noStrike">
              <a:solidFill>
                <a:srgbClr val="eeeeee"/>
              </a:solidFill>
              <a:latin typeface="Arial"/>
            </a:endParaRPr>
          </a:p>
          <a:p>
            <a:r>
              <a:rPr b="0" lang="en-US" sz="1000" spc="-1" strike="noStrike">
                <a:solidFill>
                  <a:srgbClr val="eeeeee"/>
                </a:solidFill>
                <a:latin typeface="Arial"/>
              </a:rPr>
              <a:t>        </a:t>
            </a:r>
            <a:r>
              <a:rPr b="0" lang="en-US" sz="1000" spc="-1" strike="noStrike">
                <a:solidFill>
                  <a:srgbClr val="eeeeee"/>
                </a:solidFill>
                <a:latin typeface="Arial"/>
              </a:rPr>
              <a:t>return -e.errno</a:t>
            </a:r>
            <a:endParaRPr b="0" lang="en-US" sz="1000" spc="-1" strike="noStrike">
              <a:solidFill>
                <a:srgbClr val="eeeeee"/>
              </a:solidFill>
              <a:latin typeface="Arial"/>
            </a:endParaRPr>
          </a:p>
          <a:p>
            <a:r>
              <a:rPr b="0" lang="en-US" sz="1000" spc="-1" strike="noStrike">
                <a:solidFill>
                  <a:srgbClr val="eeeeee"/>
                </a:solidFill>
                <a:latin typeface="Arial"/>
              </a:rPr>
              <a:t>    </a:t>
            </a:r>
            <a:r>
              <a:rPr b="0" lang="en-US" sz="1000" spc="-1" strike="noStrike">
                <a:solidFill>
                  <a:srgbClr val="eeeeee"/>
                </a:solidFill>
                <a:latin typeface="Arial"/>
              </a:rPr>
              <a:t>}</a:t>
            </a:r>
            <a:endParaRPr b="0" lang="en-US" sz="1000" spc="-1" strike="noStrike">
              <a:solidFill>
                <a:srgbClr val="eeeeee"/>
              </a:solidFill>
              <a:latin typeface="Arial"/>
            </a:endParaRPr>
          </a:p>
          <a:p>
            <a:r>
              <a:rPr b="0" lang="en-US" sz="1000" spc="-1" strike="noStrike">
                <a:solidFill>
                  <a:srgbClr val="eeeeee"/>
                </a:solidFill>
                <a:latin typeface="Arial"/>
              </a:rPr>
              <a:t>}</a:t>
            </a:r>
            <a:endParaRPr b="0" lang="en-US" sz="1000" spc="-1" strike="noStrike">
              <a:solidFill>
                <a:srgbClr val="eeeeee"/>
              </a:solidFill>
              <a:latin typeface="Arial"/>
            </a:endParaRPr>
          </a:p>
        </p:txBody>
      </p:sp>
      <p:sp>
        <p:nvSpPr>
          <p:cNvPr id="492" name="TextShape 5"/>
          <p:cNvSpPr txBox="1"/>
          <p:nvPr/>
        </p:nvSpPr>
        <p:spPr>
          <a:xfrm>
            <a:off x="5760720" y="1702080"/>
            <a:ext cx="4114800" cy="2217960"/>
          </a:xfrm>
          <a:prstGeom prst="rect">
            <a:avLst/>
          </a:prstGeom>
          <a:noFill/>
          <a:ln>
            <a:noFill/>
          </a:ln>
        </p:spPr>
        <p:txBody>
          <a:bodyPr lIns="90000" rIns="90000" tIns="45000" bIns="45000">
            <a:spAutoFit/>
          </a:bodyPr>
          <a:p>
            <a:r>
              <a:rPr b="1" lang="en-US" sz="1000" spc="-1" strike="noStrike">
                <a:solidFill>
                  <a:srgbClr val="000000"/>
                </a:solidFill>
                <a:latin typeface="Arial"/>
              </a:rPr>
              <a:t>var env = {</a:t>
            </a:r>
            <a:endParaRPr b="0" lang="en-US" sz="1000" spc="-1" strike="noStrike">
              <a:solidFill>
                <a:srgbClr val="eeeeee"/>
              </a:solidFill>
              <a:latin typeface="Arial"/>
            </a:endParaRPr>
          </a:p>
          <a:p>
            <a:r>
              <a:rPr b="0" lang="en-US" sz="1000" spc="-1" strike="noStrike">
                <a:solidFill>
                  <a:srgbClr val="eeeeee"/>
                </a:solidFill>
                <a:latin typeface="Arial"/>
              </a:rPr>
              <a:t>    </a:t>
            </a:r>
            <a:r>
              <a:rPr b="0" lang="en-US" sz="1000" spc="-1" strike="noStrike">
                <a:solidFill>
                  <a:srgbClr val="eeeeee"/>
                </a:solidFill>
                <a:latin typeface="Arial"/>
              </a:rPr>
              <a:t>"a": abort,</a:t>
            </a:r>
            <a:endParaRPr b="0" lang="en-US" sz="1000" spc="-1" strike="noStrike">
              <a:solidFill>
                <a:srgbClr val="eeeeee"/>
              </a:solidFill>
              <a:latin typeface="Arial"/>
            </a:endParaRPr>
          </a:p>
          <a:p>
            <a:r>
              <a:rPr b="0" lang="en-US" sz="1000" spc="-1" strike="noStrike">
                <a:solidFill>
                  <a:srgbClr val="eeeeee"/>
                </a:solidFill>
                <a:latin typeface="Arial"/>
              </a:rPr>
              <a:t>    </a:t>
            </a:r>
            <a:r>
              <a:rPr b="0" lang="en-US" sz="1000" spc="-1" strike="noStrike">
                <a:solidFill>
                  <a:srgbClr val="eeeeee"/>
                </a:solidFill>
                <a:latin typeface="Arial"/>
              </a:rPr>
              <a:t>"f": ___syscall140,</a:t>
            </a:r>
            <a:endParaRPr b="0" lang="en-US" sz="1000" spc="-1" strike="noStrike">
              <a:solidFill>
                <a:srgbClr val="eeeeee"/>
              </a:solidFill>
              <a:latin typeface="Arial"/>
            </a:endParaRPr>
          </a:p>
          <a:p>
            <a:r>
              <a:rPr b="1" lang="en-US" sz="1000" spc="-1" strike="noStrike">
                <a:solidFill>
                  <a:srgbClr val="000000"/>
                </a:solidFill>
                <a:latin typeface="Arial"/>
              </a:rPr>
              <a:t>    </a:t>
            </a:r>
            <a:r>
              <a:rPr b="1" lang="en-US" sz="1000" spc="-1" strike="noStrike">
                <a:solidFill>
                  <a:srgbClr val="000000"/>
                </a:solidFill>
                <a:latin typeface="Arial"/>
              </a:rPr>
              <a:t>"b": ___syscall146,</a:t>
            </a:r>
            <a:endParaRPr b="0" lang="en-US" sz="1000" spc="-1" strike="noStrike">
              <a:solidFill>
                <a:srgbClr val="eeeeee"/>
              </a:solidFill>
              <a:latin typeface="Arial"/>
            </a:endParaRPr>
          </a:p>
          <a:p>
            <a:r>
              <a:rPr b="0" lang="en-US" sz="1000" spc="-1" strike="noStrike">
                <a:solidFill>
                  <a:srgbClr val="eeeeee"/>
                </a:solidFill>
                <a:latin typeface="Arial"/>
              </a:rPr>
              <a:t>    </a:t>
            </a:r>
            <a:r>
              <a:rPr b="0" lang="en-US" sz="1000" spc="-1" strike="noStrike">
                <a:solidFill>
                  <a:srgbClr val="eeeeee"/>
                </a:solidFill>
                <a:latin typeface="Arial"/>
              </a:rPr>
              <a:t>"e": ___syscall54,</a:t>
            </a:r>
            <a:endParaRPr b="0" lang="en-US" sz="1000" spc="-1" strike="noStrike">
              <a:solidFill>
                <a:srgbClr val="eeeeee"/>
              </a:solidFill>
              <a:latin typeface="Arial"/>
            </a:endParaRPr>
          </a:p>
          <a:p>
            <a:r>
              <a:rPr b="0" lang="en-US" sz="1000" spc="-1" strike="noStrike">
                <a:solidFill>
                  <a:srgbClr val="eeeeee"/>
                </a:solidFill>
                <a:latin typeface="Arial"/>
              </a:rPr>
              <a:t>    </a:t>
            </a:r>
            <a:r>
              <a:rPr b="0" lang="en-US" sz="1000" spc="-1" strike="noStrike">
                <a:solidFill>
                  <a:srgbClr val="eeeeee"/>
                </a:solidFill>
                <a:latin typeface="Arial"/>
              </a:rPr>
              <a:t>"d": ___syscall6,</a:t>
            </a:r>
            <a:endParaRPr b="0" lang="en-US" sz="1000" spc="-1" strike="noStrike">
              <a:solidFill>
                <a:srgbClr val="eeeeee"/>
              </a:solidFill>
              <a:latin typeface="Arial"/>
            </a:endParaRPr>
          </a:p>
          <a:p>
            <a:r>
              <a:rPr b="0" lang="en-US" sz="1000" spc="-1" strike="noStrike">
                <a:solidFill>
                  <a:srgbClr val="eeeeee"/>
                </a:solidFill>
                <a:latin typeface="Arial"/>
              </a:rPr>
              <a:t>    </a:t>
            </a:r>
            <a:r>
              <a:rPr b="0" lang="en-US" sz="1000" spc="-1" strike="noStrike">
                <a:solidFill>
                  <a:srgbClr val="eeeeee"/>
                </a:solidFill>
                <a:latin typeface="Arial"/>
              </a:rPr>
              <a:t>"c": _emscripten_memcpy_big</a:t>
            </a:r>
            <a:endParaRPr b="0" lang="en-US" sz="1000" spc="-1" strike="noStrike">
              <a:solidFill>
                <a:srgbClr val="eeeeee"/>
              </a:solidFill>
              <a:latin typeface="Arial"/>
            </a:endParaRPr>
          </a:p>
          <a:p>
            <a:r>
              <a:rPr b="1" lang="en-US" sz="1000" spc="-1" strike="noStrike">
                <a:solidFill>
                  <a:srgbClr val="000000"/>
                </a:solidFill>
                <a:latin typeface="Arial"/>
              </a:rPr>
              <a:t>};</a:t>
            </a:r>
            <a:endParaRPr b="0" lang="en-US" sz="1000" spc="-1" strike="noStrike">
              <a:solidFill>
                <a:srgbClr val="eeeeee"/>
              </a:solidFill>
              <a:latin typeface="Arial"/>
            </a:endParaRPr>
          </a:p>
          <a:p>
            <a:endParaRPr b="0" lang="en-US" sz="1000" spc="-1" strike="noStrike">
              <a:solidFill>
                <a:srgbClr val="eeeeee"/>
              </a:solidFill>
              <a:latin typeface="Arial"/>
            </a:endParaRPr>
          </a:p>
          <a:p>
            <a:endParaRPr b="0" lang="en-US" sz="1000" spc="-1" strike="noStrike">
              <a:solidFill>
                <a:srgbClr val="eeeeee"/>
              </a:solidFill>
              <a:latin typeface="Arial"/>
            </a:endParaRPr>
          </a:p>
          <a:p>
            <a:endParaRPr b="0" lang="en-US" sz="1000" spc="-1" strike="noStrike">
              <a:solidFill>
                <a:srgbClr val="eeeeee"/>
              </a:solidFill>
              <a:latin typeface="Arial"/>
            </a:endParaRPr>
          </a:p>
          <a:p>
            <a:r>
              <a:rPr b="0" lang="en-US" sz="1000" spc="-1" strike="noStrike">
                <a:solidFill>
                  <a:srgbClr val="eeeeee"/>
                </a:solidFill>
                <a:latin typeface="Arial"/>
              </a:rPr>
              <a:t>...   </a:t>
            </a:r>
            <a:endParaRPr b="0" lang="en-US" sz="1000" spc="-1" strike="noStrike">
              <a:solidFill>
                <a:srgbClr val="eeeeee"/>
              </a:solidFill>
              <a:latin typeface="Arial"/>
            </a:endParaRPr>
          </a:p>
          <a:p>
            <a:r>
              <a:rPr b="0" lang="en-US" sz="1000" spc="-1" strike="noStrike">
                <a:solidFill>
                  <a:srgbClr val="eeeeee"/>
                </a:solidFill>
                <a:latin typeface="Arial"/>
              </a:rPr>
              <a:t>            </a:t>
            </a:r>
            <a:r>
              <a:rPr b="1" lang="en-US" sz="1000" spc="-1" strike="noStrike">
                <a:solidFill>
                  <a:srgbClr val="000000"/>
                </a:solidFill>
                <a:latin typeface="Arial"/>
              </a:rPr>
              <a:t>return WebAssembly.instantiate(wasmFile, </a:t>
            </a:r>
            <a:r>
              <a:rPr b="1" lang="en-US" sz="1000" spc="-1" strike="noStrike">
                <a:solidFill>
                  <a:srgbClr val="ce181e"/>
                </a:solidFill>
                <a:latin typeface="Arial"/>
              </a:rPr>
              <a:t>{env}</a:t>
            </a:r>
            <a:r>
              <a:rPr b="1" lang="en-US" sz="1000" spc="-1" strike="noStrike">
                <a:solidFill>
                  <a:srgbClr val="000000"/>
                </a:solidFill>
                <a:latin typeface="Arial"/>
              </a:rPr>
              <a:t>);</a:t>
            </a:r>
            <a:endParaRPr b="0" lang="en-US" sz="1000" spc="-1" strike="noStrike">
              <a:solidFill>
                <a:srgbClr val="eeeeee"/>
              </a:solidFill>
              <a:latin typeface="Arial"/>
            </a:endParaRPr>
          </a:p>
          <a:p>
            <a:r>
              <a:rPr b="0" lang="en-US" sz="1000" spc="-1" strike="noStrike">
                <a:solidFill>
                  <a:srgbClr val="eeeeee"/>
                </a:solidFill>
                <a:latin typeface="Arial"/>
              </a:rPr>
              <a:t>...</a:t>
            </a:r>
            <a:endParaRPr b="0" lang="en-US" sz="1000" spc="-1" strike="noStrike">
              <a:solidFill>
                <a:srgbClr val="eeeeee"/>
              </a:solidFill>
              <a:latin typeface="Arial"/>
            </a:endParaRPr>
          </a:p>
        </p:txBody>
      </p:sp>
      <p:sp>
        <p:nvSpPr>
          <p:cNvPr id="493" name="CustomShape 6"/>
          <p:cNvSpPr/>
          <p:nvPr/>
        </p:nvSpPr>
        <p:spPr>
          <a:xfrm>
            <a:off x="6035040" y="3931920"/>
            <a:ext cx="3657600" cy="14630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WASM Imports!</a:t>
            </a:r>
            <a:endParaRPr b="0" lang="en-US" sz="1800" spc="-1" strike="noStrike">
              <a:latin typeface="Arial"/>
            </a:endParaRPr>
          </a:p>
          <a:p>
            <a:pPr algn="ctr"/>
            <a:endParaRPr b="0" lang="en-US" sz="1800" spc="-1" strike="noStrike">
              <a:latin typeface="Arial"/>
            </a:endParaRPr>
          </a:p>
          <a:p>
            <a:pPr algn="ctr"/>
            <a:r>
              <a:rPr b="0" lang="en-US" sz="1800" spc="-1" strike="noStrike">
                <a:latin typeface="Arial"/>
              </a:rPr>
              <a:t>Allow wasm code to call external </a:t>
            </a:r>
            <a:endParaRPr b="0" lang="en-US" sz="1800" spc="-1" strike="noStrike">
              <a:latin typeface="Arial"/>
            </a:endParaRPr>
          </a:p>
          <a:p>
            <a:pPr algn="ctr"/>
            <a:r>
              <a:rPr b="0" lang="en-US" sz="1800" spc="-1" strike="noStrike">
                <a:latin typeface="Arial"/>
              </a:rPr>
              <a:t>functions</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27" dur="indefinite" restart="never" nodeType="tmRoot">
          <p:childTnLst>
            <p:seq>
              <p:cTn id="128" dur="indefinite" nodeType="mainSeq"/>
              <p:prevCondLst>
                <p:cond delay="0" evt="onPrev">
                  <p:tgtEl>
                    <p:sldTgt/>
                  </p:tgtEl>
                </p:cond>
              </p:prevCondLst>
              <p:nextCondLst>
                <p:cond delay="0"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4"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emscripten</a:t>
            </a:r>
            <a:endParaRPr b="0" lang="en-US" sz="4400" spc="-1" strike="noStrike">
              <a:latin typeface="Arial"/>
            </a:endParaRPr>
          </a:p>
        </p:txBody>
      </p:sp>
      <p:sp>
        <p:nvSpPr>
          <p:cNvPr id="495"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and the WASM file.</a:t>
            </a:r>
            <a:endParaRPr b="0" lang="en-US" sz="3200" spc="-1" strike="noStrike">
              <a:latin typeface="Arial"/>
            </a:endParaRPr>
          </a:p>
        </p:txBody>
      </p:sp>
      <p:sp>
        <p:nvSpPr>
          <p:cNvPr id="496" name="TextShape 3"/>
          <p:cNvSpPr txBox="1"/>
          <p:nvPr/>
        </p:nvSpPr>
        <p:spPr>
          <a:xfrm>
            <a:off x="552240" y="2086560"/>
            <a:ext cx="5117040" cy="2851200"/>
          </a:xfrm>
          <a:prstGeom prst="rect">
            <a:avLst/>
          </a:prstGeom>
          <a:noFill/>
          <a:ln>
            <a:noFill/>
          </a:ln>
        </p:spPr>
        <p:txBody>
          <a:bodyPr lIns="90000" rIns="90000" tIns="45000" bIns="45000">
            <a:spAutoFit/>
          </a:bodyPr>
          <a:p>
            <a:r>
              <a:rPr b="0" lang="en-US" sz="1200" spc="-1" strike="noStrike">
                <a:solidFill>
                  <a:srgbClr val="eeeeee"/>
                </a:solidFill>
                <a:latin typeface="Arial"/>
              </a:rPr>
              <a:t>(module</a:t>
            </a:r>
            <a:endParaRPr b="0" lang="en-US" sz="1200" spc="-1" strike="noStrike">
              <a:solidFill>
                <a:srgbClr val="eeeeee"/>
              </a:solidFill>
              <a:latin typeface="Arial"/>
            </a:endParaRPr>
          </a:p>
          <a:p>
            <a:r>
              <a:rPr b="0" lang="en-US" sz="1200" spc="-1" strike="noStrike">
                <a:solidFill>
                  <a:srgbClr val="eeeeee"/>
                </a:solidFill>
                <a:latin typeface="Arial"/>
              </a:rPr>
              <a:t>  </a:t>
            </a:r>
            <a:r>
              <a:rPr b="0" lang="en-US" sz="1200" spc="-1" strike="noStrike">
                <a:solidFill>
                  <a:srgbClr val="eeeeee"/>
                </a:solidFill>
                <a:latin typeface="Arial"/>
              </a:rPr>
              <a:t>(type (;0;) (func (param i32 i32 i32) (result i32)))</a:t>
            </a:r>
            <a:endParaRPr b="0" lang="en-US" sz="1200" spc="-1" strike="noStrike">
              <a:solidFill>
                <a:srgbClr val="eeeeee"/>
              </a:solidFill>
              <a:latin typeface="Arial"/>
            </a:endParaRPr>
          </a:p>
          <a:p>
            <a:r>
              <a:rPr b="0" lang="en-US" sz="1200" spc="-1" strike="noStrike">
                <a:solidFill>
                  <a:srgbClr val="eeeeee"/>
                </a:solidFill>
                <a:latin typeface="Arial"/>
              </a:rPr>
              <a:t>  </a:t>
            </a:r>
            <a:r>
              <a:rPr b="0" lang="en-US" sz="1200" spc="-1" strike="noStrike">
                <a:solidFill>
                  <a:srgbClr val="eeeeee"/>
                </a:solidFill>
                <a:latin typeface="Arial"/>
              </a:rPr>
              <a:t>(type (;1;) (func (param i32) (result i32)))</a:t>
            </a:r>
            <a:endParaRPr b="0" lang="en-US" sz="1200" spc="-1" strike="noStrike">
              <a:solidFill>
                <a:srgbClr val="eeeeee"/>
              </a:solidFill>
              <a:latin typeface="Arial"/>
            </a:endParaRPr>
          </a:p>
          <a:p>
            <a:r>
              <a:rPr b="0" lang="en-US" sz="1200" spc="-1" strike="noStrike">
                <a:solidFill>
                  <a:srgbClr val="eeeeee"/>
                </a:solidFill>
                <a:latin typeface="Arial"/>
              </a:rPr>
              <a:t>  </a:t>
            </a:r>
            <a:r>
              <a:rPr b="0" lang="en-US" sz="1200" spc="-1" strike="noStrike">
                <a:solidFill>
                  <a:srgbClr val="eeeeee"/>
                </a:solidFill>
                <a:latin typeface="Arial"/>
              </a:rPr>
              <a:t>(type (;2;) (func (param i32 i64 i32) (result i64)))</a:t>
            </a:r>
            <a:endParaRPr b="0" lang="en-US" sz="1200" spc="-1" strike="noStrike">
              <a:solidFill>
                <a:srgbClr val="eeeeee"/>
              </a:solidFill>
              <a:latin typeface="Arial"/>
            </a:endParaRPr>
          </a:p>
          <a:p>
            <a:r>
              <a:rPr b="0" lang="en-US" sz="1200" spc="-1" strike="noStrike">
                <a:solidFill>
                  <a:srgbClr val="eeeeee"/>
                </a:solidFill>
                <a:latin typeface="Arial"/>
              </a:rPr>
              <a:t>  </a:t>
            </a:r>
            <a:r>
              <a:rPr b="0" lang="en-US" sz="1200" spc="-1" strike="noStrike">
                <a:solidFill>
                  <a:srgbClr val="eeeeee"/>
                </a:solidFill>
                <a:latin typeface="Arial"/>
              </a:rPr>
              <a:t>(type (;3;) (func (param i32)))</a:t>
            </a:r>
            <a:endParaRPr b="0" lang="en-US" sz="1200" spc="-1" strike="noStrike">
              <a:solidFill>
                <a:srgbClr val="eeeeee"/>
              </a:solidFill>
              <a:latin typeface="Arial"/>
            </a:endParaRPr>
          </a:p>
          <a:p>
            <a:r>
              <a:rPr b="0" lang="en-US" sz="1200" spc="-1" strike="noStrike">
                <a:solidFill>
                  <a:srgbClr val="eeeeee"/>
                </a:solidFill>
                <a:latin typeface="Arial"/>
              </a:rPr>
              <a:t>  </a:t>
            </a:r>
            <a:r>
              <a:rPr b="0" lang="en-US" sz="1200" spc="-1" strike="noStrike">
                <a:solidFill>
                  <a:srgbClr val="eeeeee"/>
                </a:solidFill>
                <a:latin typeface="Arial"/>
              </a:rPr>
              <a:t>(type (;4;) (func (param i32 i32) (result i32)))</a:t>
            </a:r>
            <a:endParaRPr b="0" lang="en-US" sz="1200" spc="-1" strike="noStrike">
              <a:solidFill>
                <a:srgbClr val="eeeeee"/>
              </a:solidFill>
              <a:latin typeface="Arial"/>
            </a:endParaRPr>
          </a:p>
          <a:p>
            <a:r>
              <a:rPr b="0" lang="en-US" sz="1200" spc="-1" strike="noStrike">
                <a:solidFill>
                  <a:srgbClr val="eeeeee"/>
                </a:solidFill>
                <a:latin typeface="Arial"/>
              </a:rPr>
              <a:t>  </a:t>
            </a:r>
            <a:r>
              <a:rPr b="0" lang="en-US" sz="1200" spc="-1" strike="noStrike">
                <a:solidFill>
                  <a:srgbClr val="eeeeee"/>
                </a:solidFill>
                <a:latin typeface="Arial"/>
              </a:rPr>
              <a:t>(type (;5;) (func (result i32)))</a:t>
            </a:r>
            <a:endParaRPr b="0" lang="en-US" sz="1200" spc="-1" strike="noStrike">
              <a:solidFill>
                <a:srgbClr val="eeeeee"/>
              </a:solidFill>
              <a:latin typeface="Arial"/>
            </a:endParaRPr>
          </a:p>
          <a:p>
            <a:r>
              <a:rPr b="0" lang="en-US" sz="1200" spc="-1" strike="noStrike">
                <a:solidFill>
                  <a:srgbClr val="eeeeee"/>
                </a:solidFill>
                <a:latin typeface="Arial"/>
              </a:rPr>
              <a:t>  </a:t>
            </a:r>
            <a:r>
              <a:rPr b="0" lang="en-US" sz="1200" spc="-1" strike="noStrike">
                <a:solidFill>
                  <a:srgbClr val="eeeeee"/>
                </a:solidFill>
                <a:latin typeface="Arial"/>
              </a:rPr>
              <a:t>(type (;6;) (func))</a:t>
            </a:r>
            <a:endParaRPr b="0" lang="en-US" sz="1200" spc="-1" strike="noStrike">
              <a:solidFill>
                <a:srgbClr val="eeeeee"/>
              </a:solidFill>
              <a:latin typeface="Arial"/>
            </a:endParaRPr>
          </a:p>
          <a:p>
            <a:r>
              <a:rPr b="0" lang="en-US" sz="1200" spc="-1" strike="noStrike">
                <a:solidFill>
                  <a:srgbClr val="eeeeee"/>
                </a:solidFill>
                <a:latin typeface="Arial"/>
              </a:rPr>
              <a:t>  </a:t>
            </a:r>
            <a:r>
              <a:rPr b="0" lang="en-US" sz="1200" spc="-1" strike="noStrike">
                <a:solidFill>
                  <a:srgbClr val="eeeeee"/>
                </a:solidFill>
                <a:latin typeface="Arial"/>
              </a:rPr>
              <a:t>(import "env" "a" (func (;0;) (type 3)))</a:t>
            </a:r>
            <a:endParaRPr b="0" lang="en-US" sz="1200" spc="-1" strike="noStrike">
              <a:solidFill>
                <a:srgbClr val="eeeeee"/>
              </a:solidFill>
              <a:latin typeface="Arial"/>
            </a:endParaRPr>
          </a:p>
          <a:p>
            <a:r>
              <a:rPr b="1" lang="en-US" sz="1200" spc="-1" strike="noStrike">
                <a:solidFill>
                  <a:srgbClr val="000000"/>
                </a:solidFill>
                <a:latin typeface="Arial"/>
              </a:rPr>
              <a:t>  </a:t>
            </a:r>
            <a:r>
              <a:rPr b="1" lang="en-US" sz="1200" spc="-1" strike="noStrike">
                <a:solidFill>
                  <a:srgbClr val="000000"/>
                </a:solidFill>
                <a:latin typeface="Arial"/>
              </a:rPr>
              <a:t>(import </a:t>
            </a:r>
            <a:r>
              <a:rPr b="1" lang="en-US" sz="1200" spc="-1" strike="noStrike">
                <a:solidFill>
                  <a:srgbClr val="ce181e"/>
                </a:solidFill>
                <a:latin typeface="Arial"/>
              </a:rPr>
              <a:t>"env"</a:t>
            </a:r>
            <a:r>
              <a:rPr b="1" lang="en-US" sz="1200" spc="-1" strike="noStrike">
                <a:solidFill>
                  <a:srgbClr val="000000"/>
                </a:solidFill>
                <a:latin typeface="Arial"/>
              </a:rPr>
              <a:t> </a:t>
            </a:r>
            <a:r>
              <a:rPr b="1" lang="en-US" sz="1200" spc="-1" strike="noStrike">
                <a:solidFill>
                  <a:srgbClr val="00a933"/>
                </a:solidFill>
                <a:latin typeface="Arial"/>
              </a:rPr>
              <a:t>"b"</a:t>
            </a:r>
            <a:r>
              <a:rPr b="1" lang="en-US" sz="1200" spc="-1" strike="noStrike">
                <a:solidFill>
                  <a:srgbClr val="000000"/>
                </a:solidFill>
                <a:latin typeface="Arial"/>
              </a:rPr>
              <a:t> (func (;1;) (type 4)))</a:t>
            </a:r>
            <a:endParaRPr b="0" lang="en-US" sz="1200" spc="-1" strike="noStrike">
              <a:solidFill>
                <a:srgbClr val="eeeeee"/>
              </a:solidFill>
              <a:latin typeface="Arial"/>
            </a:endParaRPr>
          </a:p>
          <a:p>
            <a:r>
              <a:rPr b="0" lang="en-US" sz="1200" spc="-1" strike="noStrike">
                <a:solidFill>
                  <a:srgbClr val="eeeeee"/>
                </a:solidFill>
                <a:latin typeface="Arial"/>
              </a:rPr>
              <a:t>  </a:t>
            </a:r>
            <a:r>
              <a:rPr b="0" lang="en-US" sz="1200" spc="-1" strike="noStrike">
                <a:solidFill>
                  <a:srgbClr val="eeeeee"/>
                </a:solidFill>
                <a:latin typeface="Arial"/>
              </a:rPr>
              <a:t>(import "env" "c" (func (;2;) (type 0)))</a:t>
            </a:r>
            <a:endParaRPr b="0" lang="en-US" sz="1200" spc="-1" strike="noStrike">
              <a:solidFill>
                <a:srgbClr val="eeeeee"/>
              </a:solidFill>
              <a:latin typeface="Arial"/>
            </a:endParaRPr>
          </a:p>
          <a:p>
            <a:r>
              <a:rPr b="0" lang="en-US" sz="1200" spc="-1" strike="noStrike">
                <a:solidFill>
                  <a:srgbClr val="eeeeee"/>
                </a:solidFill>
                <a:latin typeface="Arial"/>
              </a:rPr>
              <a:t>  </a:t>
            </a:r>
            <a:r>
              <a:rPr b="0" lang="en-US" sz="1200" spc="-1" strike="noStrike">
                <a:solidFill>
                  <a:srgbClr val="eeeeee"/>
                </a:solidFill>
                <a:latin typeface="Arial"/>
              </a:rPr>
              <a:t>(import "env" "d" (func (;3;) (type 4)))</a:t>
            </a:r>
            <a:endParaRPr b="0" lang="en-US" sz="1200" spc="-1" strike="noStrike">
              <a:solidFill>
                <a:srgbClr val="eeeeee"/>
              </a:solidFill>
              <a:latin typeface="Arial"/>
            </a:endParaRPr>
          </a:p>
          <a:p>
            <a:r>
              <a:rPr b="0" lang="en-US" sz="1200" spc="-1" strike="noStrike">
                <a:solidFill>
                  <a:srgbClr val="eeeeee"/>
                </a:solidFill>
                <a:latin typeface="Arial"/>
              </a:rPr>
              <a:t>  </a:t>
            </a:r>
            <a:r>
              <a:rPr b="0" lang="en-US" sz="1200" spc="-1" strike="noStrike">
                <a:solidFill>
                  <a:srgbClr val="eeeeee"/>
                </a:solidFill>
                <a:latin typeface="Arial"/>
              </a:rPr>
              <a:t>(import "env" "e" (func (;4;) (type 4)))</a:t>
            </a:r>
            <a:endParaRPr b="0" lang="en-US" sz="1200" spc="-1" strike="noStrike">
              <a:solidFill>
                <a:srgbClr val="eeeeee"/>
              </a:solidFill>
              <a:latin typeface="Arial"/>
            </a:endParaRPr>
          </a:p>
          <a:p>
            <a:r>
              <a:rPr b="0" lang="en-US" sz="1200" spc="-1" strike="noStrike">
                <a:solidFill>
                  <a:srgbClr val="eeeeee"/>
                </a:solidFill>
                <a:latin typeface="Arial"/>
              </a:rPr>
              <a:t>  </a:t>
            </a:r>
            <a:r>
              <a:rPr b="0" lang="en-US" sz="1200" spc="-1" strike="noStrike">
                <a:solidFill>
                  <a:srgbClr val="eeeeee"/>
                </a:solidFill>
                <a:latin typeface="Arial"/>
              </a:rPr>
              <a:t>(import "env" "f" (func (;5;) (type 4)))</a:t>
            </a:r>
            <a:endParaRPr b="0" lang="en-US" sz="1200" spc="-1" strike="noStrike">
              <a:solidFill>
                <a:srgbClr val="eeeeee"/>
              </a:solidFill>
              <a:latin typeface="Arial"/>
            </a:endParaRPr>
          </a:p>
          <a:p>
            <a:r>
              <a:rPr b="0" lang="en-US" sz="1200" spc="-1" strike="noStrike">
                <a:solidFill>
                  <a:srgbClr val="eeeeee"/>
                </a:solidFill>
                <a:latin typeface="Arial"/>
              </a:rPr>
              <a:t>...</a:t>
            </a:r>
            <a:endParaRPr b="0" lang="en-US" sz="1200" spc="-1" strike="noStrike">
              <a:solidFill>
                <a:srgbClr val="eeeeee"/>
              </a:solidFill>
              <a:latin typeface="Arial"/>
            </a:endParaRPr>
          </a:p>
        </p:txBody>
      </p:sp>
      <p:sp>
        <p:nvSpPr>
          <p:cNvPr id="497" name="TextShape 4"/>
          <p:cNvSpPr txBox="1"/>
          <p:nvPr/>
        </p:nvSpPr>
        <p:spPr>
          <a:xfrm>
            <a:off x="5760720" y="1702440"/>
            <a:ext cx="4114800" cy="2217960"/>
          </a:xfrm>
          <a:prstGeom prst="rect">
            <a:avLst/>
          </a:prstGeom>
          <a:noFill/>
          <a:ln>
            <a:noFill/>
          </a:ln>
        </p:spPr>
        <p:txBody>
          <a:bodyPr lIns="90000" rIns="90000" tIns="45000" bIns="45000">
            <a:spAutoFit/>
          </a:bodyPr>
          <a:p>
            <a:r>
              <a:rPr b="1" lang="en-US" sz="1000" spc="-1" strike="noStrike">
                <a:solidFill>
                  <a:srgbClr val="000000"/>
                </a:solidFill>
                <a:latin typeface="Arial"/>
              </a:rPr>
              <a:t>var </a:t>
            </a:r>
            <a:r>
              <a:rPr b="1" lang="en-US" sz="1000" spc="-1" strike="noStrike">
                <a:solidFill>
                  <a:srgbClr val="ce181e"/>
                </a:solidFill>
                <a:latin typeface="Arial"/>
              </a:rPr>
              <a:t>env</a:t>
            </a:r>
            <a:r>
              <a:rPr b="1" lang="en-US" sz="1000" spc="-1" strike="noStrike">
                <a:solidFill>
                  <a:srgbClr val="000000"/>
                </a:solidFill>
                <a:latin typeface="Arial"/>
              </a:rPr>
              <a:t> = {</a:t>
            </a:r>
            <a:endParaRPr b="0" lang="en-US" sz="1000" spc="-1" strike="noStrike">
              <a:solidFill>
                <a:srgbClr val="eeeeee"/>
              </a:solidFill>
              <a:latin typeface="Arial"/>
            </a:endParaRPr>
          </a:p>
          <a:p>
            <a:r>
              <a:rPr b="0" lang="en-US" sz="1000" spc="-1" strike="noStrike">
                <a:solidFill>
                  <a:srgbClr val="eeeeee"/>
                </a:solidFill>
                <a:latin typeface="Arial"/>
              </a:rPr>
              <a:t>    </a:t>
            </a:r>
            <a:r>
              <a:rPr b="0" lang="en-US" sz="1000" spc="-1" strike="noStrike">
                <a:solidFill>
                  <a:srgbClr val="eeeeee"/>
                </a:solidFill>
                <a:latin typeface="Arial"/>
              </a:rPr>
              <a:t>"a": abort,</a:t>
            </a:r>
            <a:endParaRPr b="0" lang="en-US" sz="1000" spc="-1" strike="noStrike">
              <a:solidFill>
                <a:srgbClr val="eeeeee"/>
              </a:solidFill>
              <a:latin typeface="Arial"/>
            </a:endParaRPr>
          </a:p>
          <a:p>
            <a:r>
              <a:rPr b="0" lang="en-US" sz="1000" spc="-1" strike="noStrike">
                <a:solidFill>
                  <a:srgbClr val="eeeeee"/>
                </a:solidFill>
                <a:latin typeface="Arial"/>
              </a:rPr>
              <a:t>    </a:t>
            </a:r>
            <a:r>
              <a:rPr b="0" lang="en-US" sz="1000" spc="-1" strike="noStrike">
                <a:solidFill>
                  <a:srgbClr val="eeeeee"/>
                </a:solidFill>
                <a:latin typeface="Arial"/>
              </a:rPr>
              <a:t>"f": ___syscall140,</a:t>
            </a:r>
            <a:endParaRPr b="0" lang="en-US" sz="1000" spc="-1" strike="noStrike">
              <a:solidFill>
                <a:srgbClr val="eeeeee"/>
              </a:solidFill>
              <a:latin typeface="Arial"/>
            </a:endParaRPr>
          </a:p>
          <a:p>
            <a:r>
              <a:rPr b="1" lang="en-US" sz="1000" spc="-1" strike="noStrike">
                <a:solidFill>
                  <a:srgbClr val="000000"/>
                </a:solidFill>
                <a:latin typeface="Arial"/>
              </a:rPr>
              <a:t>    </a:t>
            </a:r>
            <a:r>
              <a:rPr b="1" lang="en-US" sz="1000" spc="-1" strike="noStrike">
                <a:solidFill>
                  <a:srgbClr val="00a933"/>
                </a:solidFill>
                <a:latin typeface="Arial"/>
              </a:rPr>
              <a:t>"b"</a:t>
            </a:r>
            <a:r>
              <a:rPr b="1" lang="en-US" sz="1000" spc="-1" strike="noStrike">
                <a:solidFill>
                  <a:srgbClr val="000000"/>
                </a:solidFill>
                <a:latin typeface="Arial"/>
              </a:rPr>
              <a:t>: ___syscall146,</a:t>
            </a:r>
            <a:endParaRPr b="0" lang="en-US" sz="1000" spc="-1" strike="noStrike">
              <a:solidFill>
                <a:srgbClr val="eeeeee"/>
              </a:solidFill>
              <a:latin typeface="Arial"/>
            </a:endParaRPr>
          </a:p>
          <a:p>
            <a:r>
              <a:rPr b="0" lang="en-US" sz="1000" spc="-1" strike="noStrike">
                <a:solidFill>
                  <a:srgbClr val="eeeeee"/>
                </a:solidFill>
                <a:latin typeface="Arial"/>
              </a:rPr>
              <a:t>    </a:t>
            </a:r>
            <a:r>
              <a:rPr b="0" lang="en-US" sz="1000" spc="-1" strike="noStrike">
                <a:solidFill>
                  <a:srgbClr val="eeeeee"/>
                </a:solidFill>
                <a:latin typeface="Arial"/>
              </a:rPr>
              <a:t>"e": ___syscall54,</a:t>
            </a:r>
            <a:endParaRPr b="0" lang="en-US" sz="1000" spc="-1" strike="noStrike">
              <a:solidFill>
                <a:srgbClr val="eeeeee"/>
              </a:solidFill>
              <a:latin typeface="Arial"/>
            </a:endParaRPr>
          </a:p>
          <a:p>
            <a:r>
              <a:rPr b="0" lang="en-US" sz="1000" spc="-1" strike="noStrike">
                <a:solidFill>
                  <a:srgbClr val="eeeeee"/>
                </a:solidFill>
                <a:latin typeface="Arial"/>
              </a:rPr>
              <a:t>    </a:t>
            </a:r>
            <a:r>
              <a:rPr b="0" lang="en-US" sz="1000" spc="-1" strike="noStrike">
                <a:solidFill>
                  <a:srgbClr val="eeeeee"/>
                </a:solidFill>
                <a:latin typeface="Arial"/>
              </a:rPr>
              <a:t>"d": ___syscall6,</a:t>
            </a:r>
            <a:endParaRPr b="0" lang="en-US" sz="1000" spc="-1" strike="noStrike">
              <a:solidFill>
                <a:srgbClr val="eeeeee"/>
              </a:solidFill>
              <a:latin typeface="Arial"/>
            </a:endParaRPr>
          </a:p>
          <a:p>
            <a:r>
              <a:rPr b="0" lang="en-US" sz="1000" spc="-1" strike="noStrike">
                <a:solidFill>
                  <a:srgbClr val="eeeeee"/>
                </a:solidFill>
                <a:latin typeface="Arial"/>
              </a:rPr>
              <a:t>    </a:t>
            </a:r>
            <a:r>
              <a:rPr b="0" lang="en-US" sz="1000" spc="-1" strike="noStrike">
                <a:solidFill>
                  <a:srgbClr val="eeeeee"/>
                </a:solidFill>
                <a:latin typeface="Arial"/>
              </a:rPr>
              <a:t>"c": _emscripten_memcpy_big</a:t>
            </a:r>
            <a:endParaRPr b="0" lang="en-US" sz="1000" spc="-1" strike="noStrike">
              <a:solidFill>
                <a:srgbClr val="eeeeee"/>
              </a:solidFill>
              <a:latin typeface="Arial"/>
            </a:endParaRPr>
          </a:p>
          <a:p>
            <a:r>
              <a:rPr b="1" lang="en-US" sz="1000" spc="-1" strike="noStrike">
                <a:solidFill>
                  <a:srgbClr val="000000"/>
                </a:solidFill>
                <a:latin typeface="Arial"/>
              </a:rPr>
              <a:t>};</a:t>
            </a:r>
            <a:endParaRPr b="0" lang="en-US" sz="1000" spc="-1" strike="noStrike">
              <a:solidFill>
                <a:srgbClr val="eeeeee"/>
              </a:solidFill>
              <a:latin typeface="Arial"/>
            </a:endParaRPr>
          </a:p>
          <a:p>
            <a:endParaRPr b="0" lang="en-US" sz="1000" spc="-1" strike="noStrike">
              <a:solidFill>
                <a:srgbClr val="eeeeee"/>
              </a:solidFill>
              <a:latin typeface="Arial"/>
            </a:endParaRPr>
          </a:p>
          <a:p>
            <a:endParaRPr b="0" lang="en-US" sz="1000" spc="-1" strike="noStrike">
              <a:solidFill>
                <a:srgbClr val="eeeeee"/>
              </a:solidFill>
              <a:latin typeface="Arial"/>
            </a:endParaRPr>
          </a:p>
          <a:p>
            <a:endParaRPr b="0" lang="en-US" sz="1000" spc="-1" strike="noStrike">
              <a:solidFill>
                <a:srgbClr val="eeeeee"/>
              </a:solidFill>
              <a:latin typeface="Arial"/>
            </a:endParaRPr>
          </a:p>
          <a:p>
            <a:r>
              <a:rPr b="0" lang="en-US" sz="1000" spc="-1" strike="noStrike">
                <a:solidFill>
                  <a:srgbClr val="eeeeee"/>
                </a:solidFill>
                <a:latin typeface="Arial"/>
              </a:rPr>
              <a:t>...   </a:t>
            </a:r>
            <a:endParaRPr b="0" lang="en-US" sz="1000" spc="-1" strike="noStrike">
              <a:solidFill>
                <a:srgbClr val="eeeeee"/>
              </a:solidFill>
              <a:latin typeface="Arial"/>
            </a:endParaRPr>
          </a:p>
          <a:p>
            <a:r>
              <a:rPr b="0" lang="en-US" sz="1000" spc="-1" strike="noStrike">
                <a:solidFill>
                  <a:srgbClr val="eeeeee"/>
                </a:solidFill>
                <a:latin typeface="Arial"/>
              </a:rPr>
              <a:t>            </a:t>
            </a:r>
            <a:r>
              <a:rPr b="1" lang="en-US" sz="1000" spc="-1" strike="noStrike">
                <a:solidFill>
                  <a:srgbClr val="000000"/>
                </a:solidFill>
                <a:latin typeface="Arial"/>
              </a:rPr>
              <a:t>return WebAssembly.instantiate(wasmFile, </a:t>
            </a:r>
            <a:r>
              <a:rPr b="1" lang="en-US" sz="1000" spc="-1" strike="noStrike">
                <a:solidFill>
                  <a:srgbClr val="ce181e"/>
                </a:solidFill>
                <a:latin typeface="Arial"/>
              </a:rPr>
              <a:t>{env}</a:t>
            </a:r>
            <a:r>
              <a:rPr b="1" lang="en-US" sz="1000" spc="-1" strike="noStrike">
                <a:solidFill>
                  <a:srgbClr val="000000"/>
                </a:solidFill>
                <a:latin typeface="Arial"/>
              </a:rPr>
              <a:t>);</a:t>
            </a:r>
            <a:endParaRPr b="0" lang="en-US" sz="1000" spc="-1" strike="noStrike">
              <a:solidFill>
                <a:srgbClr val="eeeeee"/>
              </a:solidFill>
              <a:latin typeface="Arial"/>
            </a:endParaRPr>
          </a:p>
          <a:p>
            <a:r>
              <a:rPr b="0" lang="en-US" sz="1000" spc="-1" strike="noStrike">
                <a:solidFill>
                  <a:srgbClr val="eeeeee"/>
                </a:solidFill>
                <a:latin typeface="Arial"/>
              </a:rPr>
              <a:t>...</a:t>
            </a:r>
            <a:endParaRPr b="0" lang="en-US" sz="1000" spc="-1" strike="noStrike">
              <a:solidFill>
                <a:srgbClr val="eeeeee"/>
              </a:solidFill>
              <a:latin typeface="Arial"/>
            </a:endParaRPr>
          </a:p>
        </p:txBody>
      </p:sp>
      <p:sp>
        <p:nvSpPr>
          <p:cNvPr id="498" name="TextShape 5"/>
          <p:cNvSpPr txBox="1"/>
          <p:nvPr/>
        </p:nvSpPr>
        <p:spPr>
          <a:xfrm>
            <a:off x="185760" y="91440"/>
            <a:ext cx="371160" cy="346320"/>
          </a:xfrm>
          <a:prstGeom prst="rect">
            <a:avLst/>
          </a:prstGeom>
          <a:noFill/>
          <a:ln>
            <a:noFill/>
          </a:ln>
        </p:spPr>
        <p:txBody>
          <a:bodyPr lIns="90000" rIns="90000" tIns="45000" bIns="45000">
            <a:spAutoFit/>
          </a:bodyPr>
          <a:p>
            <a:r>
              <a:rPr b="0" lang="en-US" sz="1800" spc="-1" strike="noStrike">
                <a:latin typeface="Arial"/>
              </a:rPr>
              <a:t>6.</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29" dur="indefinite" restart="never" nodeType="tmRoot">
          <p:childTnLst>
            <p:seq>
              <p:cTn id="130" dur="indefinite" nodeType="mainSeq"/>
              <p:prevCondLst>
                <p:cond delay="0" evt="onPrev">
                  <p:tgtEl>
                    <p:sldTgt/>
                  </p:tgtEl>
                </p:cond>
              </p:prevCondLst>
              <p:nextCondLst>
                <p:cond delay="0"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9" name="TextShape 1"/>
          <p:cNvSpPr txBox="1"/>
          <p:nvPr/>
        </p:nvSpPr>
        <p:spPr>
          <a:xfrm>
            <a:off x="0" y="0"/>
            <a:ext cx="10080000" cy="5670000"/>
          </a:xfrm>
          <a:prstGeom prst="rect">
            <a:avLst/>
          </a:prstGeom>
          <a:noFill/>
          <a:ln>
            <a:noFill/>
          </a:ln>
        </p:spPr>
        <p:txBody>
          <a:bodyPr lIns="0" rIns="0" tIns="0" bIns="0" anchor="ctr">
            <a:normAutofit/>
          </a:bodyPr>
          <a:p>
            <a:pPr marL="432000" indent="-324000" algn="ctr">
              <a:spcBef>
                <a:spcPts val="1417"/>
              </a:spcBef>
              <a:buClr>
                <a:srgbClr val="000000"/>
              </a:buClr>
              <a:buSzPct val="45000"/>
              <a:buFont typeface="Wingdings" charset="2"/>
              <a:buChar char=""/>
            </a:pPr>
            <a:r>
              <a:rPr b="0" lang="en-US" sz="3200" spc="-1" strike="noStrike">
                <a:latin typeface="Arial"/>
              </a:rPr>
              <a:t>THE END</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131" dur="indefinite" restart="never" nodeType="tmRoot">
          <p:childTnLst>
            <p:seq>
              <p:cTn id="132" dur="indefinite" nodeType="mainSeq"/>
              <p:prevCondLst>
                <p:cond delay="0" evt="onPrev">
                  <p:tgtEl>
                    <p:sldTgt/>
                  </p:tgtEl>
                </p:cond>
              </p:prevCondLst>
              <p:nextCondLst>
                <p:cond delay="0"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0"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emscripten</a:t>
            </a:r>
            <a:endParaRPr b="0" lang="en-US" sz="4400" spc="-1" strike="noStrike">
              <a:latin typeface="Arial"/>
            </a:endParaRPr>
          </a:p>
        </p:txBody>
      </p:sp>
      <p:sp>
        <p:nvSpPr>
          <p:cNvPr id="501" name="TextShape 2"/>
          <p:cNvSpPr txBox="1"/>
          <p:nvPr/>
        </p:nvSpPr>
        <p:spPr>
          <a:xfrm>
            <a:off x="504000" y="1326600"/>
            <a:ext cx="9071640" cy="4159800"/>
          </a:xfrm>
          <a:prstGeom prst="rect">
            <a:avLst/>
          </a:prstGeom>
          <a:noFill/>
          <a:ln>
            <a:noFill/>
          </a:ln>
        </p:spPr>
        <p:txBody>
          <a:bodyPr lIns="0" rIns="0" tIns="0" bIns="0">
            <a:normAutofit fontScale="27000"/>
          </a:bodyPr>
          <a:p>
            <a:pPr marL="432000" indent="-324000">
              <a:spcBef>
                <a:spcPts val="1417"/>
              </a:spcBef>
              <a:buClr>
                <a:srgbClr val="000000"/>
              </a:buClr>
              <a:buSzPct val="45000"/>
              <a:buFont typeface="Wingdings" charset="2"/>
              <a:buChar char=""/>
            </a:pPr>
            <a:r>
              <a:rPr b="0" lang="en-US" sz="3200" spc="-1" strike="noStrike">
                <a:latin typeface="Arial"/>
              </a:rPr>
              <a:t>Just kidding!</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What emscripten offer:</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Emscripten provides a virtual file system that simulates the local file system, so that native code using synchronous file APIs can be compiled and run with little or no change.</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hlinkClick r:id="rId1"/>
              </a:rPr>
              <a:t>https://emscripten.org/docs/porting/files/index.html</a:t>
            </a:r>
            <a:endParaRPr b="0" lang="en-US" sz="24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By default, Emscripten targets the WebGL-friendly subset of OpenGL ES 2.0. This is the set of GL ES commands that map directly to WebGL, so that each GL command has a roughly direct mapping to WebGL. </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hlinkClick r:id="rId2"/>
              </a:rPr>
              <a:t>https://emscripten.org/docs/porting/multimedia_and_graphics/OpenGL-support.html</a:t>
            </a:r>
            <a:endParaRPr b="0" lang="en-US" sz="24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Emscripten ships with its own implementation of the OpenAL 1.1 API, using the Web Audio API as a backend.</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hlinkClick r:id="rId3"/>
              </a:rPr>
              <a:t>https://emscripten.org/docs/porting/Audio.html</a:t>
            </a:r>
            <a:endParaRPr b="0" lang="en-US" sz="24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Emscripten has support for multithreading using the new SharedArrayBuffer capability in browsers. That API allows sharing memory between the main thread and web workers</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hlinkClick r:id="rId4"/>
              </a:rPr>
              <a:t>https://emscripten.org/docs/porting/pthreads.html</a:t>
            </a:r>
            <a:endParaRPr b="0" lang="en-US" sz="2400" spc="-1" strike="noStrike">
              <a:latin typeface="Arial"/>
            </a:endParaRPr>
          </a:p>
          <a:p>
            <a:pPr lvl="2" marL="1296000" indent="-288000">
              <a:spcBef>
                <a:spcPts val="850"/>
              </a:spcBef>
              <a:buClr>
                <a:srgbClr val="000000"/>
              </a:buClr>
              <a:buSzPct val="45000"/>
              <a:buFont typeface="Wingdings" charset="2"/>
              <a:buChar char=""/>
            </a:pPr>
            <a:endParaRPr b="0" lang="en-US" sz="2400" spc="-1" strike="noStrike">
              <a:latin typeface="Arial"/>
            </a:endParaRPr>
          </a:p>
        </p:txBody>
      </p:sp>
      <p:sp>
        <p:nvSpPr>
          <p:cNvPr id="502" name="TextShape 3"/>
          <p:cNvSpPr txBox="1"/>
          <p:nvPr/>
        </p:nvSpPr>
        <p:spPr>
          <a:xfrm>
            <a:off x="185760" y="91440"/>
            <a:ext cx="371160" cy="346320"/>
          </a:xfrm>
          <a:prstGeom prst="rect">
            <a:avLst/>
          </a:prstGeom>
          <a:noFill/>
          <a:ln>
            <a:noFill/>
          </a:ln>
        </p:spPr>
        <p:txBody>
          <a:bodyPr lIns="90000" rIns="90000" tIns="45000" bIns="45000">
            <a:spAutoFit/>
          </a:bodyPr>
          <a:p>
            <a:r>
              <a:rPr b="0" lang="en-US" sz="1800" spc="-1" strike="noStrike">
                <a:latin typeface="Arial"/>
              </a:rPr>
              <a:t>6.</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33" dur="indefinite" restart="never" nodeType="tmRoot">
          <p:childTnLst>
            <p:seq>
              <p:cTn id="134" dur="indefinite" nodeType="mainSeq"/>
              <p:prevCondLst>
                <p:cond delay="0" evt="onPrev">
                  <p:tgtEl>
                    <p:sldTgt/>
                  </p:tgtEl>
                </p:cond>
              </p:prevCondLst>
              <p:nextCondLst>
                <p:cond delay="0"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3"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emscripten</a:t>
            </a:r>
            <a:endParaRPr b="0" lang="en-US" sz="4400" spc="-1" strike="noStrike">
              <a:latin typeface="Arial"/>
            </a:endParaRPr>
          </a:p>
        </p:txBody>
      </p:sp>
      <p:sp>
        <p:nvSpPr>
          <p:cNvPr id="504"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a:t>
            </a:r>
            <a:r>
              <a:rPr b="0" lang="en-US" sz="3200" spc="-1" strike="noStrike">
                <a:latin typeface="Arial"/>
              </a:rPr>
              <a:t>I don’t believe it!”</a:t>
            </a:r>
            <a:endParaRPr b="0" lang="en-US" sz="3200" spc="-1" strike="noStrike">
              <a:latin typeface="Arial"/>
            </a:endParaRPr>
          </a:p>
          <a:p>
            <a:pPr marL="432000" indent="-324000">
              <a:spcBef>
                <a:spcPts val="1417"/>
              </a:spcBef>
              <a:buClr>
                <a:srgbClr val="000000"/>
              </a:buClr>
              <a:buSzPct val="45000"/>
              <a:buFont typeface="Wingdings" charset="2"/>
              <a:buChar char=""/>
            </a:pPr>
            <a:endParaRPr b="0" lang="en-US" sz="3200" spc="-1" strike="noStrike">
              <a:latin typeface="Arial"/>
            </a:endParaRPr>
          </a:p>
        </p:txBody>
      </p:sp>
      <p:sp>
        <p:nvSpPr>
          <p:cNvPr id="505" name="TextShape 3"/>
          <p:cNvSpPr txBox="1"/>
          <p:nvPr/>
        </p:nvSpPr>
        <p:spPr>
          <a:xfrm>
            <a:off x="634680" y="2103120"/>
            <a:ext cx="8692200" cy="2905920"/>
          </a:xfrm>
          <a:prstGeom prst="rect">
            <a:avLst/>
          </a:prstGeom>
          <a:noFill/>
          <a:ln>
            <a:noFill/>
          </a:ln>
        </p:spPr>
        <p:txBody>
          <a:bodyPr lIns="90000" rIns="90000" tIns="45000" bIns="45000">
            <a:spAutoFit/>
          </a:bodyPr>
          <a:p>
            <a:r>
              <a:rPr b="0" lang="en-US" sz="1800" spc="-1" strike="noStrike">
                <a:latin typeface="Arial"/>
              </a:rPr>
              <a:t>&gt; git clone </a:t>
            </a:r>
            <a:r>
              <a:rPr b="0" lang="en-US" sz="1800" spc="-1" strike="noStrike">
                <a:latin typeface="Arial"/>
                <a:hlinkClick r:id="rId1"/>
              </a:rPr>
              <a:t>https://github.com/dondido/zombie-breakout</a:t>
            </a:r>
            <a:endParaRPr b="0" lang="en-US" sz="1800" spc="-1" strike="noStrike">
              <a:latin typeface="Arial"/>
            </a:endParaRPr>
          </a:p>
          <a:p>
            <a:r>
              <a:rPr b="0" lang="en-US" sz="1800" spc="-1" strike="noStrike">
                <a:latin typeface="Arial"/>
              </a:rPr>
              <a:t>&gt; cd zombie-breakout</a:t>
            </a:r>
            <a:endParaRPr b="0" lang="en-US" sz="1800" spc="-1" strike="noStrike">
              <a:latin typeface="Arial"/>
            </a:endParaRPr>
          </a:p>
          <a:p>
            <a:r>
              <a:rPr b="0" lang="en-US" sz="1800" spc="-1" strike="noStrike">
                <a:latin typeface="Arial"/>
              </a:rPr>
              <a:t>&gt; make</a:t>
            </a:r>
            <a:endParaRPr b="0" lang="en-US" sz="1800" spc="-1" strike="noStrike">
              <a:latin typeface="Arial"/>
            </a:endParaRPr>
          </a:p>
          <a:p>
            <a:r>
              <a:rPr b="0" lang="en-US" sz="1200" spc="-1" strike="noStrike">
                <a:latin typeface="Arial"/>
              </a:rPr>
              <a:t>gcc -c main.c -g -Wall -O3 -D_GNU_SOURCE=1 -D_REENTRANT -pedantic -lm -I/usr/include/SDL2  -lSDL2 -lSDL2_image -lSDL2_mixer -lSDL2_ttf</a:t>
            </a:r>
            <a:endParaRPr b="0" lang="en-US" sz="1200" spc="-1" strike="noStrike">
              <a:latin typeface="Arial"/>
            </a:endParaRPr>
          </a:p>
          <a:p>
            <a:endParaRPr b="0" lang="en-US" sz="1200" spc="-1" strike="noStrike">
              <a:latin typeface="Arial"/>
            </a:endParaRPr>
          </a:p>
          <a:p>
            <a:r>
              <a:rPr b="0" lang="en-US" sz="1200" spc="-1" strike="noStrike">
                <a:latin typeface="Arial"/>
              </a:rPr>
              <a:t>gcc -o zombie-breakout main.o -g -Wall -O3 -D_GNU_SOURCE=1 -D_REENTRANT -pedantic -lm -I/usr/include/SDL2  -lSDL2 -lSDL2_image -lSDL2_mixer -lSDL2_ttf</a:t>
            </a:r>
            <a:endParaRPr b="0" lang="en-US" sz="1200" spc="-1" strike="noStrike">
              <a:latin typeface="Arial"/>
            </a:endParaRPr>
          </a:p>
          <a:p>
            <a:endParaRPr b="0" lang="en-US" sz="1200" spc="-1" strike="noStrike">
              <a:latin typeface="Arial"/>
            </a:endParaRPr>
          </a:p>
          <a:p>
            <a:r>
              <a:rPr b="0" lang="en-US" sz="1800" spc="-1" strike="noStrike">
                <a:latin typeface="Arial"/>
              </a:rPr>
              <a:t>&gt; make emcc</a:t>
            </a:r>
            <a:endParaRPr b="0" lang="en-US" sz="1800" spc="-1" strike="noStrike">
              <a:latin typeface="Arial"/>
            </a:endParaRPr>
          </a:p>
          <a:p>
            <a:r>
              <a:rPr b="0" lang="en-US" sz="1200" spc="-1" strike="noStrike">
                <a:latin typeface="Arial"/>
              </a:rPr>
              <a:t>emcc main.c -s USE_SDL=2 -s USE_SDL_TTF=2 -s USE_SDL_IMAGE=2 -s SDL2_IMAGE_FORMATS='["png"]' -s USE_SDL_MIXER=2 -s WASM=1 --shell-file html_template/resize-with-aspect-ratio.html -s USE_OGG=1 -s USE_VORBIS=1 -o docs/index.html -O2 --preload-file assets</a:t>
            </a:r>
            <a:endParaRPr b="0" lang="en-US" sz="1200" spc="-1" strike="noStrike">
              <a:latin typeface="Arial"/>
            </a:endParaRPr>
          </a:p>
          <a:p>
            <a:endParaRPr b="0" lang="en-US" sz="1200" spc="-1" strike="noStrike">
              <a:latin typeface="Arial"/>
            </a:endParaRPr>
          </a:p>
        </p:txBody>
      </p:sp>
      <p:sp>
        <p:nvSpPr>
          <p:cNvPr id="506" name="TextShape 4"/>
          <p:cNvSpPr txBox="1"/>
          <p:nvPr/>
        </p:nvSpPr>
        <p:spPr>
          <a:xfrm>
            <a:off x="7315200" y="5231520"/>
            <a:ext cx="2666520" cy="346320"/>
          </a:xfrm>
          <a:prstGeom prst="rect">
            <a:avLst/>
          </a:prstGeom>
          <a:noFill/>
          <a:ln>
            <a:noFill/>
          </a:ln>
        </p:spPr>
        <p:txBody>
          <a:bodyPr lIns="90000" rIns="90000" tIns="45000" bIns="45000">
            <a:spAutoFit/>
          </a:bodyPr>
          <a:p>
            <a:r>
              <a:rPr b="0" lang="en-US" sz="1800" spc="-1" strike="noStrike">
                <a:latin typeface="Arial"/>
              </a:rPr>
              <a:t>* with minor adjustments</a:t>
            </a:r>
            <a:endParaRPr b="0" lang="en-US" sz="1800" spc="-1" strike="noStrike">
              <a:latin typeface="Arial"/>
            </a:endParaRPr>
          </a:p>
        </p:txBody>
      </p:sp>
      <p:sp>
        <p:nvSpPr>
          <p:cNvPr id="507" name="TextShape 5"/>
          <p:cNvSpPr txBox="1"/>
          <p:nvPr/>
        </p:nvSpPr>
        <p:spPr>
          <a:xfrm>
            <a:off x="186120" y="91440"/>
            <a:ext cx="371160" cy="346320"/>
          </a:xfrm>
          <a:prstGeom prst="rect">
            <a:avLst/>
          </a:prstGeom>
          <a:noFill/>
          <a:ln>
            <a:noFill/>
          </a:ln>
        </p:spPr>
        <p:txBody>
          <a:bodyPr lIns="90000" rIns="90000" tIns="45000" bIns="45000">
            <a:spAutoFit/>
          </a:bodyPr>
          <a:p>
            <a:r>
              <a:rPr b="0" lang="en-US" sz="1800" spc="-1" strike="noStrike">
                <a:latin typeface="Arial"/>
              </a:rPr>
              <a:t>6.</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35" dur="indefinite" restart="never" nodeType="tmRoot">
          <p:childTnLst>
            <p:seq>
              <p:cTn id="136" dur="indefinite" nodeType="mainSeq"/>
              <p:prevCondLst>
                <p:cond delay="0" evt="onPrev">
                  <p:tgtEl>
                    <p:sldTgt/>
                  </p:tgtEl>
                </p:cond>
              </p:prevCondLst>
              <p:nextCondLst>
                <p:cond delay="0"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8"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ports</a:t>
            </a:r>
            <a:endParaRPr b="0" lang="en-US" sz="4400" spc="-1" strike="noStrike">
              <a:latin typeface="Arial"/>
            </a:endParaRPr>
          </a:p>
        </p:txBody>
      </p:sp>
      <p:sp>
        <p:nvSpPr>
          <p:cNvPr id="509" name="TextShape 2"/>
          <p:cNvSpPr txBox="1"/>
          <p:nvPr/>
        </p:nvSpPr>
        <p:spPr>
          <a:xfrm>
            <a:off x="504000" y="1326600"/>
            <a:ext cx="9071640" cy="3288240"/>
          </a:xfrm>
          <a:prstGeom prst="rect">
            <a:avLst/>
          </a:prstGeom>
          <a:noFill/>
          <a:ln>
            <a:noFill/>
          </a:ln>
        </p:spPr>
        <p:txBody>
          <a:bodyPr lIns="0" rIns="0" tIns="0" bIns="0">
            <a:normAutofit fontScale="26000"/>
          </a:bodyPr>
          <a:p>
            <a:pPr marL="432000" indent="-324000">
              <a:spcBef>
                <a:spcPts val="1417"/>
              </a:spcBef>
              <a:buClr>
                <a:srgbClr val="000000"/>
              </a:buClr>
              <a:buSzPct val="45000"/>
              <a:buFont typeface="Wingdings" charset="2"/>
              <a:buChar char=""/>
            </a:pPr>
            <a:r>
              <a:rPr b="0" lang="en-US" sz="3200" spc="-1" strike="noStrike">
                <a:latin typeface="Arial"/>
              </a:rPr>
              <a:t>Projects</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hlinkClick r:id="rId1"/>
              </a:rPr>
              <a:t>https://github.com/kripken/sql.js</a:t>
            </a:r>
            <a:r>
              <a:rPr b="0" lang="en-US" sz="2800" spc="-1" strike="noStrike">
                <a:latin typeface="Arial"/>
              </a:rPr>
              <a:t>	</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SQLite compiled to JavaScript through Emscripten</a:t>
            </a:r>
            <a:endParaRPr b="0" lang="en-US" sz="24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hlinkClick r:id="rId2"/>
              </a:rPr>
              <a:t>https://github.com/jvail/spatiasql.js</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hlinkClick r:id="rId3"/>
              </a:rPr>
              <a:t>https://github.com/kripken/llvm.js</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LLVM compiled to WASM using Emscripten</a:t>
            </a:r>
            <a:endParaRPr b="0" lang="en-US" sz="24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hlinkClick r:id="rId4"/>
              </a:rPr>
              <a:t>https://github.com/Kagami/ffmpeg.js</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hlinkClick r:id="rId5"/>
              </a:rPr>
              <a:t>https://github.com/KnicKnic/WASM-ImageMagick</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hlinkClick r:id="rId6"/>
              </a:rPr>
              <a:t>https://github.com/richardassar/zpipe</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hlinkClick r:id="rId7"/>
              </a:rPr>
              <a:t>https://github.com/libgit2/libgit2/pull/4400</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Git inside the browser</a:t>
            </a:r>
            <a:endParaRPr b="0" lang="en-US" sz="24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Doom 3 (The web IS Doom!)</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hlinkClick r:id="rId8"/>
              </a:rPr>
              <a:t>http://www.continuation-labs.com/projects/d3wasm/</a:t>
            </a:r>
            <a:endParaRPr b="0" lang="en-US" sz="24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hlinkClick r:id="rId9"/>
              </a:rPr>
              <a:t>https://github.com/torch2424/wasmBoy</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Gameboy Emulator Library written in Web Assembly using AssemblyScript.</a:t>
            </a:r>
            <a:endParaRPr b="0" lang="en-US" sz="2400" spc="-1" strike="noStrike">
              <a:latin typeface="Arial"/>
            </a:endParaRPr>
          </a:p>
        </p:txBody>
      </p:sp>
      <p:sp>
        <p:nvSpPr>
          <p:cNvPr id="510" name="TextShape 3"/>
          <p:cNvSpPr txBox="1"/>
          <p:nvPr/>
        </p:nvSpPr>
        <p:spPr>
          <a:xfrm>
            <a:off x="185760" y="91440"/>
            <a:ext cx="371160" cy="346320"/>
          </a:xfrm>
          <a:prstGeom prst="rect">
            <a:avLst/>
          </a:prstGeom>
          <a:noFill/>
          <a:ln>
            <a:noFill/>
          </a:ln>
        </p:spPr>
        <p:txBody>
          <a:bodyPr lIns="90000" rIns="90000" tIns="45000" bIns="45000">
            <a:spAutoFit/>
          </a:bodyPr>
          <a:p>
            <a:r>
              <a:rPr b="0" lang="en-US" sz="1800" spc="-1" strike="noStrike">
                <a:latin typeface="Arial"/>
              </a:rPr>
              <a:t>6.</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37" dur="indefinite" restart="never" nodeType="tmRoot">
          <p:childTnLst>
            <p:seq>
              <p:cTn id="138"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ea typeface="Microsoft YaHei"/>
              </a:rPr>
              <a:t>Problem - </a:t>
            </a:r>
            <a:r>
              <a:rPr b="0" lang="en-US" sz="4400" spc="-1" strike="noStrike">
                <a:latin typeface="Arial"/>
              </a:rPr>
              <a:t>The web is Doom</a:t>
            </a:r>
            <a:endParaRPr b="0" lang="en-US" sz="4400" spc="-1" strike="noStrike">
              <a:latin typeface="Arial"/>
            </a:endParaRPr>
          </a:p>
        </p:txBody>
      </p:sp>
      <p:pic>
        <p:nvPicPr>
          <p:cNvPr id="60" name="" descr=""/>
          <p:cNvPicPr/>
          <p:nvPr/>
        </p:nvPicPr>
        <p:blipFill>
          <a:blip r:embed="rId1"/>
          <a:stretch/>
        </p:blipFill>
        <p:spPr>
          <a:xfrm>
            <a:off x="1596600" y="1097280"/>
            <a:ext cx="6815880" cy="4172760"/>
          </a:xfrm>
          <a:prstGeom prst="rect">
            <a:avLst/>
          </a:prstGeom>
          <a:ln>
            <a:noFill/>
          </a:ln>
        </p:spPr>
      </p:pic>
      <p:sp>
        <p:nvSpPr>
          <p:cNvPr id="61" name="TextShape 2"/>
          <p:cNvSpPr txBox="1"/>
          <p:nvPr/>
        </p:nvSpPr>
        <p:spPr>
          <a:xfrm>
            <a:off x="137880" y="5197680"/>
            <a:ext cx="5988600" cy="346680"/>
          </a:xfrm>
          <a:prstGeom prst="rect">
            <a:avLst/>
          </a:prstGeom>
          <a:noFill/>
          <a:ln>
            <a:noFill/>
          </a:ln>
        </p:spPr>
        <p:txBody>
          <a:bodyPr lIns="90000" rIns="90000" tIns="45000" bIns="45000">
            <a:spAutoFit/>
          </a:bodyPr>
          <a:p>
            <a:r>
              <a:rPr b="0" lang="en-US" sz="1800" spc="-1" strike="noStrike">
                <a:latin typeface="Arial"/>
              </a:rPr>
              <a:t>https://mobiforge.com/research-analysis/the-web-is-doom</a:t>
            </a:r>
            <a:endParaRPr b="0" lang="en-US" sz="1800" spc="-1" strike="noStrike">
              <a:latin typeface="Arial"/>
            </a:endParaRPr>
          </a:p>
        </p:txBody>
      </p:sp>
      <p:sp>
        <p:nvSpPr>
          <p:cNvPr id="62" name="TextShape 3"/>
          <p:cNvSpPr txBox="1"/>
          <p:nvPr/>
        </p:nvSpPr>
        <p:spPr>
          <a:xfrm>
            <a:off x="183600" y="91440"/>
            <a:ext cx="371160" cy="346320"/>
          </a:xfrm>
          <a:prstGeom prst="rect">
            <a:avLst/>
          </a:prstGeom>
          <a:noFill/>
          <a:ln>
            <a:noFill/>
          </a:ln>
        </p:spPr>
        <p:txBody>
          <a:bodyPr lIns="90000" rIns="90000" tIns="45000" bIns="45000">
            <a:spAutoFit/>
          </a:bodyPr>
          <a:p>
            <a:r>
              <a:rPr b="0" lang="en-US" sz="1800" spc="-1" strike="noStrike">
                <a:latin typeface="Arial"/>
              </a:rPr>
              <a:t>3.</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ea typeface="Microsoft YaHei"/>
              </a:rPr>
              <a:t>WASM - Streamable/</a:t>
            </a:r>
            <a:r>
              <a:rPr b="0" lang="en-US" sz="4400" spc="-1" strike="noStrike">
                <a:latin typeface="Arial"/>
              </a:rPr>
              <a:t>Parallelizable</a:t>
            </a:r>
            <a:endParaRPr b="0" lang="en-US" sz="4400" spc="-1" strike="noStrike">
              <a:latin typeface="Arial"/>
            </a:endParaRPr>
          </a:p>
        </p:txBody>
      </p:sp>
      <p:sp>
        <p:nvSpPr>
          <p:cNvPr id="64" name="TextShape 2"/>
          <p:cNvSpPr txBox="1"/>
          <p:nvPr/>
        </p:nvSpPr>
        <p:spPr>
          <a:xfrm>
            <a:off x="504000" y="1326600"/>
            <a:ext cx="662832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latin typeface="Arial"/>
              </a:rPr>
              <a:t>Streaming compilation: start compiling earlier</a:t>
            </a:r>
            <a:endParaRPr b="0" lang="en-US" sz="1400" spc="-1" strike="noStrike">
              <a:latin typeface="Arial"/>
            </a:endParaRPr>
          </a:p>
          <a:p>
            <a:pPr marL="432000" indent="-324000">
              <a:spcBef>
                <a:spcPts val="1417"/>
              </a:spcBef>
              <a:buClr>
                <a:srgbClr val="000000"/>
              </a:buClr>
              <a:buSzPct val="45000"/>
              <a:buFont typeface="Wingdings" charset="2"/>
              <a:buChar char=""/>
            </a:pPr>
            <a:r>
              <a:rPr b="0" lang="en-US" sz="1400" spc="-1" strike="noStrike">
                <a:latin typeface="Arial"/>
              </a:rPr>
              <a:t>If you give WebAssembly.instantiateStreaming a response object, </a:t>
            </a:r>
            <a:r>
              <a:rPr b="1" lang="en-US" sz="1400" spc="-1" strike="noStrike">
                <a:latin typeface="Arial"/>
              </a:rPr>
              <a:t>the chunks will go right into the WebAssembly engine as soon as they arrive</a:t>
            </a:r>
            <a:r>
              <a:rPr b="0" lang="en-US" sz="1400" spc="-1" strike="noStrike">
                <a:latin typeface="Arial"/>
              </a:rPr>
              <a:t>. Then </a:t>
            </a:r>
            <a:r>
              <a:rPr b="1" lang="en-US" sz="1400" spc="-1" strike="noStrike">
                <a:latin typeface="Arial"/>
              </a:rPr>
              <a:t>the compiler can start working on the first chunk while the next one is still being downloaded</a:t>
            </a:r>
            <a:r>
              <a:rPr b="0" lang="en-US" sz="1400" spc="-1" strike="noStrike">
                <a:latin typeface="Arial"/>
              </a:rPr>
              <a:t>.</a:t>
            </a:r>
            <a:endParaRPr b="0" lang="en-US" sz="1400" spc="-1" strike="noStrike">
              <a:latin typeface="Arial"/>
            </a:endParaRPr>
          </a:p>
          <a:p>
            <a:pPr marL="432000" indent="-324000">
              <a:spcBef>
                <a:spcPts val="1417"/>
              </a:spcBef>
              <a:buClr>
                <a:srgbClr val="000000"/>
              </a:buClr>
              <a:buSzPct val="45000"/>
              <a:buFont typeface="Wingdings" charset="2"/>
              <a:buChar char=""/>
            </a:pPr>
            <a:r>
              <a:rPr b="0" lang="en-US" sz="1400" spc="-1" strike="noStrike">
                <a:latin typeface="Arial"/>
              </a:rPr>
              <a:t>Parallelize: make it all even faster</a:t>
            </a:r>
            <a:endParaRPr b="0" lang="en-US" sz="1400" spc="-1" strike="noStrike">
              <a:latin typeface="Arial"/>
            </a:endParaRPr>
          </a:p>
          <a:p>
            <a:pPr marL="432000" indent="-324000">
              <a:spcBef>
                <a:spcPts val="1417"/>
              </a:spcBef>
              <a:buClr>
                <a:srgbClr val="000000"/>
              </a:buClr>
              <a:buSzPct val="45000"/>
              <a:buFont typeface="Wingdings" charset="2"/>
              <a:buChar char=""/>
            </a:pPr>
            <a:r>
              <a:rPr b="0" lang="en-US" sz="1400" spc="-1" strike="noStrike">
                <a:latin typeface="Arial"/>
              </a:rPr>
              <a:t>The unit of parallelization is the function. </a:t>
            </a:r>
            <a:r>
              <a:rPr b="1" lang="en-US" sz="1400" spc="-1" strike="noStrike">
                <a:latin typeface="Arial"/>
              </a:rPr>
              <a:t>Each function can be compiled independently, on a different core.</a:t>
            </a:r>
            <a:r>
              <a:rPr b="0" lang="en-US" sz="1400" spc="-1" strike="noStrike">
                <a:latin typeface="Arial"/>
              </a:rPr>
              <a:t> This is so fine-grained, in fact, that we actually need to batch these functions up into larger groups of functions. These batches get sent to different cores.</a:t>
            </a:r>
            <a:endParaRPr b="0" lang="en-US" sz="1400" spc="-1" strike="noStrike">
              <a:latin typeface="Arial"/>
            </a:endParaRPr>
          </a:p>
          <a:p>
            <a:pPr marL="432000" indent="-324000">
              <a:spcBef>
                <a:spcPts val="1417"/>
              </a:spcBef>
              <a:buClr>
                <a:srgbClr val="000000"/>
              </a:buClr>
              <a:buSzPct val="45000"/>
              <a:buFont typeface="Wingdings" charset="2"/>
              <a:buChar char=""/>
            </a:pPr>
            <a:r>
              <a:rPr b="0" lang="en-US" sz="1200" spc="-1" strike="noStrike">
                <a:latin typeface="Arial"/>
              </a:rPr>
              <a:t>https://hacks.mozilla.org/2018/01/making-webassembly-even-faster-firefoxs-new-streaming-and-tiering-compiler/</a:t>
            </a:r>
            <a:endParaRPr b="0" lang="en-US" sz="1200" spc="-1" strike="noStrike">
              <a:latin typeface="Arial"/>
            </a:endParaRPr>
          </a:p>
        </p:txBody>
      </p:sp>
      <p:pic>
        <p:nvPicPr>
          <p:cNvPr id="65" name="" descr=""/>
          <p:cNvPicPr/>
          <p:nvPr/>
        </p:nvPicPr>
        <p:blipFill>
          <a:blip r:embed="rId1"/>
          <a:stretch/>
        </p:blipFill>
        <p:spPr>
          <a:xfrm>
            <a:off x="7040880" y="1280160"/>
            <a:ext cx="2779920" cy="2468880"/>
          </a:xfrm>
          <a:prstGeom prst="rect">
            <a:avLst/>
          </a:prstGeom>
          <a:ln>
            <a:noFill/>
          </a:ln>
        </p:spPr>
      </p:pic>
      <p:sp>
        <p:nvSpPr>
          <p:cNvPr id="66" name="TextShape 3"/>
          <p:cNvSpPr txBox="1"/>
          <p:nvPr/>
        </p:nvSpPr>
        <p:spPr>
          <a:xfrm>
            <a:off x="183600" y="91440"/>
            <a:ext cx="371160" cy="346320"/>
          </a:xfrm>
          <a:prstGeom prst="rect">
            <a:avLst/>
          </a:prstGeom>
          <a:noFill/>
          <a:ln>
            <a:noFill/>
          </a:ln>
        </p:spPr>
        <p:txBody>
          <a:bodyPr lIns="90000" rIns="90000" tIns="45000" bIns="45000">
            <a:spAutoFit/>
          </a:bodyPr>
          <a:p>
            <a:r>
              <a:rPr b="0" lang="en-US" sz="1800" spc="-1" strike="noStrike">
                <a:latin typeface="Arial"/>
              </a:rPr>
              <a:t>3.</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ea typeface="Microsoft YaHei"/>
              </a:rPr>
              <a:t>WASM – </a:t>
            </a:r>
            <a:r>
              <a:rPr b="0" lang="en-US" sz="4400" spc="-1" strike="noStrike">
                <a:latin typeface="Arial"/>
              </a:rPr>
              <a:t>What it really is</a:t>
            </a:r>
            <a:endParaRPr b="0" lang="en-US" sz="4400" spc="-1" strike="noStrike">
              <a:latin typeface="Arial"/>
            </a:endParaRPr>
          </a:p>
        </p:txBody>
      </p:sp>
      <p:sp>
        <p:nvSpPr>
          <p:cNvPr id="68"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ea typeface="Microsoft YaHei"/>
              </a:rPr>
              <a:t> </a:t>
            </a:r>
            <a:r>
              <a:rPr b="0" lang="en-US" sz="3200" spc="-1" strike="noStrike">
                <a:latin typeface="Arial"/>
              </a:rPr>
              <a:t>WABT: The WebAssembly Binary Toolkit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hlinkClick r:id="rId1"/>
              </a:rPr>
              <a:t>https://github.com/WebAssembly/wabt</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WebAssembly text format - WAT</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hlinkClick r:id="rId2"/>
              </a:rPr>
              <a:t>https://webassembly.github.io/spec/core/text/index.html</a:t>
            </a:r>
            <a:endParaRPr b="0" lang="en-US" sz="20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WebAssembly binary format - WASM</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hlinkClick r:id="rId3"/>
              </a:rPr>
              <a:t>https://webassembly.github.io/spec/core/binary/index.html</a:t>
            </a:r>
            <a:endParaRPr b="0" lang="en-US" sz="2000" spc="-1" strike="noStrike">
              <a:latin typeface="Arial"/>
            </a:endParaRPr>
          </a:p>
          <a:p>
            <a:pPr marL="432000" indent="-324000">
              <a:spcBef>
                <a:spcPts val="1417"/>
              </a:spcBef>
              <a:buClr>
                <a:srgbClr val="000000"/>
              </a:buClr>
              <a:buSzPct val="45000"/>
              <a:buFont typeface="Wingdings" charset="2"/>
              <a:buChar char=""/>
            </a:pPr>
            <a:endParaRPr b="0" lang="en-US" sz="2000" spc="-1" strike="noStrike">
              <a:latin typeface="Arial"/>
            </a:endParaRPr>
          </a:p>
          <a:p>
            <a:pPr lvl="1" marL="864000" indent="-324000">
              <a:spcBef>
                <a:spcPts val="1134"/>
              </a:spcBef>
              <a:buClr>
                <a:srgbClr val="000000"/>
              </a:buClr>
              <a:buSzPct val="75000"/>
              <a:buFont typeface="Symbol" charset="2"/>
              <a:buChar char=""/>
            </a:pPr>
            <a:endParaRPr b="0" lang="en-US" sz="2000" spc="-1" strike="noStrike">
              <a:latin typeface="Arial"/>
            </a:endParaRPr>
          </a:p>
        </p:txBody>
      </p:sp>
      <p:sp>
        <p:nvSpPr>
          <p:cNvPr id="69" name="TextShape 3"/>
          <p:cNvSpPr txBox="1"/>
          <p:nvPr/>
        </p:nvSpPr>
        <p:spPr>
          <a:xfrm>
            <a:off x="183960" y="91440"/>
            <a:ext cx="371160" cy="346320"/>
          </a:xfrm>
          <a:prstGeom prst="rect">
            <a:avLst/>
          </a:prstGeom>
          <a:noFill/>
          <a:ln>
            <a:noFill/>
          </a:ln>
        </p:spPr>
        <p:txBody>
          <a:bodyPr lIns="90000" rIns="90000" tIns="45000" bIns="45000">
            <a:spAutoFit/>
          </a:bodyPr>
          <a:p>
            <a:r>
              <a:rPr b="0" lang="en-US" sz="1800" spc="-1" strike="noStrike">
                <a:latin typeface="Arial"/>
              </a:rPr>
              <a:t>4.</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147</TotalTime>
  <Application>LibreOffice/6.1.4.2$Windows_x86 LibreOffice_project/9d0f32d1f0b509096fd65e0d4bec26ddd1938fd3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2019-06-24T13:16:30Z</dcterms:created>
  <dc:creator/>
  <dc:description/>
  <dc:language>en-US</dc:language>
  <cp:lastModifiedBy/>
  <dcterms:modified xsi:type="dcterms:W3CDTF">2019-06-26T18:14:45Z</dcterms:modified>
  <cp:revision>19</cp:revision>
  <dc:subject/>
  <dc:title/>
</cp:coreProperties>
</file>