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Work Sans"/>
      <p:regular r:id="rId28"/>
      <p:bold r:id="rId29"/>
    </p:embeddedFont>
    <p:embeddedFont>
      <p:font typeface="Work Sans Ligh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Amy Leong"/>
  <p:cmAuthor clrIdx="1" id="1" initials="" lastIdx="2" name="Jonathan L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AB0CB1-E1AD-4094-844F-3405D307A7C8}">
  <a:tblStyle styleId="{1DAB0CB1-E1AD-4094-844F-3405D307A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Light-bold.fntdata"/><Relationship Id="rId30" Type="http://schemas.openxmlformats.org/officeDocument/2006/relationships/font" Target="fonts/WorkSansLigh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30T02:37:31.809">
    <p:pos x="547" y="1456"/>
    <p:text>maybe make this more specific to our project?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10-30T02:28:23.781">
    <p:pos x="521" y="342"/>
    <p:text>if two or more designs have total decision factor scores that are within 10 percent of one another, their results should be interpreted as a tie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8-10-30T02:39:06.483">
    <p:pos x="6000" y="0"/>
    <p:text>update this slide</p:text>
  </p:cm>
  <p:cm authorId="0" idx="3" dt="2018-10-30T01:07:52.742">
    <p:pos x="6000" y="100"/>
    <p:text>Clearly identify design criteria (and call them as such); cost, functionality, usability etc.</p:text>
  </p:cm>
  <p:cm authorId="0" idx="4" dt="2018-10-30T02:39:06.483">
    <p:pos x="6000" y="200"/>
    <p:text>do a comparison of
alternative designs and provide a detailed description of your approach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8-10-29T04:13:17.475">
    <p:pos x="6000" y="0"/>
    <p:text>update this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5 - jon?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cfd78ef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cfd78e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884c6791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884c67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884c679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884c67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aae0c5b77b64a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aae0c5b77b64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6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b616419c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b61641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6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b616419c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b61641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4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3b616419c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3b61641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#1- Emily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d9a85e0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d9a85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884c6791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884c679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884c679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884c6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b616419c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b61641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#2- Vincent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b616419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b61641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#3 amy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cfd78ef5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cfd78ef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#4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884c6791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884c67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4294967295" type="subTitle"/>
          </p:nvPr>
        </p:nvSpPr>
        <p:spPr>
          <a:xfrm>
            <a:off x="643800" y="3012550"/>
            <a:ext cx="78564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Peter Baccarella, Amy Leong, Catherine Chen, Vincent Wang, Jonathan Lam, Emily Yasharpour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9" name="Google Shape;59;p12"/>
          <p:cNvSpPr txBox="1"/>
          <p:nvPr>
            <p:ph idx="4294967295" type="ctrTitle"/>
          </p:nvPr>
        </p:nvSpPr>
        <p:spPr>
          <a:xfrm>
            <a:off x="1050150" y="184100"/>
            <a:ext cx="7043700" cy="28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GLUCOSE</a:t>
            </a:r>
            <a:r>
              <a:rPr lang="en" sz="5000">
                <a:solidFill>
                  <a:srgbClr val="FFFFFF"/>
                </a:solidFill>
              </a:rPr>
              <a:t> </a:t>
            </a:r>
            <a:r>
              <a:rPr lang="en" sz="5000">
                <a:solidFill>
                  <a:srgbClr val="FFFFFF"/>
                </a:solidFill>
              </a:rPr>
              <a:t> MONITORING 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DEVICE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869100" y="713225"/>
            <a:ext cx="50922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 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869100" y="1216800"/>
            <a:ext cx="74778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u="sng"/>
              <a:t>Indicators</a:t>
            </a:r>
            <a:r>
              <a:rPr lang="en" sz="2100"/>
              <a:t>: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Iodine-starch (control), Redox, Acid/base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u="sng"/>
              <a:t>Primary chemical reaction</a:t>
            </a:r>
            <a:r>
              <a:rPr lang="en" sz="2100"/>
              <a:t>: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Glucose oxidase, Yeast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u="sng"/>
              <a:t>Software</a:t>
            </a:r>
            <a:r>
              <a:rPr lang="en" sz="2100"/>
              <a:t>: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Control (eliminate RBC color and lighting)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Statistical analyses</a:t>
            </a:r>
            <a:endParaRPr sz="2100"/>
          </a:p>
        </p:txBody>
      </p:sp>
      <p:sp>
        <p:nvSpPr>
          <p:cNvPr id="128" name="Google Shape;128;p21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Abstraction &amp; Synthesis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869100" y="713225"/>
            <a:ext cx="50922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 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41975" y="1180450"/>
            <a:ext cx="3846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u="sng"/>
              <a:t>Other improvements</a:t>
            </a:r>
            <a:r>
              <a:rPr lang="en" sz="2800"/>
              <a:t>:</a:t>
            </a:r>
            <a:endParaRPr sz="2800"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 sz="2800"/>
              <a:t>Glass Fiber Mesh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sz="2800"/>
              <a:t>Different Papers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5" name="Google Shape;135;p22"/>
          <p:cNvSpPr txBox="1"/>
          <p:nvPr/>
        </p:nvSpPr>
        <p:spPr>
          <a:xfrm>
            <a:off x="4573425" y="1180450"/>
            <a:ext cx="41772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u="sng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Models</a:t>
            </a:r>
            <a:r>
              <a:rPr lang="en" sz="2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:</a:t>
            </a:r>
            <a:endParaRPr sz="28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Light"/>
              <a:buChar char="▪"/>
            </a:pPr>
            <a:r>
              <a:rPr lang="en" sz="2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Glucose solutions</a:t>
            </a:r>
            <a:endParaRPr sz="28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Light"/>
              <a:buChar char="▪"/>
            </a:pPr>
            <a:r>
              <a:rPr lang="en" sz="2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Marker and paper optical calibration</a:t>
            </a:r>
            <a:endParaRPr sz="28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22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Abstraction &amp; Synthesis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23900" y="3160075"/>
            <a:ext cx="76962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u="sng"/>
              <a:t>Occam’s Razor</a:t>
            </a:r>
            <a:endParaRPr sz="2500" u="sng"/>
          </a:p>
          <a:p>
            <a:pPr indent="-387350" lvl="0" marL="457200" rtl="0" algn="ctr">
              <a:spcBef>
                <a:spcPts val="600"/>
              </a:spcBef>
              <a:spcAft>
                <a:spcPts val="0"/>
              </a:spcAft>
              <a:buSzPts val="2500"/>
              <a:buChar char="▪"/>
            </a:pPr>
            <a:r>
              <a:rPr lang="en" sz="2500"/>
              <a:t>Reject Glucometer for Test Strips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 sz="2500"/>
              <a:t>Reject Centrifuge for Glass Fiber Mesh</a:t>
            </a:r>
            <a:endParaRPr sz="2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814550" y="3560375"/>
            <a:ext cx="7461600" cy="112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859100" y="725775"/>
            <a:ext cx="50922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Approach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841250" y="1138013"/>
            <a:ext cx="74082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Create standardized glucose solutions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Systematically test all pairs of reagents and indicators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Test an indicator with each indicator, at same glucose concentration, for every glucose concentration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Repeat for every glucose concentration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Take picture for future analysis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Abstraction &amp; Synthesis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228425" y="3724575"/>
            <a:ext cx="591300" cy="591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228200" y="3724575"/>
            <a:ext cx="591300" cy="591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3227975" y="3724575"/>
            <a:ext cx="591300" cy="5913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227750" y="3724575"/>
            <a:ext cx="591300" cy="591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2132950" y="4289525"/>
            <a:ext cx="78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indicator 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132725" y="4289525"/>
            <a:ext cx="78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indicator 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132500" y="4289525"/>
            <a:ext cx="78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indicator 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133175" y="4289525"/>
            <a:ext cx="78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control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227525" y="3724575"/>
            <a:ext cx="30165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Do once for every reagent at every glucose concentration, take picture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48575" y="697450"/>
            <a:ext cx="50922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 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952500" y="18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{1DAB0CB1-E1AD-4094-844F-3405D307A7C8}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Item 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Cost of Item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Chemicals/Materials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&lt;$0.01 per strip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Software and Information Distribution 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/>
                        <a:t>$0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4"/>
          <p:cNvSpPr txBox="1"/>
          <p:nvPr/>
        </p:nvSpPr>
        <p:spPr>
          <a:xfrm>
            <a:off x="6645425" y="471150"/>
            <a:ext cx="213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Abstraction &amp; Synthesis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1785000" y="3940500"/>
            <a:ext cx="55740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Figure 2</a:t>
            </a:r>
            <a:r>
              <a:rPr lang="en" sz="3000"/>
              <a:t>.2A</a:t>
            </a:r>
            <a:r>
              <a:rPr lang="en" sz="3000"/>
              <a:t>: GANTT Chart</a:t>
            </a:r>
            <a:endParaRPr sz="30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50" y="1547763"/>
            <a:ext cx="8051877" cy="196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73800" y="4052725"/>
            <a:ext cx="83964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Figure 2</a:t>
            </a:r>
            <a:r>
              <a:rPr lang="en" sz="3000"/>
              <a:t>.2B</a:t>
            </a:r>
            <a:r>
              <a:rPr lang="en" sz="3000"/>
              <a:t>: </a:t>
            </a:r>
            <a:r>
              <a:rPr lang="en" sz="3000"/>
              <a:t>Primary</a:t>
            </a:r>
            <a:r>
              <a:rPr lang="en" sz="3000"/>
              <a:t> Responsibility Chart</a:t>
            </a:r>
            <a:endParaRPr sz="3000"/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952500" y="7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{1DAB0CB1-E1AD-4094-844F-3405D307A7C8}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Role</a:t>
                      </a:r>
                      <a:endParaRPr b="1" sz="16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People</a:t>
                      </a:r>
                      <a:endParaRPr b="1" sz="16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 / Primary spokespeople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Vincent, Emily, Peter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Note-taking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Amy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Designing, modeling, prototyping (chemicals)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Catherine, Emily, Peter, Vincent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Designing, modeling, prototyping (data analysis and software)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Amy, Jon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Webmaster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Jon, Peter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Technical Report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Jon, Vincent, Catherine, Amy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69150" y="1433888"/>
            <a:ext cx="74058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 sz="3000"/>
              <a:t>Finding a </a:t>
            </a:r>
            <a:r>
              <a:rPr lang="en" sz="3000" u="sng"/>
              <a:t>non-toxic, low-cost, locally sustainable</a:t>
            </a:r>
            <a:r>
              <a:rPr lang="en" sz="3000"/>
              <a:t> alternative chemical indicator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 sz="3000" u="sng"/>
              <a:t>Accurately and reliably</a:t>
            </a:r>
            <a:r>
              <a:rPr lang="en" sz="3000"/>
              <a:t> analyzing the color to determine blood glucose concentration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869150" y="669950"/>
            <a:ext cx="50922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869150" y="1397863"/>
            <a:ext cx="74058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Ofek, Yuval et al. “The Colorimetric Test Strip.” </a:t>
            </a:r>
            <a:r>
              <a:rPr i="1" lang="en" sz="1200"/>
              <a:t>G Cubed Solutions</a:t>
            </a:r>
            <a:r>
              <a:rPr lang="en" sz="1200"/>
              <a:t>, Wix.com, 2017, https://minhtyyufa.wixsite.com/gcubedsolutions/the-strip. Accessed 1 Oct 2018.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Gebel, Erika. “Anatomy of a Test Strip.” Diabetes Forecast, July 2012, www.diabetesforecast.org/2012/jul/anatomy-of-a-test-strip.html. Accessed 1 Oct. 2018.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“Glucometer Test Kit.” How Products Are Made, www.madehow.com/Volume-7/GlucometerTest-Kit.html. Accessed 1 Oct. 2018.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Jensen, Sarah. “How Do Glucometers Work?” Mit Engineering, 18 Oct. 2011, engineering.mit.edu/engage/ask-an-engineer/how-do-glucometers-work/. Accessed 1 Oct. 2018.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Katz, Laurence B., Mike Grady, Steven J. Setford, and Brian L. Levy. "OneTouch Blood Glucose Monitoring Systems - Impact of New Technologies on the Efficacy of Self-monitoring Blood Glucose." (n.d.): n. pag. Print.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869150" y="669950"/>
            <a:ext cx="50922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741750" y="942650"/>
            <a:ext cx="7660500" cy="12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610800" y="2170550"/>
            <a:ext cx="79224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Colorimetric test strips and an accompanying app</a:t>
            </a:r>
            <a:r>
              <a:rPr lang="en" sz="3000"/>
              <a:t> for diabetics in Kampala within constraints of </a:t>
            </a:r>
            <a:r>
              <a:rPr lang="en" sz="3000" u="sng"/>
              <a:t>cost</a:t>
            </a:r>
            <a:r>
              <a:rPr lang="en" sz="3000"/>
              <a:t>, </a:t>
            </a:r>
            <a:r>
              <a:rPr lang="en" sz="3000" u="sng"/>
              <a:t>manufacturability</a:t>
            </a:r>
            <a:r>
              <a:rPr lang="en" sz="3000"/>
              <a:t>, and </a:t>
            </a:r>
            <a:r>
              <a:rPr lang="en" sz="3000" u="sng"/>
              <a:t>user-friendliness</a:t>
            </a:r>
            <a:endParaRPr sz="3000" u="sng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Problem Formulation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923400" y="659175"/>
            <a:ext cx="50922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727335" y="1684900"/>
            <a:ext cx="5938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Work Sans"/>
                <a:ea typeface="Work Sans"/>
                <a:cs typeface="Work Sans"/>
                <a:sym typeface="Work Sans"/>
              </a:rPr>
              <a:t>4.2</a:t>
            </a:r>
            <a:r>
              <a:rPr b="1" lang="en" sz="4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% or 63,297 </a:t>
            </a:r>
            <a:endParaRPr b="1" sz="4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727338" y="2121125"/>
            <a:ext cx="6370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Diabetic Prevalence and Diagnosed Diabetic Population  </a:t>
            </a:r>
            <a:endParaRPr sz="1800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100706" y="1684904"/>
            <a:ext cx="514700" cy="52732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727334" y="2732175"/>
            <a:ext cx="6154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Work Sans"/>
                <a:ea typeface="Work Sans"/>
                <a:cs typeface="Work Sans"/>
                <a:sym typeface="Work Sans"/>
              </a:rPr>
              <a:t>$287.62</a:t>
            </a:r>
            <a:endParaRPr b="1" sz="4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727338" y="3067555"/>
            <a:ext cx="4433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Average Household Income</a:t>
            </a:r>
            <a:endParaRPr sz="1800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046460" y="2732173"/>
            <a:ext cx="623194" cy="476196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Needs Assessment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869150" y="847600"/>
            <a:ext cx="5092200" cy="4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Criteria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869150" y="1506775"/>
            <a:ext cx="74058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 sz="3000"/>
              <a:t>Cost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 sz="3000"/>
              <a:t>Functionality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 sz="3000"/>
              <a:t>Usability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 sz="3000"/>
              <a:t>Locally reproducible</a:t>
            </a:r>
            <a:endParaRPr sz="30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Glucose Testing Process 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Blood </a:t>
            </a:r>
            <a:r>
              <a:rPr lang="en" sz="3000"/>
              <a:t>is placed on a strip and changes color based on the </a:t>
            </a:r>
            <a:r>
              <a:rPr lang="en" sz="3000"/>
              <a:t>concentration of the glucose. </a:t>
            </a:r>
            <a:endParaRPr sz="3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789425" y="412850"/>
            <a:ext cx="215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Needs Assessment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69100" y="1226200"/>
            <a:ext cx="74058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 sz="3000"/>
              <a:t>C</a:t>
            </a:r>
            <a:r>
              <a:rPr lang="en" sz="3000"/>
              <a:t>olorimetric test strips with emphasis on:</a:t>
            </a:r>
            <a:endParaRPr sz="3000"/>
          </a:p>
          <a:p>
            <a:pPr indent="-419100" lvl="1" marL="914400" rtl="0" algn="l">
              <a:spcBef>
                <a:spcPts val="1000"/>
              </a:spcBef>
              <a:spcAft>
                <a:spcPts val="0"/>
              </a:spcAft>
              <a:buSzPts val="3000"/>
              <a:buChar char="□"/>
            </a:pPr>
            <a:r>
              <a:rPr lang="en" sz="3000"/>
              <a:t>Different </a:t>
            </a:r>
            <a:r>
              <a:rPr lang="en" sz="3000" u="sng"/>
              <a:t>Enzymes</a:t>
            </a:r>
            <a:r>
              <a:rPr lang="en" sz="3000"/>
              <a:t> &amp; </a:t>
            </a:r>
            <a:r>
              <a:rPr lang="en" sz="3000" u="sng"/>
              <a:t>Indicators</a:t>
            </a:r>
            <a:endParaRPr sz="3000" u="sng"/>
          </a:p>
          <a:p>
            <a:pPr indent="-419100" lvl="1" marL="914400" rtl="0" algn="l">
              <a:spcBef>
                <a:spcPts val="1000"/>
              </a:spcBef>
              <a:spcAft>
                <a:spcPts val="0"/>
              </a:spcAft>
              <a:buSzPts val="3000"/>
              <a:buChar char="□"/>
            </a:pPr>
            <a:r>
              <a:rPr lang="en" sz="3000"/>
              <a:t>Improved </a:t>
            </a:r>
            <a:r>
              <a:rPr lang="en" sz="3000" u="sng"/>
              <a:t>Image Processing</a:t>
            </a:r>
            <a:r>
              <a:rPr lang="en" sz="3000"/>
              <a:t> </a:t>
            </a:r>
            <a:endParaRPr sz="3000"/>
          </a:p>
          <a:p>
            <a:pPr indent="-419100" lvl="1" marL="914400" rtl="0" algn="l">
              <a:spcBef>
                <a:spcPts val="1000"/>
              </a:spcBef>
              <a:spcAft>
                <a:spcPts val="0"/>
              </a:spcAft>
              <a:buSzPts val="3000"/>
              <a:buChar char="□"/>
            </a:pPr>
            <a:r>
              <a:rPr lang="en" sz="3000" u="sng"/>
              <a:t>RBC Separation</a:t>
            </a:r>
            <a:endParaRPr sz="3000" u="sng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869100" y="669950"/>
            <a:ext cx="74058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Methodology/Solution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Abstraction &amp; Synthesis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73375" y="4215125"/>
            <a:ext cx="86247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Figure 1A: Duncker Diagram (Present State)</a:t>
            </a:r>
            <a:endParaRPr sz="30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4689" l="0" r="0" t="5479"/>
          <a:stretch/>
        </p:blipFill>
        <p:spPr>
          <a:xfrm>
            <a:off x="1609214" y="417150"/>
            <a:ext cx="5925562" cy="37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Abstraction &amp; Synthesis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8900" y="4227475"/>
            <a:ext cx="83550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Figure 1B: Duncker Diagram (Desired State)</a:t>
            </a:r>
            <a:endParaRPr sz="30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5963" l="0" r="0" t="8470"/>
          <a:stretch/>
        </p:blipFill>
        <p:spPr>
          <a:xfrm>
            <a:off x="1362800" y="431675"/>
            <a:ext cx="6407200" cy="38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6740025" y="391600"/>
            <a:ext cx="201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rebuchet MS"/>
                <a:ea typeface="Trebuchet MS"/>
                <a:cs typeface="Trebuchet MS"/>
                <a:sym typeface="Trebuchet MS"/>
              </a:rPr>
              <a:t>Abstraction &amp; Synthesis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828000" y="543175"/>
            <a:ext cx="50922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ecision Matrix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443425" y="111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{1DAB0CB1-E1AD-4094-844F-3405D307A7C8}</a:tableStyleId>
              </a:tblPr>
              <a:tblGrid>
                <a:gridCol w="1121925"/>
                <a:gridCol w="608725"/>
                <a:gridCol w="988050"/>
                <a:gridCol w="1266975"/>
                <a:gridCol w="854150"/>
                <a:gridCol w="1289325"/>
                <a:gridCol w="1211200"/>
                <a:gridCol w="831850"/>
              </a:tblGrid>
              <a:tr h="79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Ease of Use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Sustainability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Locally reproducible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375"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Alternatives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Bottled Solution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3680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6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 glucometer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Carbon nanotube tattoo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