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Lee Hui Qi" userId="f0428008-e93a-443f-9ff1-8cf206cf880e" providerId="ADAL" clId="{30111766-0B12-4464-A137-44F6B7F828BA}"/>
    <pc:docChg chg="undo custSel addSld modSld sldOrd">
      <pc:chgData name="Theresa Lee Hui Qi" userId="f0428008-e93a-443f-9ff1-8cf206cf880e" providerId="ADAL" clId="{30111766-0B12-4464-A137-44F6B7F828BA}" dt="2023-12-27T08:15:09.167" v="1164"/>
      <pc:docMkLst>
        <pc:docMk/>
      </pc:docMkLst>
      <pc:sldChg chg="modSp mod ord">
        <pc:chgData name="Theresa Lee Hui Qi" userId="f0428008-e93a-443f-9ff1-8cf206cf880e" providerId="ADAL" clId="{30111766-0B12-4464-A137-44F6B7F828BA}" dt="2023-12-27T08:15:09.167" v="1164"/>
        <pc:sldMkLst>
          <pc:docMk/>
          <pc:sldMk cId="2880935791" sldId="262"/>
        </pc:sldMkLst>
        <pc:spChg chg="mod">
          <ac:chgData name="Theresa Lee Hui Qi" userId="f0428008-e93a-443f-9ff1-8cf206cf880e" providerId="ADAL" clId="{30111766-0B12-4464-A137-44F6B7F828BA}" dt="2023-12-27T07:29:54.897" v="16" actId="20577"/>
          <ac:spMkLst>
            <pc:docMk/>
            <pc:sldMk cId="2880935791" sldId="262"/>
            <ac:spMk id="2" creationId="{C53AA1D2-7FC9-7D5B-49A6-F6BFAFB5B390}"/>
          </ac:spMkLst>
        </pc:spChg>
        <pc:spChg chg="mod">
          <ac:chgData name="Theresa Lee Hui Qi" userId="f0428008-e93a-443f-9ff1-8cf206cf880e" providerId="ADAL" clId="{30111766-0B12-4464-A137-44F6B7F828BA}" dt="2023-12-27T07:38:12.858" v="393" actId="20577"/>
          <ac:spMkLst>
            <pc:docMk/>
            <pc:sldMk cId="2880935791" sldId="262"/>
            <ac:spMk id="3" creationId="{37B47174-B2B2-4C7D-0348-55DC93BB3609}"/>
          </ac:spMkLst>
        </pc:spChg>
      </pc:sldChg>
      <pc:sldChg chg="modSp new mod ord">
        <pc:chgData name="Theresa Lee Hui Qi" userId="f0428008-e93a-443f-9ff1-8cf206cf880e" providerId="ADAL" clId="{30111766-0B12-4464-A137-44F6B7F828BA}" dt="2023-12-27T08:15:03.646" v="1162"/>
        <pc:sldMkLst>
          <pc:docMk/>
          <pc:sldMk cId="3950272234" sldId="263"/>
        </pc:sldMkLst>
        <pc:spChg chg="mod">
          <ac:chgData name="Theresa Lee Hui Qi" userId="f0428008-e93a-443f-9ff1-8cf206cf880e" providerId="ADAL" clId="{30111766-0B12-4464-A137-44F6B7F828BA}" dt="2023-12-27T07:37:44.251" v="357"/>
          <ac:spMkLst>
            <pc:docMk/>
            <pc:sldMk cId="3950272234" sldId="263"/>
            <ac:spMk id="2" creationId="{90E2060F-2918-37CF-8D54-76B97045CDD1}"/>
          </ac:spMkLst>
        </pc:spChg>
        <pc:spChg chg="mod">
          <ac:chgData name="Theresa Lee Hui Qi" userId="f0428008-e93a-443f-9ff1-8cf206cf880e" providerId="ADAL" clId="{30111766-0B12-4464-A137-44F6B7F828BA}" dt="2023-12-27T07:58:24.187" v="1158" actId="20577"/>
          <ac:spMkLst>
            <pc:docMk/>
            <pc:sldMk cId="3950272234" sldId="263"/>
            <ac:spMk id="3" creationId="{B494D8BD-73B5-54DA-7A5D-8028654A7AB8}"/>
          </ac:spMkLst>
        </pc:spChg>
      </pc:sldChg>
      <pc:sldChg chg="modSp new mod ord">
        <pc:chgData name="Theresa Lee Hui Qi" userId="f0428008-e93a-443f-9ff1-8cf206cf880e" providerId="ADAL" clId="{30111766-0B12-4464-A137-44F6B7F828BA}" dt="2023-12-27T08:14:55.241" v="1160"/>
        <pc:sldMkLst>
          <pc:docMk/>
          <pc:sldMk cId="3377053444" sldId="264"/>
        </pc:sldMkLst>
        <pc:spChg chg="mod">
          <ac:chgData name="Theresa Lee Hui Qi" userId="f0428008-e93a-443f-9ff1-8cf206cf880e" providerId="ADAL" clId="{30111766-0B12-4464-A137-44F6B7F828BA}" dt="2023-12-27T07:42:33.762" v="514"/>
          <ac:spMkLst>
            <pc:docMk/>
            <pc:sldMk cId="3377053444" sldId="264"/>
            <ac:spMk id="2" creationId="{32AF5473-1AA0-67AC-7BEE-AC7D3D449570}"/>
          </ac:spMkLst>
        </pc:spChg>
        <pc:spChg chg="mod">
          <ac:chgData name="Theresa Lee Hui Qi" userId="f0428008-e93a-443f-9ff1-8cf206cf880e" providerId="ADAL" clId="{30111766-0B12-4464-A137-44F6B7F828BA}" dt="2023-12-27T07:56:16.153" v="966" actId="20577"/>
          <ac:spMkLst>
            <pc:docMk/>
            <pc:sldMk cId="3377053444" sldId="264"/>
            <ac:spMk id="3" creationId="{B4D86D96-B9A7-635D-9236-A09462B4FD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971B-D365-9311-3BC0-59F993CD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C333A-0D1E-1162-ABC5-D155AE1D7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964E-BA1D-D1A8-A5DC-5539F1FD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027D-DF91-F1C6-D241-9C3E20E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78B-02FF-BBFB-DC18-40BBED3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6B13-4D5B-702E-70ED-E04E6277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EB030-4CBD-0CB6-A336-1D81DDD4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7F37-FF11-3275-3061-267CB6F2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7DD-0F60-1047-7A35-30DA131C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1B6C-9FDF-E895-8DF1-8E8E30E7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6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87262-29CA-6BE1-87B9-957B28CD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A8B1-60E2-F4E5-5069-7B4ECA4F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4132-D44F-098D-5CA2-10F56F9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539C-BA7B-080F-B8D4-14CED63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9D0A-A03C-50B9-2BBF-B6B9757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3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172-ABA2-EE46-1B26-A5EA0B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15DA-B506-414A-52CE-436526F2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CC19-7C95-864C-C079-6B9E8C8F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2108-856F-B256-65A7-CDEC95B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886-8069-4723-E257-A21DD989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20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174-6AF7-2086-338B-A834EC85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E190-CBEE-3B3D-A757-ECD6B9B0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08FE-6C6B-05D1-9F30-BC8473C1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297C-3636-0688-ABD8-FD207C9B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4FA5-C5CB-2FB4-3508-F45D6E1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2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F29-7A55-72FC-08F1-F8AA4BB3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3B44-7936-AE0A-858A-40A549833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1354-169E-7392-8812-88E20A0D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86D9-6FEA-E712-70FA-3FDB0CC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2674-7FE9-5C5A-D0CD-27C0665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4183-EFE9-8AAB-2691-6103A27E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1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DBB-F76F-D84A-8D21-DEF31421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C4DA-11AF-0D54-A296-F81FA5B2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B330-486E-2079-9BEC-AC43DDF5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78F02-6BC0-5254-D1ED-3D0FC02C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D5FBF-3C22-1114-BD41-91F44344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49653-4586-DE64-02C6-54A7BFB8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10DA-665A-B6A1-E90B-899760A8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DC860-8955-2E8D-B547-C4436A67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18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D516-4EAB-CB4D-87FC-B6C9345F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C925F-86CA-E443-5757-1B4864A3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2071D-0C3A-9549-90DE-3BA40B0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C9D4-663F-BA61-7964-7B90A63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51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D558-770B-C0F5-B77C-B77F17E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52C0A-3B55-4292-0A82-A63CD47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C47C-5492-F27B-A96F-26A1475F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3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94E8-EE57-EC9E-A248-BC388424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6155-F970-966A-4158-9B68C6AC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ACCF-A131-3D18-EAA1-626C9DA9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9554-0F7B-48D7-67DF-6DBE950E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845D-CDE1-7FDC-BFC3-A2FFDBD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75822-C645-582B-6A13-9EB3F8C2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34E8-2B70-9B8D-CC6F-74EA13D5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90E5-C325-C9AB-9CC9-8CA1960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4C3-CDF9-E093-9B6D-99A31AF0F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ABD7-2D2E-4D84-B49F-51AC3BB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7AF5-B9C7-7355-7298-D344EBA5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9D87-2F0F-FAF4-6B08-872DB6D2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0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E85E-0CAF-745C-D6C8-7B5FC518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6CE6-F6FD-DD27-3139-509C5D05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3F7F-559C-F5C2-90A4-0FA9B09ED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775-6186-444A-8FDC-84F522F3F4EA}" type="datetimeFigureOut">
              <a:rPr lang="en-SG" smtClean="0"/>
              <a:t>27/12/2023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391-C0E2-3CE3-617E-08E08A44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B437-E2E6-6380-D833-ACEF4071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2289-03DB-489F-B3D0-6E23CB4C6B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6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esa-leehq/text-analysis-in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p.social.gatech.edu/papers/icwsm14.vader.hutto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BBFE-205E-1E67-B6AF-2D45BBCB3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Text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097F0-EF27-B307-807D-C4BE380F9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Sentiment analysis &amp;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3434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31CF-DC08-3541-1C9B-09C05985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lesson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20E3-4519-C62C-6CD9-F18BC6E3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 to </a:t>
            </a:r>
            <a:r>
              <a:rPr lang="en-SG" dirty="0">
                <a:hlinkClick r:id="rId2"/>
              </a:rPr>
              <a:t>https://github.com/theresa-leehq/text-analysis-in-python</a:t>
            </a:r>
            <a:r>
              <a:rPr lang="en-SG" dirty="0"/>
              <a:t>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5380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4EBC-B6CE-0EBF-44BD-83E0C38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720A-9168-E3E2-7C2E-975EC2EC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  <a:p>
            <a:pPr lvl="1"/>
            <a:r>
              <a:rPr lang="en-SG" dirty="0">
                <a:solidFill>
                  <a:srgbClr val="000000"/>
                </a:solidFill>
              </a:rPr>
              <a:t>D</a:t>
            </a:r>
            <a:r>
              <a:rPr lang="en-SG" b="0" i="0" dirty="0">
                <a:solidFill>
                  <a:srgbClr val="000000"/>
                </a:solidFill>
                <a:effectLst/>
              </a:rPr>
              <a:t>etermine the sentiment of a text - how positive or negative it is</a:t>
            </a:r>
          </a:p>
          <a:p>
            <a:pPr lvl="1"/>
            <a:r>
              <a:rPr lang="en-SG" dirty="0">
                <a:solidFill>
                  <a:srgbClr val="000000"/>
                </a:solidFill>
              </a:rPr>
              <a:t>U</a:t>
            </a:r>
            <a:r>
              <a:rPr lang="en-SG" b="0" i="0" dirty="0">
                <a:solidFill>
                  <a:srgbClr val="000000"/>
                </a:solidFill>
                <a:effectLst/>
              </a:rPr>
              <a:t>seful for sorting out the positive and negative comments</a:t>
            </a:r>
            <a:r>
              <a:rPr lang="en-SG" dirty="0">
                <a:solidFill>
                  <a:srgbClr val="000000"/>
                </a:solidFill>
              </a:rPr>
              <a:t>/reviews/tweets etc.</a:t>
            </a:r>
          </a:p>
          <a:p>
            <a:r>
              <a:rPr lang="en-SG" dirty="0">
                <a:solidFill>
                  <a:srgbClr val="000000"/>
                </a:solidFill>
              </a:rPr>
              <a:t>Topic modelling</a:t>
            </a:r>
          </a:p>
          <a:p>
            <a:pPr lvl="1"/>
            <a:r>
              <a:rPr lang="en-SG" dirty="0">
                <a:solidFill>
                  <a:srgbClr val="000000"/>
                </a:solidFill>
              </a:rPr>
              <a:t>Find topics present in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7E6-3BF0-A01D-F2E4-9E0846F2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4380-E5BB-27E6-0EFF-1984B733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– 2000 movie reviews sorted into positive and negative categories</a:t>
            </a:r>
          </a:p>
          <a:p>
            <a:r>
              <a:rPr lang="en-SG" dirty="0"/>
              <a:t>NLTK (Natural Language Toolkit)</a:t>
            </a:r>
          </a:p>
          <a:p>
            <a:pPr lvl="1"/>
            <a:r>
              <a:rPr lang="en-SG" dirty="0"/>
              <a:t>Python package for NLP (Natural Language Processing)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013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59C-8CE9-2CED-40FC-A9212FB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A514-BF13-B8DD-4246-EDDA84FE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Install NLTK and download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Clean the data</a:t>
            </a:r>
          </a:p>
          <a:p>
            <a:pPr lvl="1"/>
            <a:r>
              <a:rPr lang="en-SG" dirty="0"/>
              <a:t>Standardise text and remove irrelevant characters (punctuation, numbers)</a:t>
            </a:r>
          </a:p>
          <a:p>
            <a:pPr lvl="1"/>
            <a:r>
              <a:rPr lang="en-SG" dirty="0"/>
              <a:t>Remove stop words (e.g. the, a, it, is)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Exploratory data analysis</a:t>
            </a:r>
          </a:p>
          <a:p>
            <a:pPr lvl="1"/>
            <a:r>
              <a:rPr lang="en-SG" dirty="0"/>
              <a:t>Find word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Perform sentiment analysis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08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350B-07E9-6100-09DC-E50BE5D1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B9B7-AFA9-9887-B950-6645B27F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VADER (Valence Aware Dictionary and </a:t>
            </a:r>
            <a:r>
              <a:rPr lang="en-SG" dirty="0" err="1"/>
              <a:t>sEntiment</a:t>
            </a:r>
            <a:r>
              <a:rPr lang="en-SG" dirty="0"/>
              <a:t> Reasoner)</a:t>
            </a:r>
          </a:p>
          <a:p>
            <a:pPr lvl="1"/>
            <a:r>
              <a:rPr lang="en-SG" dirty="0"/>
              <a:t>-1 is negative</a:t>
            </a:r>
          </a:p>
          <a:p>
            <a:pPr lvl="1"/>
            <a:r>
              <a:rPr lang="en-SG" dirty="0"/>
              <a:t>+1 is positive</a:t>
            </a:r>
          </a:p>
          <a:p>
            <a:pPr lvl="1"/>
            <a:r>
              <a:rPr lang="en-SG" dirty="0"/>
              <a:t>0 is neutral</a:t>
            </a:r>
          </a:p>
          <a:p>
            <a:r>
              <a:rPr lang="en-SG" dirty="0"/>
              <a:t>Scores measured with a human constructed dictionary of words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sz="1800" dirty="0"/>
              <a:t>VADER: A Parsimonious Rule-based Model for Sentiment Analysis of Social Media Text </a:t>
            </a:r>
            <a:r>
              <a:rPr lang="en-SG" sz="1800" dirty="0">
                <a:hlinkClick r:id="rId2"/>
              </a:rPr>
              <a:t>https://comp.social.gatech.edu/papers/icwsm14.vader.hutto.pdf</a:t>
            </a:r>
            <a:r>
              <a:rPr lang="en-SG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8E24E-03A0-EB41-F649-A63E5E61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79" y="3915030"/>
            <a:ext cx="5475428" cy="10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5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5473-1AA0-67AC-7BEE-AC7D3D4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6D96-B9A7-635D-9236-A09462B4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Latent Dirichlet Allocation (LDA)</a:t>
            </a:r>
          </a:p>
          <a:p>
            <a:pPr lvl="1"/>
            <a:r>
              <a:rPr lang="en-SG" dirty="0"/>
              <a:t>Example: “I like to eat apples and carrots.”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Choose number of topics you think are in the data.</a:t>
            </a:r>
          </a:p>
          <a:p>
            <a:pPr marL="914400" lvl="2" indent="0">
              <a:buNone/>
            </a:pPr>
            <a:r>
              <a:rPr lang="en-SG" sz="2400" dirty="0"/>
              <a:t>Example: 2 topics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Randomly assign each word in the data to each topic.</a:t>
            </a:r>
          </a:p>
          <a:p>
            <a:pPr marL="457200" lvl="1" indent="0">
              <a:buNone/>
            </a:pPr>
            <a:r>
              <a:rPr lang="en-SG" dirty="0"/>
              <a:t>	Example: ‘apples’ = Topic A, ‘carrots’ = Topic B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SG" dirty="0"/>
              <a:t>Run through multiple iterations of sorting into topics.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SG" dirty="0"/>
              <a:t>Interpret the topics.</a:t>
            </a:r>
          </a:p>
          <a:p>
            <a:pPr marL="457200" lvl="1" indent="0">
              <a:buNone/>
            </a:pPr>
            <a:r>
              <a:rPr lang="en-SG" dirty="0"/>
              <a:t>	Example: Topic A is fruits and Topic B is vegetables.</a:t>
            </a:r>
          </a:p>
        </p:txBody>
      </p:sp>
    </p:spTree>
    <p:extLst>
      <p:ext uri="{BB962C8B-B14F-4D97-AF65-F5344CB8AC3E}">
        <p14:creationId xmlns:p14="http://schemas.microsoft.com/office/powerpoint/2010/main" val="33770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1D2-7FC9-7D5B-49A6-F6BFAFB5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7174-B2B2-4C7D-0348-55DC93BB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Retrieve data from ‘transcripts’ folder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Organise the data</a:t>
            </a:r>
          </a:p>
          <a:p>
            <a:pPr lvl="1"/>
            <a:r>
              <a:rPr lang="en-SG" dirty="0" err="1"/>
              <a:t>CountVectorizer</a:t>
            </a:r>
            <a:r>
              <a:rPr lang="en-SG" dirty="0"/>
              <a:t> – convert text into document-term matrix</a:t>
            </a:r>
          </a:p>
          <a:p>
            <a:pPr lvl="1"/>
            <a:r>
              <a:rPr lang="en-SG" dirty="0"/>
              <a:t>Document-term matrix (DTM): Each row is a document, each column is a word, each entry is the wordcount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Perform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8809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060F-2918-37CF-8D54-76B97045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8BD-73B5-54DA-7A5D-8028654A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Input required:</a:t>
            </a:r>
          </a:p>
          <a:p>
            <a:pPr lvl="1"/>
            <a:r>
              <a:rPr lang="en-SG" dirty="0"/>
              <a:t>DTM</a:t>
            </a:r>
          </a:p>
          <a:p>
            <a:pPr lvl="1"/>
            <a:r>
              <a:rPr lang="en-SG" dirty="0"/>
              <a:t>number of topics</a:t>
            </a:r>
          </a:p>
          <a:p>
            <a:pPr lvl="1"/>
            <a:r>
              <a:rPr lang="en-SG" dirty="0"/>
              <a:t>number of iterations</a:t>
            </a:r>
          </a:p>
          <a:p>
            <a:r>
              <a:rPr lang="en-SG" dirty="0"/>
              <a:t>Output:</a:t>
            </a:r>
          </a:p>
          <a:p>
            <a:pPr lvl="1"/>
            <a:r>
              <a:rPr lang="en-SG" dirty="0"/>
              <a:t>Top words in each topic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Try altering the parameters – terms in DTM, number of topics, number of iterations, etc until the topics make sense.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02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Text Analysis in Python</vt:lpstr>
      <vt:lpstr>Download lesson materials</vt:lpstr>
      <vt:lpstr>Overview</vt:lpstr>
      <vt:lpstr>Sentiment Analysis</vt:lpstr>
      <vt:lpstr>Sentiment Analysis</vt:lpstr>
      <vt:lpstr>Sentiment Analysis</vt:lpstr>
      <vt:lpstr>Topic Modelling</vt:lpstr>
      <vt:lpstr>Topic Modelling</vt:lpstr>
      <vt:lpstr>Topic Modelling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in Python</dc:title>
  <dc:creator>Theresa Lee Hui Qi</dc:creator>
  <cp:lastModifiedBy>Theresa Lee Hui Qi</cp:lastModifiedBy>
  <cp:revision>1</cp:revision>
  <dcterms:created xsi:type="dcterms:W3CDTF">2023-12-27T07:10:14Z</dcterms:created>
  <dcterms:modified xsi:type="dcterms:W3CDTF">2023-12-27T08:15:12Z</dcterms:modified>
</cp:coreProperties>
</file>