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1" r:id="rId16"/>
    <p:sldId id="273" r:id="rId17"/>
    <p:sldId id="274" r:id="rId18"/>
    <p:sldId id="270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0D52B-B5CA-469E-A686-E2C1162449AA}" v="767" dt="2020-12-13T15:47:26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>
                <a:ea typeface="+mj-lt"/>
                <a:cs typeface="+mj-lt"/>
              </a:rPr>
              <a:t>Report on MongoDB Indexes</a:t>
            </a:r>
            <a:endParaRPr lang="en-US" sz="8000" b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mic Sans MS"/>
                <a:cs typeface="Calibri"/>
              </a:rPr>
              <a:t>THERESA GEORGE</a:t>
            </a:r>
            <a:endParaRPr lang="en-US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B35A2-F482-472B-BA59-0A31278A9E4B}"/>
              </a:ext>
            </a:extLst>
          </p:cNvPr>
          <p:cNvSpPr txBox="1"/>
          <p:nvPr/>
        </p:nvSpPr>
        <p:spPr>
          <a:xfrm>
            <a:off x="3128514" y="698740"/>
            <a:ext cx="61362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db.movies.createIndex({"rating.average":1})</a:t>
            </a:r>
          </a:p>
          <a:p>
            <a:r>
              <a:rPr lang="en-US"/>
              <a:t>{</a:t>
            </a:r>
          </a:p>
          <a:p>
            <a:r>
              <a:rPr lang="en-US"/>
              <a:t>        "createdCollectionAutomatically" : false,</a:t>
            </a:r>
          </a:p>
          <a:p>
            <a:r>
              <a:rPr lang="en-US"/>
              <a:t>        "numIndexesBefore" : 1,</a:t>
            </a:r>
          </a:p>
          <a:p>
            <a:r>
              <a:rPr lang="en-US"/>
              <a:t>        "numIndexesAfter" : 2,</a:t>
            </a:r>
          </a:p>
          <a:p>
            <a:r>
              <a:rPr lang="en-US"/>
              <a:t>        "ok" : 1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95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08BBCEA-2DCA-4528-A322-8410F5C9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15" y="1240305"/>
            <a:ext cx="8580407" cy="521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9A442-194F-418C-B5D5-8C277E0F23AC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cs typeface="Calibri"/>
              </a:rPr>
              <a:t>explain()</a:t>
            </a:r>
            <a:endParaRPr lang="en-US" sz="4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30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8D283-FC8D-4C08-9794-82B2BDC17A6B}"/>
              </a:ext>
            </a:extLst>
          </p:cNvPr>
          <p:cNvSpPr txBox="1"/>
          <p:nvPr/>
        </p:nvSpPr>
        <p:spPr>
          <a:xfrm>
            <a:off x="439947" y="80514"/>
            <a:ext cx="11700294" cy="652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db.movies.explain("executionStats").find({"rating.average":{$gt:5}})</a:t>
            </a:r>
            <a:endParaRPr lang="en-US" sz="1100">
              <a:cs typeface="Calibri"/>
            </a:endParaRPr>
          </a:p>
          <a:p>
            <a:r>
              <a:rPr lang="en-US" sz="1100"/>
              <a:t>{</a:t>
            </a:r>
            <a:endParaRPr lang="en-US" sz="1100">
              <a:cs typeface="Calibri"/>
            </a:endParaRPr>
          </a:p>
          <a:p>
            <a:r>
              <a:rPr lang="en-US" sz="1100"/>
              <a:t>        "queryPlanner"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"plannerVersion" : 1,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"namespace" : "movies.movies",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"indexFilterSet"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"parsedQuery"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"rating.average"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"$gt" : 5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}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"winningPlan"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"stage" : "FETCH",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"inputStage"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"stage" : "IXSCAN",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"keyPattern"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"rating.average" : 1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"indexName" : "rating.average_1",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"isMultiKey"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"multiKeyPaths"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"rating.average" : [ ]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"isUnique"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"isSparse"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"isPartial"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"indexVersion" : 2,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"direction" : "forward",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"indexBounds"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"rating.average" : [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        "(5.0, inf.0]"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]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}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}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"rejectedPlans" : [ ]</a:t>
            </a:r>
            <a:endParaRPr lang="en-US" sz="1100">
              <a:cs typeface="Calibri"/>
            </a:endParaRPr>
          </a:p>
          <a:p>
            <a:r>
              <a:rPr lang="en-US" sz="1100"/>
              <a:t>        },</a:t>
            </a:r>
            <a:endParaRPr lang="en-US" sz="1100">
              <a:cs typeface="Calibri"/>
            </a:endParaRPr>
          </a:p>
          <a:p>
            <a:r>
              <a:rPr lang="en-US" sz="1100" dirty="0"/>
              <a:t>        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8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01BA8-7D4F-4D0F-A3D7-61ED4E55D420}"/>
              </a:ext>
            </a:extLst>
          </p:cNvPr>
          <p:cNvSpPr txBox="1"/>
          <p:nvPr/>
        </p:nvSpPr>
        <p:spPr>
          <a:xfrm>
            <a:off x="310552" y="181155"/>
            <a:ext cx="847976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"executionStats"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"executionSuccess" : true,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"nReturned"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"executionTimeMillis" : 48,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"totalKeysExamined"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"totalDocsExamined"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"executionStages"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"stage" : "FETCH",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"nReturned"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"executionTimeMillisEstimate" : 48,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"works" : 231,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"advanced"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"needTime"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"needYield"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"saveState"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"restoreState"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"isEOF"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"docsExamined"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"alreadyHasObj"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"inputStage"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"stage" : "IXSCAN",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"nReturned"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"executionTimeMillisEstimate" : 48,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"works" : 231,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"advanced"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"needTime"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"needYield"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"saveState"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"restoreState"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"isEOF"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"keyPattern"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        "rating.average" : 1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},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46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78E02-8A74-406C-AA58-BC32D9646E6A}"/>
              </a:ext>
            </a:extLst>
          </p:cNvPr>
          <p:cNvSpPr txBox="1"/>
          <p:nvPr/>
        </p:nvSpPr>
        <p:spPr>
          <a:xfrm>
            <a:off x="411193" y="123646"/>
            <a:ext cx="7056407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 "indexName" : "rating.average_1",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"isMultiKey"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"multiKeyPaths"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"rating.average" : [ ]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"isUnique"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"isSparse"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"isPartial"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"indexVersion" : 2,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"direction" : "forward",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"indexBounds"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"rating.average" : [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        "(5.0, inf.0]"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]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"keysExamined" : 230,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"seeks" : 1,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"dupsTested" : 0,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"dupsDropped" : 0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}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}</a:t>
            </a:r>
            <a:endParaRPr lang="en-US" sz="1400">
              <a:cs typeface="Calibri"/>
            </a:endParaRPr>
          </a:p>
          <a:p>
            <a:r>
              <a:rPr lang="en-US" sz="1400"/>
              <a:t>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"serverInfo"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"host" : "DESKTOP-990EOIL",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"port" : 27017,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"version" : "4.2.8",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"gitVersion" : "43d25964249164d76d5e04dd6cf38f6111e21f5f"</a:t>
            </a:r>
            <a:endParaRPr lang="en-US" sz="1400">
              <a:cs typeface="Calibri"/>
            </a:endParaRPr>
          </a:p>
          <a:p>
            <a:r>
              <a:rPr lang="en-US" sz="1400"/>
              <a:t>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"ok" : 1</a:t>
            </a:r>
            <a:endParaRPr lang="en-US" sz="1400">
              <a:cs typeface="Calibri"/>
            </a:endParaRPr>
          </a:p>
          <a:p>
            <a:r>
              <a:rPr lang="en-US" sz="1400"/>
              <a:t>}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22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C1E728-108F-4F2B-9DDF-59E35024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1" y="2310302"/>
            <a:ext cx="8307236" cy="1777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00A5D-7067-4A96-90D7-22939714EA3D}"/>
              </a:ext>
            </a:extLst>
          </p:cNvPr>
          <p:cNvSpPr txBox="1"/>
          <p:nvPr/>
        </p:nvSpPr>
        <p:spPr>
          <a:xfrm>
            <a:off x="971910" y="526212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dropIndex()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29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07388-78E5-44FC-AF71-6213C15BFD4A}"/>
              </a:ext>
            </a:extLst>
          </p:cNvPr>
          <p:cNvSpPr txBox="1"/>
          <p:nvPr/>
        </p:nvSpPr>
        <p:spPr>
          <a:xfrm>
            <a:off x="2265872" y="1187571"/>
            <a:ext cx="67401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db.movies.dropIndex({"rating.average":1})</a:t>
            </a:r>
          </a:p>
          <a:p>
            <a:r>
              <a:rPr lang="en-US"/>
              <a:t>{ "nIndexesWas" : 2, "ok" : 1 }</a:t>
            </a:r>
          </a:p>
        </p:txBody>
      </p:sp>
    </p:spTree>
    <p:extLst>
      <p:ext uri="{BB962C8B-B14F-4D97-AF65-F5344CB8AC3E}">
        <p14:creationId xmlns:p14="http://schemas.microsoft.com/office/powerpoint/2010/main" val="7990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799DD13-D678-43EE-AE4F-F4048A6D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14402"/>
            <a:ext cx="9457426" cy="216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6D89A8-4767-4D4A-A4FA-52EA8021B429}"/>
              </a:ext>
            </a:extLst>
          </p:cNvPr>
          <p:cNvSpPr txBox="1"/>
          <p:nvPr/>
        </p:nvSpPr>
        <p:spPr>
          <a:xfrm>
            <a:off x="1115683" y="339306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getIndexes()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46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9498D-80E5-4025-B4C1-71881AD4E404}"/>
              </a:ext>
            </a:extLst>
          </p:cNvPr>
          <p:cNvSpPr txBox="1"/>
          <p:nvPr/>
        </p:nvSpPr>
        <p:spPr>
          <a:xfrm>
            <a:off x="2898476" y="1360099"/>
            <a:ext cx="640942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db.movies.getIndexes()</a:t>
            </a:r>
          </a:p>
          <a:p>
            <a:r>
              <a:rPr lang="en-US"/>
              <a:t>[</a:t>
            </a:r>
          </a:p>
          <a:p>
            <a:r>
              <a:rPr lang="en-US"/>
              <a:t>        {</a:t>
            </a:r>
          </a:p>
          <a:p>
            <a:r>
              <a:rPr lang="en-US"/>
              <a:t>                "v" : 2,</a:t>
            </a:r>
          </a:p>
          <a:p>
            <a:r>
              <a:rPr lang="en-US"/>
              <a:t>                "key" : {</a:t>
            </a:r>
          </a:p>
          <a:p>
            <a:r>
              <a:rPr lang="en-US"/>
              <a:t>                        "_id" : 1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"name" : "_id_",</a:t>
            </a:r>
          </a:p>
          <a:p>
            <a:r>
              <a:rPr lang="en-US"/>
              <a:t>                "ns" : "movies.movies"</a:t>
            </a:r>
          </a:p>
          <a:p>
            <a:r>
              <a:rPr lang="en-US"/>
              <a:t>        }</a:t>
            </a:r>
          </a:p>
          <a:p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00680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4AA0920E-6E9B-4CE9-AA3E-32CBAD2E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1297219"/>
            <a:ext cx="11455879" cy="2221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A26A7-D024-4C15-A720-BC6E589CE61E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createIndex() with two fields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34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79DBACA-A37C-41A8-8E34-13BFB3BD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4" y="932572"/>
            <a:ext cx="10348822" cy="58267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43E47D-DAE2-4220-9159-2EE7B178AD9F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CREATING DB AND COLLECTION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876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6903E-F9EA-4349-91CD-0E6EACC57695}"/>
              </a:ext>
            </a:extLst>
          </p:cNvPr>
          <p:cNvSpPr txBox="1"/>
          <p:nvPr/>
        </p:nvSpPr>
        <p:spPr>
          <a:xfrm>
            <a:off x="1978325" y="1489495"/>
            <a:ext cx="78615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db.movies.createIndex({"rating.average":1,runtime:1})</a:t>
            </a:r>
          </a:p>
          <a:p>
            <a:r>
              <a:rPr lang="en-US"/>
              <a:t>{</a:t>
            </a:r>
          </a:p>
          <a:p>
            <a:r>
              <a:rPr lang="en-US"/>
              <a:t>        "createdCollectionAutomatically" : false,</a:t>
            </a:r>
          </a:p>
          <a:p>
            <a:r>
              <a:rPr lang="en-US"/>
              <a:t>        "numIndexesBefore" : 1,</a:t>
            </a:r>
          </a:p>
          <a:p>
            <a:r>
              <a:rPr lang="en-US"/>
              <a:t>        "numIndexesAfter" : 2,</a:t>
            </a:r>
          </a:p>
          <a:p>
            <a:r>
              <a:rPr lang="en-US"/>
              <a:t>        "ok" : 1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782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B574747-05E5-4FE3-8871-2BEA4952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8" y="1515715"/>
            <a:ext cx="7818407" cy="3553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2307F-DAF5-4661-90DD-2A7FE1B765DE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getIndexes()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2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E4CB3-1F19-456F-8F47-1E7A1E0C784A}"/>
              </a:ext>
            </a:extLst>
          </p:cNvPr>
          <p:cNvSpPr txBox="1"/>
          <p:nvPr/>
        </p:nvSpPr>
        <p:spPr>
          <a:xfrm>
            <a:off x="2826590" y="713118"/>
            <a:ext cx="685512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db.movies.getIndexes()</a:t>
            </a:r>
          </a:p>
          <a:p>
            <a:r>
              <a:rPr lang="en-US"/>
              <a:t>[</a:t>
            </a:r>
          </a:p>
          <a:p>
            <a:r>
              <a:rPr lang="en-US"/>
              <a:t>        {</a:t>
            </a:r>
          </a:p>
          <a:p>
            <a:r>
              <a:rPr lang="en-US"/>
              <a:t>                "v" : 2,</a:t>
            </a:r>
          </a:p>
          <a:p>
            <a:r>
              <a:rPr lang="en-US"/>
              <a:t>                "key" : {</a:t>
            </a:r>
          </a:p>
          <a:p>
            <a:r>
              <a:rPr lang="en-US"/>
              <a:t>                        "_id" : 1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"name" : "_id_",</a:t>
            </a:r>
          </a:p>
          <a:p>
            <a:r>
              <a:rPr lang="en-US"/>
              <a:t>                "ns" : "movies.movies"</a:t>
            </a:r>
          </a:p>
          <a:p>
            <a:r>
              <a:rPr lang="en-US"/>
              <a:t>        },</a:t>
            </a:r>
          </a:p>
          <a:p>
            <a:r>
              <a:rPr lang="en-US"/>
              <a:t>        {</a:t>
            </a:r>
          </a:p>
          <a:p>
            <a:r>
              <a:rPr lang="en-US"/>
              <a:t>                "v" : 2,</a:t>
            </a:r>
          </a:p>
          <a:p>
            <a:r>
              <a:rPr lang="en-US"/>
              <a:t>                "key" : {</a:t>
            </a:r>
          </a:p>
          <a:p>
            <a:r>
              <a:rPr lang="en-US"/>
              <a:t>                        "rating.average" : 1,</a:t>
            </a:r>
          </a:p>
          <a:p>
            <a:r>
              <a:rPr lang="en-US"/>
              <a:t>                        "runtime" : 1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"name" : "rating.average_1_runtime_1",</a:t>
            </a:r>
          </a:p>
          <a:p>
            <a:r>
              <a:rPr lang="en-US"/>
              <a:t>                "ns" : "movies.movies"</a:t>
            </a:r>
          </a:p>
          <a:p>
            <a:r>
              <a:rPr lang="en-US"/>
              <a:t>        }</a:t>
            </a:r>
          </a:p>
          <a:p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9492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D9FE2FF-E737-4BD6-A8A2-F60CBB31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5" y="1101125"/>
            <a:ext cx="9371161" cy="5000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6834E-4F4A-4FCC-9F93-4C43E205A84E}"/>
              </a:ext>
            </a:extLst>
          </p:cNvPr>
          <p:cNvSpPr txBox="1"/>
          <p:nvPr/>
        </p:nvSpPr>
        <p:spPr>
          <a:xfrm>
            <a:off x="813759" y="267419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explain()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04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B09B9-59A8-48A1-9771-0FB19738B60D}"/>
              </a:ext>
            </a:extLst>
          </p:cNvPr>
          <p:cNvSpPr txBox="1"/>
          <p:nvPr/>
        </p:nvSpPr>
        <p:spPr>
          <a:xfrm>
            <a:off x="511835" y="411193"/>
            <a:ext cx="9514934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{</a:t>
            </a:r>
          </a:p>
          <a:p>
            <a:r>
              <a:rPr lang="en-US"/>
              <a:t>        "queryPlanner" : {</a:t>
            </a:r>
          </a:p>
          <a:p>
            <a:r>
              <a:rPr lang="en-US"/>
              <a:t>                "plannerVersion" : 1,</a:t>
            </a:r>
          </a:p>
          <a:p>
            <a:r>
              <a:rPr lang="en-US"/>
              <a:t>                "namespace" : "movies.movies",</a:t>
            </a:r>
          </a:p>
          <a:p>
            <a:r>
              <a:rPr lang="en-US"/>
              <a:t>                "indexFilterSet" : false,</a:t>
            </a:r>
          </a:p>
          <a:p>
            <a:r>
              <a:rPr lang="en-US"/>
              <a:t>                "parsedQuery" : {</a:t>
            </a:r>
          </a:p>
          <a:p>
            <a:r>
              <a:rPr lang="en-US"/>
              <a:t>                        "$and" : [</a:t>
            </a:r>
          </a:p>
          <a:p>
            <a:r>
              <a:rPr lang="en-US"/>
              <a:t>                                {</a:t>
            </a:r>
          </a:p>
          <a:p>
            <a:r>
              <a:rPr lang="en-US"/>
              <a:t>                                        "runtime" : {</a:t>
            </a:r>
          </a:p>
          <a:p>
            <a:r>
              <a:rPr lang="en-US"/>
              <a:t>                                                "$lte" : 100</a:t>
            </a:r>
          </a:p>
          <a:p>
            <a:r>
              <a:rPr lang="en-US"/>
              <a:t>                                        }</a:t>
            </a:r>
          </a:p>
          <a:p>
            <a:r>
              <a:rPr lang="en-US"/>
              <a:t>                                },</a:t>
            </a:r>
          </a:p>
          <a:p>
            <a:r>
              <a:rPr lang="en-US"/>
              <a:t>                                {</a:t>
            </a:r>
          </a:p>
          <a:p>
            <a:r>
              <a:rPr lang="en-US"/>
              <a:t>                                        "rating.average" : {</a:t>
            </a:r>
          </a:p>
          <a:p>
            <a:r>
              <a:rPr lang="en-US"/>
              <a:t>                                                "$gt" : 5</a:t>
            </a:r>
          </a:p>
          <a:p>
            <a:r>
              <a:rPr lang="en-US"/>
              <a:t>                                        }</a:t>
            </a:r>
          </a:p>
          <a:p>
            <a:r>
              <a:rPr lang="en-US"/>
              <a:t>                                }</a:t>
            </a:r>
          </a:p>
          <a:p>
            <a:r>
              <a:rPr lang="en-US"/>
              <a:t>                        ]</a:t>
            </a:r>
          </a:p>
          <a:p>
            <a:r>
              <a:rPr lang="en-US"/>
              <a:t>                },</a:t>
            </a:r>
          </a:p>
        </p:txBody>
      </p:sp>
    </p:spTree>
    <p:extLst>
      <p:ext uri="{BB962C8B-B14F-4D97-AF65-F5344CB8AC3E}">
        <p14:creationId xmlns:p14="http://schemas.microsoft.com/office/powerpoint/2010/main" val="2164693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B3545-3237-4DAC-B967-83848562D0C0}"/>
              </a:ext>
            </a:extLst>
          </p:cNvPr>
          <p:cNvSpPr txBox="1"/>
          <p:nvPr/>
        </p:nvSpPr>
        <p:spPr>
          <a:xfrm>
            <a:off x="296175" y="80513"/>
            <a:ext cx="10334443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"winningPlan"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"stage" : "FETCH",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"inputStage"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"stage" : "IXSCAN",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"keyPattern"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"rating.average" : 1,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"runtime" : 1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"indexName" : "rating.average_1_runtime_1",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"isMultiKey"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"multiKeyPaths"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"rating.average" : [ ],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"runtime" : [ ]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"isUnique"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"isSparse"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"isPartial" : false,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"indexVersion" : 2,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"direction" : "forward",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"indexBounds" :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"rating.average" : [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        "(5.0, inf.0]"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],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"runtime" : [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        "[-inf.0, 100.0]"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        ]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        }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}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"rejectedPlans" : [ ]</a:t>
            </a:r>
            <a:endParaRPr lang="en-US" sz="1400">
              <a:cs typeface="Calibri"/>
            </a:endParaRPr>
          </a:p>
          <a:p>
            <a:r>
              <a:rPr lang="en-US" sz="1400"/>
              <a:t>        },</a:t>
            </a:r>
          </a:p>
        </p:txBody>
      </p:sp>
    </p:spTree>
    <p:extLst>
      <p:ext uri="{BB962C8B-B14F-4D97-AF65-F5344CB8AC3E}">
        <p14:creationId xmlns:p14="http://schemas.microsoft.com/office/powerpoint/2010/main" val="2316957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B696F-935F-49CF-AF66-17E253D7061D}"/>
              </a:ext>
            </a:extLst>
          </p:cNvPr>
          <p:cNvSpPr txBox="1"/>
          <p:nvPr/>
        </p:nvSpPr>
        <p:spPr>
          <a:xfrm>
            <a:off x="296174" y="94891"/>
            <a:ext cx="11427124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 "executionStats"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"executionSuccess" : true,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"nReturned" : 229,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"executionTimeMillis" : 82,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"totalKeysExamined" : 230,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"totalDocsExamined" : 229,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"executionStages"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"stage" : "FETCH",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"nReturned" : 229,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"executionTimeMillisEstimate" : 81,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"works" : 231,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"advanced" : 229,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"needTime"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"needYield"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"saveState"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"restoreState"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"isEOF"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"docsExamined" : 229,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"alreadyHasObj"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"inputStage"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"stage" : "IXSCAN",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"nReturned" : 229,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"executionTimeMillisEstimate" : 81,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"works" : 231,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"advanced" : 229,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"needTime"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"needYield" : 0,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"saveState"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"restoreState" : 2,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"isEOF"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"keyPattern" :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        "rating.average" : 1,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        "runtime" : 1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        },</a:t>
            </a:r>
            <a:endParaRPr lang="en-US" sz="1200">
              <a:cs typeface="Calibri"/>
            </a:endParaRPr>
          </a:p>
          <a:p>
            <a:r>
              <a:rPr lang="en-US" sz="1200" dirty="0"/>
              <a:t>                               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865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1DE3E-A4D7-4E3D-B67F-CB3E57469995}"/>
              </a:ext>
            </a:extLst>
          </p:cNvPr>
          <p:cNvSpPr txBox="1"/>
          <p:nvPr/>
        </p:nvSpPr>
        <p:spPr>
          <a:xfrm>
            <a:off x="224288" y="396816"/>
            <a:ext cx="11513386" cy="6017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"indexName" : "rating.average_1_runtime_1",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"isMultiKey"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"multiKeyPaths"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"rating.average" : [ ],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"runtime" : [ ]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"isUnique"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"isSparse"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"isPartial" : false,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"indexVersion" : 2,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"direction" : "forward",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"indexBounds"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"rating.average" : [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        "(5.0, inf.0]"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],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"runtime" : [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        "[-inf.0, 100.0]"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        ]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"keysExamined" : 230,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"seeks" : 2,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"dupsTested" : 0,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        "dupsDropped" : 0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}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}</a:t>
            </a:r>
            <a:endParaRPr lang="en-US" sz="1100">
              <a:cs typeface="Calibri"/>
            </a:endParaRPr>
          </a:p>
          <a:p>
            <a:r>
              <a:rPr lang="en-US" sz="1100"/>
              <a:t>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"serverInfo" :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"host" : "DESKTOP-990EOIL",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"port" : 27017,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"version" : "4.2.8",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"gitVersion" : "43d25964249164d76d5e04dd6cf38f6111e21f5f"</a:t>
            </a:r>
            <a:endParaRPr lang="en-US" sz="1100">
              <a:cs typeface="Calibri"/>
            </a:endParaRPr>
          </a:p>
          <a:p>
            <a:r>
              <a:rPr lang="en-US" sz="1100"/>
              <a:t>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"ok" : 1</a:t>
            </a:r>
            <a:endParaRPr lang="en-US" sz="1100">
              <a:cs typeface="Calibri"/>
            </a:endParaRPr>
          </a:p>
          <a:p>
            <a:r>
              <a:rPr lang="en-US" sz="1100"/>
              <a:t>}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198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596754-AE8A-40BA-B70D-5CB9C419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2054505"/>
            <a:ext cx="11096445" cy="2102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A5CA8-94A3-4125-ABF4-BF8E7030340E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dropIndex() with two fields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78935-C58F-4C56-8D84-66CDF458368B}"/>
              </a:ext>
            </a:extLst>
          </p:cNvPr>
          <p:cNvSpPr txBox="1"/>
          <p:nvPr/>
        </p:nvSpPr>
        <p:spPr>
          <a:xfrm>
            <a:off x="3789873" y="2165230"/>
            <a:ext cx="43390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db.movies.dropIndex({"rating.average":1,runtime:1})</a:t>
            </a:r>
          </a:p>
          <a:p>
            <a:r>
              <a:rPr lang="en-US"/>
              <a:t>{ "nIndexesWas" : 2, "ok" : 1 }</a:t>
            </a:r>
          </a:p>
        </p:txBody>
      </p:sp>
    </p:spTree>
    <p:extLst>
      <p:ext uri="{BB962C8B-B14F-4D97-AF65-F5344CB8AC3E}">
        <p14:creationId xmlns:p14="http://schemas.microsoft.com/office/powerpoint/2010/main" val="408141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0708B82-C4ED-472F-B92D-22A87144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274900"/>
            <a:ext cx="10808897" cy="3934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A44061-BDDB-4E00-88EC-A1CDAFE770FB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cs typeface="Calibri"/>
              </a:rPr>
              <a:t>getIndexes()</a:t>
            </a:r>
            <a:endParaRPr lang="en-US" sz="4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256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50A23AE-2826-47A4-883D-D1800833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4" y="929282"/>
            <a:ext cx="9126745" cy="5862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025C4-466E-46B3-8973-D45825420615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explain()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63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69665-2084-4490-A79C-59981657E2AE}"/>
              </a:ext>
            </a:extLst>
          </p:cNvPr>
          <p:cNvSpPr txBox="1"/>
          <p:nvPr/>
        </p:nvSpPr>
        <p:spPr>
          <a:xfrm>
            <a:off x="1015042" y="569343"/>
            <a:ext cx="1086640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db.movies.explain("executionStats").find({"rating.average":{$gt:5},runtime:{$lte:100}})</a:t>
            </a:r>
          </a:p>
          <a:p>
            <a:r>
              <a:rPr lang="en-US"/>
              <a:t>{</a:t>
            </a:r>
          </a:p>
          <a:p>
            <a:r>
              <a:rPr lang="en-US"/>
              <a:t>        "queryPlanner" : {</a:t>
            </a:r>
          </a:p>
          <a:p>
            <a:r>
              <a:rPr lang="en-US"/>
              <a:t>                "plannerVersion" : 1,</a:t>
            </a:r>
          </a:p>
          <a:p>
            <a:r>
              <a:rPr lang="en-US"/>
              <a:t>                "namespace" : "movies.movies",</a:t>
            </a:r>
          </a:p>
          <a:p>
            <a:r>
              <a:rPr lang="en-US"/>
              <a:t>                "indexFilterSet" : false,</a:t>
            </a:r>
          </a:p>
          <a:p>
            <a:r>
              <a:rPr lang="en-US"/>
              <a:t>                "parsedQuery" : {</a:t>
            </a:r>
          </a:p>
          <a:p>
            <a:r>
              <a:rPr lang="en-US"/>
              <a:t>                        "$and" : [</a:t>
            </a:r>
          </a:p>
          <a:p>
            <a:r>
              <a:rPr lang="en-US"/>
              <a:t>                                {</a:t>
            </a:r>
          </a:p>
          <a:p>
            <a:r>
              <a:rPr lang="en-US"/>
              <a:t>                                        "runtime" : {</a:t>
            </a:r>
          </a:p>
          <a:p>
            <a:r>
              <a:rPr lang="en-US"/>
              <a:t>                                                "$lte" : 100</a:t>
            </a:r>
          </a:p>
          <a:p>
            <a:r>
              <a:rPr lang="en-US"/>
              <a:t>                                        }</a:t>
            </a:r>
          </a:p>
          <a:p>
            <a:r>
              <a:rPr lang="en-US"/>
              <a:t>                                },</a:t>
            </a:r>
          </a:p>
          <a:p>
            <a:r>
              <a:rPr lang="en-US"/>
              <a:t>                                {</a:t>
            </a:r>
          </a:p>
          <a:p>
            <a:r>
              <a:rPr lang="en-US"/>
              <a:t>                                        "rating.average" : {</a:t>
            </a:r>
          </a:p>
          <a:p>
            <a:r>
              <a:rPr lang="en-US"/>
              <a:t>                                                "$gt" : 5</a:t>
            </a:r>
          </a:p>
          <a:p>
            <a:r>
              <a:rPr lang="en-US"/>
              <a:t>                                        }</a:t>
            </a:r>
          </a:p>
          <a:p>
            <a:r>
              <a:rPr lang="en-US"/>
              <a:t>                                }</a:t>
            </a:r>
          </a:p>
          <a:p>
            <a:r>
              <a:rPr lang="en-US"/>
              <a:t>                        ]</a:t>
            </a:r>
          </a:p>
          <a:p>
            <a:r>
              <a:rPr lang="en-US"/>
              <a:t>                },</a:t>
            </a:r>
          </a:p>
          <a:p>
            <a:r>
              <a:rPr lang="en-US" dirty="0"/>
              <a:t>              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3583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982BF-E17B-417C-913A-A1115F4B41DF}"/>
              </a:ext>
            </a:extLst>
          </p:cNvPr>
          <p:cNvSpPr txBox="1"/>
          <p:nvPr/>
        </p:nvSpPr>
        <p:spPr>
          <a:xfrm>
            <a:off x="1431986" y="224288"/>
            <a:ext cx="921301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"winningPlan" : {</a:t>
            </a:r>
          </a:p>
          <a:p>
            <a:r>
              <a:rPr lang="en-US"/>
              <a:t>                        "stage" : "COLLSCAN",</a:t>
            </a:r>
          </a:p>
          <a:p>
            <a:r>
              <a:rPr lang="en-US"/>
              <a:t>                        "filter" : {</a:t>
            </a:r>
          </a:p>
          <a:p>
            <a:r>
              <a:rPr lang="en-US"/>
              <a:t>                                "$and" : [</a:t>
            </a:r>
          </a:p>
          <a:p>
            <a:r>
              <a:rPr lang="en-US"/>
              <a:t>                                        {</a:t>
            </a:r>
          </a:p>
          <a:p>
            <a:r>
              <a:rPr lang="en-US"/>
              <a:t>                                                "runtime" : {</a:t>
            </a:r>
          </a:p>
          <a:p>
            <a:r>
              <a:rPr lang="en-US"/>
              <a:t>                                                        "$lte" : 100</a:t>
            </a:r>
          </a:p>
          <a:p>
            <a:r>
              <a:rPr lang="en-US"/>
              <a:t>                                                }</a:t>
            </a:r>
          </a:p>
          <a:p>
            <a:r>
              <a:rPr lang="en-US"/>
              <a:t>                                        },</a:t>
            </a:r>
          </a:p>
          <a:p>
            <a:r>
              <a:rPr lang="en-US"/>
              <a:t>                                        {</a:t>
            </a:r>
          </a:p>
          <a:p>
            <a:r>
              <a:rPr lang="en-US"/>
              <a:t>                                                "rating.average" : {</a:t>
            </a:r>
          </a:p>
          <a:p>
            <a:r>
              <a:rPr lang="en-US"/>
              <a:t>                                                        "$gt" : 5</a:t>
            </a:r>
          </a:p>
          <a:p>
            <a:r>
              <a:rPr lang="en-US"/>
              <a:t>                                                }</a:t>
            </a:r>
          </a:p>
          <a:p>
            <a:r>
              <a:rPr lang="en-US"/>
              <a:t>                                        }</a:t>
            </a:r>
          </a:p>
          <a:p>
            <a:r>
              <a:rPr lang="en-US"/>
              <a:t>                                ]</a:t>
            </a:r>
          </a:p>
          <a:p>
            <a:r>
              <a:rPr lang="en-US"/>
              <a:t>                        },</a:t>
            </a:r>
          </a:p>
          <a:p>
            <a:r>
              <a:rPr lang="en-US"/>
              <a:t>                        "direction" : "forward"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"rejectedPlans" : [ ]</a:t>
            </a:r>
          </a:p>
          <a:p>
            <a:r>
              <a:rPr lang="en-US"/>
              <a:t>        },</a:t>
            </a:r>
          </a:p>
          <a:p>
            <a:r>
              <a:rPr lang="en-US" dirty="0"/>
              <a:t>       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787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D7FFE-43A6-431B-992B-BC77F5DE1224}"/>
              </a:ext>
            </a:extLst>
          </p:cNvPr>
          <p:cNvSpPr txBox="1"/>
          <p:nvPr/>
        </p:nvSpPr>
        <p:spPr>
          <a:xfrm>
            <a:off x="641231" y="109267"/>
            <a:ext cx="9759349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"executionStats" : {</a:t>
            </a:r>
          </a:p>
          <a:p>
            <a:r>
              <a:rPr lang="en-US"/>
              <a:t>                "executionSuccess" : true,</a:t>
            </a:r>
          </a:p>
          <a:p>
            <a:r>
              <a:rPr lang="en-US"/>
              <a:t>                "nReturned" : 229,</a:t>
            </a:r>
          </a:p>
          <a:p>
            <a:r>
              <a:rPr lang="en-US"/>
              <a:t>                "executionTimeMillis" : 0,</a:t>
            </a:r>
          </a:p>
          <a:p>
            <a:r>
              <a:rPr lang="en-US"/>
              <a:t>                "totalKeysExamined" : 0,</a:t>
            </a:r>
          </a:p>
          <a:p>
            <a:r>
              <a:rPr lang="en-US"/>
              <a:t>                "totalDocsExamined" : 240,</a:t>
            </a:r>
          </a:p>
          <a:p>
            <a:r>
              <a:rPr lang="en-US"/>
              <a:t>                "executionStages" : {</a:t>
            </a:r>
          </a:p>
          <a:p>
            <a:r>
              <a:rPr lang="en-US"/>
              <a:t>                        "stage" : "COLLSCAN",</a:t>
            </a:r>
          </a:p>
          <a:p>
            <a:r>
              <a:rPr lang="en-US"/>
              <a:t>                        "filter" : {</a:t>
            </a:r>
          </a:p>
          <a:p>
            <a:r>
              <a:rPr lang="en-US"/>
              <a:t>                                "$and" : [</a:t>
            </a:r>
          </a:p>
          <a:p>
            <a:r>
              <a:rPr lang="en-US"/>
              <a:t>                                        {</a:t>
            </a:r>
          </a:p>
          <a:p>
            <a:r>
              <a:rPr lang="en-US"/>
              <a:t>                                                "runtime" : {</a:t>
            </a:r>
          </a:p>
          <a:p>
            <a:r>
              <a:rPr lang="en-US"/>
              <a:t>                                                        "$lte" : 100</a:t>
            </a:r>
          </a:p>
          <a:p>
            <a:r>
              <a:rPr lang="en-US"/>
              <a:t>                                                }</a:t>
            </a:r>
          </a:p>
          <a:p>
            <a:r>
              <a:rPr lang="en-US"/>
              <a:t>                                        },</a:t>
            </a:r>
          </a:p>
          <a:p>
            <a:r>
              <a:rPr lang="en-US"/>
              <a:t>                                        {</a:t>
            </a:r>
          </a:p>
          <a:p>
            <a:r>
              <a:rPr lang="en-US"/>
              <a:t>                                                "rating.average" : {</a:t>
            </a:r>
          </a:p>
          <a:p>
            <a:r>
              <a:rPr lang="en-US"/>
              <a:t>                                                        "$gt" : 5</a:t>
            </a:r>
          </a:p>
          <a:p>
            <a:r>
              <a:rPr lang="en-US"/>
              <a:t>                                                }</a:t>
            </a:r>
          </a:p>
          <a:p>
            <a:r>
              <a:rPr lang="en-US"/>
              <a:t>                                        }</a:t>
            </a:r>
          </a:p>
          <a:p>
            <a:r>
              <a:rPr lang="en-US"/>
              <a:t>                                ]</a:t>
            </a:r>
          </a:p>
          <a:p>
            <a:r>
              <a:rPr lang="en-US"/>
              <a:t>                        },</a:t>
            </a:r>
          </a:p>
          <a:p>
            <a:r>
              <a:rPr lang="en-US" dirty="0"/>
              <a:t>                       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890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90A35-03D9-4FD9-9031-F2311BF69743}"/>
              </a:ext>
            </a:extLst>
          </p:cNvPr>
          <p:cNvSpPr txBox="1"/>
          <p:nvPr/>
        </p:nvSpPr>
        <p:spPr>
          <a:xfrm>
            <a:off x="1158816" y="51760"/>
            <a:ext cx="6380671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"nReturned" : 229,</a:t>
            </a:r>
          </a:p>
          <a:p>
            <a:r>
              <a:rPr lang="en-US"/>
              <a:t>                        "executionTimeMillisEstimate" : 0,</a:t>
            </a:r>
          </a:p>
          <a:p>
            <a:r>
              <a:rPr lang="en-US"/>
              <a:t>                        "works" : 242,</a:t>
            </a:r>
          </a:p>
          <a:p>
            <a:r>
              <a:rPr lang="en-US"/>
              <a:t>                        "advanced" : 229,</a:t>
            </a:r>
          </a:p>
          <a:p>
            <a:r>
              <a:rPr lang="en-US"/>
              <a:t>                        "needTime" : 12,</a:t>
            </a:r>
          </a:p>
          <a:p>
            <a:r>
              <a:rPr lang="en-US"/>
              <a:t>                        "needYield" : 0,</a:t>
            </a:r>
          </a:p>
          <a:p>
            <a:r>
              <a:rPr lang="en-US"/>
              <a:t>                        "saveState" : 1,</a:t>
            </a:r>
          </a:p>
          <a:p>
            <a:r>
              <a:rPr lang="en-US"/>
              <a:t>                        "restoreState" : 1,</a:t>
            </a:r>
          </a:p>
          <a:p>
            <a:r>
              <a:rPr lang="en-US"/>
              <a:t>                        "isEOF" : 1,</a:t>
            </a:r>
          </a:p>
          <a:p>
            <a:r>
              <a:rPr lang="en-US"/>
              <a:t>                        "direction" : "forward",</a:t>
            </a:r>
          </a:p>
          <a:p>
            <a:r>
              <a:rPr lang="en-US"/>
              <a:t>                        "docsExamined" : 240</a:t>
            </a:r>
          </a:p>
          <a:p>
            <a:r>
              <a:rPr lang="en-US"/>
              <a:t>                }</a:t>
            </a:r>
          </a:p>
          <a:p>
            <a:r>
              <a:rPr lang="en-US"/>
              <a:t>        },</a:t>
            </a:r>
          </a:p>
          <a:p>
            <a:r>
              <a:rPr lang="en-US"/>
              <a:t>        "serverInfo" : {</a:t>
            </a:r>
          </a:p>
          <a:p>
            <a:r>
              <a:rPr lang="en-US"/>
              <a:t>                "host" : "DESKTOP-990EOIL",</a:t>
            </a:r>
          </a:p>
          <a:p>
            <a:r>
              <a:rPr lang="en-US"/>
              <a:t>                "port" : 27017,</a:t>
            </a:r>
          </a:p>
          <a:p>
            <a:r>
              <a:rPr lang="en-US"/>
              <a:t>                "version" : "4.2.8",</a:t>
            </a:r>
          </a:p>
          <a:p>
            <a:r>
              <a:rPr lang="en-US"/>
              <a:t>                "gitVersion" : "43d25964249164d76d5e04dd6cf38f6111e21f5f"</a:t>
            </a:r>
          </a:p>
          <a:p>
            <a:r>
              <a:rPr lang="en-US"/>
              <a:t>        },</a:t>
            </a:r>
          </a:p>
          <a:p>
            <a:r>
              <a:rPr lang="en-US"/>
              <a:t>        "ok" : 1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70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F52AD-C0D3-4544-B607-8711382792FE}"/>
              </a:ext>
            </a:extLst>
          </p:cNvPr>
          <p:cNvSpPr txBox="1"/>
          <p:nvPr/>
        </p:nvSpPr>
        <p:spPr>
          <a:xfrm>
            <a:off x="1446363" y="856891"/>
            <a:ext cx="786153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db.movies.getIndexes()</a:t>
            </a:r>
          </a:p>
          <a:p>
            <a:r>
              <a:rPr lang="en-US"/>
              <a:t>[</a:t>
            </a:r>
          </a:p>
          <a:p>
            <a:r>
              <a:rPr lang="en-US"/>
              <a:t>        {</a:t>
            </a:r>
          </a:p>
          <a:p>
            <a:r>
              <a:rPr lang="en-US"/>
              <a:t>                "v" : 2,</a:t>
            </a:r>
          </a:p>
          <a:p>
            <a:r>
              <a:rPr lang="en-US"/>
              <a:t>                "key" : {</a:t>
            </a:r>
          </a:p>
          <a:p>
            <a:r>
              <a:rPr lang="en-US"/>
              <a:t>                        "_id" : 1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"name" : "_id_",</a:t>
            </a:r>
          </a:p>
          <a:p>
            <a:r>
              <a:rPr lang="en-US"/>
              <a:t>                "ns" : "movies.movies"</a:t>
            </a:r>
          </a:p>
          <a:p>
            <a:r>
              <a:rPr lang="en-US"/>
              <a:t>        }</a:t>
            </a:r>
          </a:p>
          <a:p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442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8C5C743-05EE-4120-96C9-7982CE68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5" y="1048670"/>
            <a:ext cx="9529312" cy="56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4C649F-1527-461E-BBBA-E07E95015634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cs typeface="Calibri"/>
              </a:rPr>
              <a:t>explain()</a:t>
            </a:r>
            <a:endParaRPr lang="en-US" sz="4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06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93C35-CAEB-47E2-9ACD-E9C0BDAB20B6}"/>
              </a:ext>
            </a:extLst>
          </p:cNvPr>
          <p:cNvSpPr txBox="1"/>
          <p:nvPr/>
        </p:nvSpPr>
        <p:spPr>
          <a:xfrm>
            <a:off x="1820174" y="425570"/>
            <a:ext cx="7243313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{</a:t>
            </a:r>
          </a:p>
          <a:p>
            <a:r>
              <a:rPr lang="en-US"/>
              <a:t>        "queryPlanner" : {</a:t>
            </a:r>
          </a:p>
          <a:p>
            <a:r>
              <a:rPr lang="en-US"/>
              <a:t>                "plannerVersion" : 1,</a:t>
            </a:r>
          </a:p>
          <a:p>
            <a:r>
              <a:rPr lang="en-US"/>
              <a:t>                "namespace" : "movies.movies",</a:t>
            </a:r>
          </a:p>
          <a:p>
            <a:r>
              <a:rPr lang="en-US"/>
              <a:t>                "indexFilterSet" : false,</a:t>
            </a:r>
          </a:p>
          <a:p>
            <a:r>
              <a:rPr lang="en-US"/>
              <a:t>                "parsedQuery" : {</a:t>
            </a:r>
          </a:p>
          <a:p>
            <a:r>
              <a:rPr lang="en-US"/>
              <a:t>                        "rating.average" : {</a:t>
            </a:r>
          </a:p>
          <a:p>
            <a:r>
              <a:rPr lang="en-US"/>
              <a:t>                                "$gt" : 5</a:t>
            </a:r>
          </a:p>
          <a:p>
            <a:r>
              <a:rPr lang="en-US"/>
              <a:t>                        }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"winningPlan" : {</a:t>
            </a:r>
          </a:p>
          <a:p>
            <a:r>
              <a:rPr lang="en-US"/>
              <a:t>                        "stage" : "COLLSCAN",</a:t>
            </a:r>
          </a:p>
          <a:p>
            <a:r>
              <a:rPr lang="en-US"/>
              <a:t>                        "filter" : {</a:t>
            </a:r>
          </a:p>
          <a:p>
            <a:r>
              <a:rPr lang="en-US"/>
              <a:t>                                "rating.average" : {</a:t>
            </a:r>
          </a:p>
          <a:p>
            <a:r>
              <a:rPr lang="en-US"/>
              <a:t>                                        "$gt" : 5</a:t>
            </a:r>
          </a:p>
          <a:p>
            <a:r>
              <a:rPr lang="en-US"/>
              <a:t>                                }</a:t>
            </a:r>
          </a:p>
          <a:p>
            <a:r>
              <a:rPr lang="en-US"/>
              <a:t>                        },</a:t>
            </a:r>
          </a:p>
          <a:p>
            <a:r>
              <a:rPr lang="en-US"/>
              <a:t>                        "direction" : "forward"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"rejectedPlans" : [ ]</a:t>
            </a:r>
          </a:p>
          <a:p>
            <a:r>
              <a:rPr lang="en-US"/>
              <a:t>        },</a:t>
            </a:r>
          </a:p>
        </p:txBody>
      </p:sp>
    </p:spTree>
    <p:extLst>
      <p:ext uri="{BB962C8B-B14F-4D97-AF65-F5344CB8AC3E}">
        <p14:creationId xmlns:p14="http://schemas.microsoft.com/office/powerpoint/2010/main" val="307146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4A7CA-355A-482B-968C-C9C0A17E9F20}"/>
              </a:ext>
            </a:extLst>
          </p:cNvPr>
          <p:cNvSpPr txBox="1"/>
          <p:nvPr/>
        </p:nvSpPr>
        <p:spPr>
          <a:xfrm>
            <a:off x="1762666" y="8627"/>
            <a:ext cx="9328028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"executionStats" : {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"executionSuccess" : true,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"nReturned" : 230,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"executionTimeMillis" : 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"totalKeysExamined" : 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"totalDocsExamined" : 240,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"executionStages" : {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"stage" : "COLLSCAN",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"filter" : {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        "rating.average" : {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                "$gt" : 5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        }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},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"nReturned" : 230,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"executionTimeMillisEstimate" : 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"works" : 242,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"advanced" : 230,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"needTime" : 11,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"needYield" : 0,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"saveState" : 1,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"restoreState" : 1,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"isEOF" : 1,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"direction" : "forward",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        "docsExamined" : 240</a:t>
            </a:r>
            <a:endParaRPr lang="en-US" sz="1600">
              <a:cs typeface="Calibri"/>
            </a:endParaRPr>
          </a:p>
          <a:p>
            <a:r>
              <a:rPr lang="en-US" sz="1600"/>
              <a:t>                }</a:t>
            </a:r>
            <a:endParaRPr lang="en-US" sz="1600">
              <a:cs typeface="Calibri"/>
            </a:endParaRPr>
          </a:p>
          <a:p>
            <a:r>
              <a:rPr lang="en-US" sz="1600"/>
              <a:t>        },</a:t>
            </a:r>
            <a:endParaRPr lang="en-US" sz="1600">
              <a:cs typeface="Calibri"/>
            </a:endParaRPr>
          </a:p>
          <a:p>
            <a:r>
              <a:rPr lang="en-US" sz="1600" dirty="0"/>
              <a:t>       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14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DCB21-62EC-4E8E-B190-710C0C5E16F9}"/>
              </a:ext>
            </a:extLst>
          </p:cNvPr>
          <p:cNvSpPr txBox="1"/>
          <p:nvPr/>
        </p:nvSpPr>
        <p:spPr>
          <a:xfrm>
            <a:off x="2193985" y="1072551"/>
            <a:ext cx="563304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 "serverInfo" : {​</a:t>
            </a:r>
          </a:p>
          <a:p>
            <a:r>
              <a:rPr lang="en-US">
                <a:cs typeface="Segoe UI"/>
              </a:rPr>
              <a:t>                "host" : "DESKTOP-990EOIL",​</a:t>
            </a:r>
          </a:p>
          <a:p>
            <a:r>
              <a:rPr lang="en-US">
                <a:cs typeface="Segoe UI"/>
              </a:rPr>
              <a:t>                "port" : 27017,​</a:t>
            </a:r>
          </a:p>
          <a:p>
            <a:r>
              <a:rPr lang="en-US">
                <a:cs typeface="Segoe UI"/>
              </a:rPr>
              <a:t>                "version" : "4.2.8",​</a:t>
            </a:r>
          </a:p>
          <a:p>
            <a:r>
              <a:rPr lang="en-US">
                <a:cs typeface="Segoe UI"/>
              </a:rPr>
              <a:t>                "gitVersion" : "43d25964249164d76d5e04dd6cf38f6111e21f5f"​</a:t>
            </a:r>
          </a:p>
          <a:p>
            <a:r>
              <a:rPr lang="en-US">
                <a:cs typeface="Segoe UI"/>
              </a:rPr>
              <a:t>        },​</a:t>
            </a:r>
          </a:p>
          <a:p>
            <a:r>
              <a:rPr lang="en-US">
                <a:cs typeface="Segoe UI"/>
              </a:rPr>
              <a:t>        "ok" : 1​</a:t>
            </a:r>
          </a:p>
          <a:p>
            <a:r>
              <a:rPr lang="en-US">
                <a:cs typeface="Segoe UI"/>
              </a:rPr>
              <a:t>}​</a:t>
            </a:r>
          </a:p>
        </p:txBody>
      </p:sp>
    </p:spTree>
    <p:extLst>
      <p:ext uri="{BB962C8B-B14F-4D97-AF65-F5344CB8AC3E}">
        <p14:creationId xmlns:p14="http://schemas.microsoft.com/office/powerpoint/2010/main" val="376060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4D86F53-7916-4A0F-B72B-A0892475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970808"/>
            <a:ext cx="11412747" cy="2456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9DBD1-973D-41BB-BB1F-92F66038501D}"/>
              </a:ext>
            </a:extLst>
          </p:cNvPr>
          <p:cNvSpPr txBox="1"/>
          <p:nvPr/>
        </p:nvSpPr>
        <p:spPr>
          <a:xfrm>
            <a:off x="454325" y="166778"/>
            <a:ext cx="7962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createIndex()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43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Report on MongoDB Indexes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235</cp:revision>
  <dcterms:created xsi:type="dcterms:W3CDTF">2013-07-15T20:26:40Z</dcterms:created>
  <dcterms:modified xsi:type="dcterms:W3CDTF">2020-12-13T15:47:45Z</dcterms:modified>
</cp:coreProperties>
</file>