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C17D5-3722-04DE-65CC-254400E15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0CFB84-8291-1AA9-F566-6E924D4B7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25C64-8EAB-A722-3419-1838441E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65EFE6-1AC8-B8CE-7A28-343E4D3F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D1787D-2773-EBF1-EC32-F4255E73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050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43425-7E80-0660-93C3-F95161F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80654-3AA4-58B0-85C0-9C887EB64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6ACBD-AF29-134E-BBF4-3A7049BF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5D506-DADC-B7B8-3D36-4A1C87FF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E54C7-31C8-6C62-0368-AB04461F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528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CB8B51-9B90-C505-62ED-D968284D2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3BD5EC-A099-97A9-F99B-BC771A8C9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6528D-57A5-3C85-FD0E-3D6CFA21C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E8CAFE-C0E3-8F04-2449-7DE9617B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0D9D14-3962-AC8A-BA20-B8AF9E8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034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27002-99B8-E47C-4D65-B9FC9CD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AEDB6-2AAC-2783-80C8-725D52BC5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AD6AE6-69E6-BEFE-7D52-29E16A5B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5EAEB7-27E3-3F80-D592-F906F0B8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E6FF0-0D5D-0779-907D-0DA20F83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209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50BC6-DED7-4A51-84AF-05023CC4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41C94-C791-6D3E-E674-D9084069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0AFE5D-1970-7856-E6EB-FBB4E768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F25A1A-2EAA-5645-9331-10575C33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151D4E-868C-5100-FE65-074A7EA6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21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7AE28-A660-E7FA-6B39-D8451E9F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401101-05D6-DE1E-4EFD-B694412C9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351F6-9001-0122-214F-0EDC4D9C3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5C6818-B03C-81B5-5FA9-AFDB6372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C75DD2-2E03-C3B8-ACAC-0957739D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07F7F-E6CC-6CF3-54BE-A3847433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073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F037D-B84F-388B-B926-3A05B35D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085C9-72B8-8492-68C5-6D0B83F23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831B2D-D02B-ED21-ECAE-B7CED2EE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97971C-EFA4-B482-7CC8-E98D16B83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9C2B7D-BE6F-4C6D-9FBF-8A7BC9C80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0E41FE2-E65E-81D7-3A2D-CA8988D6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EF5479-FFEA-F438-9CB2-283C0CD2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1CABB8-11F3-A183-B6C6-7156E6D8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131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68812-F984-0E8A-6500-787F1019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4EF7F2-752A-4AA8-BCBF-8047A401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E388FF-D270-1E69-924F-3BAD8E9D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EB2CF-B1B9-589C-F9A6-AC5EB14C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688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640C32-C30B-E2DE-DADE-AF5984A8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6F0344-3A7E-5E05-932C-F6F61487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CB157E-9B3E-E285-EA99-B677BD19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624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D6E70-E02C-08BF-E8C6-47CB7F1C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E2715-C97D-5444-0DAF-FECA7A17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29E71A-2019-CEB0-0445-594CA747A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F53C3B-DCCA-2E88-1C47-F3497B96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55E17D-BA0E-F6AF-2E17-119850E8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816023-2F43-ECEA-5477-E3D27881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219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3F794-A5B7-F920-A63B-77512BA0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FFB58A-7D79-FD25-20C8-1D9CB6DF8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679BF6-B2FD-3785-45D0-E5E7B97F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5FA24-A353-7D49-09C3-FE3F705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1D169-8AAD-7B2D-B4FC-61768E10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74C821-2864-185A-2478-9048421C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01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8DA4DB-0735-64DB-FA31-03CC1C67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C08723-6619-F12E-14D6-CB69A8BF4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AB2F9A-1161-5B0F-0AF4-C111D7507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5F6E1-BFF8-4D43-8A9D-FA78D05B0751}" type="datetimeFigureOut">
              <a:rPr lang="de-AT" smtClean="0"/>
              <a:t>16.06.2025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3D5C0E-8DC9-1457-BD3B-B090A5BD3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59D9B-7A23-63B6-D922-6AAF5115F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A604E-E5F1-4CE6-8BBB-75B6911F4F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918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BFF30-A1B7-293C-BF17-2D9578C8E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CCF5F7-7E50-71F9-2CEB-CA07BF484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70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B4051-E1E4-0A19-A925-28C48D050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4500" y="4091781"/>
            <a:ext cx="5257800" cy="274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>
                <a:latin typeface="+mj-lt"/>
              </a:rPr>
              <a:t>Tempo Estimation</a:t>
            </a:r>
          </a:p>
          <a:p>
            <a:r>
              <a:rPr lang="en-US" sz="2000" dirty="0"/>
              <a:t>Autocorrelation function on learned onset function</a:t>
            </a:r>
          </a:p>
          <a:p>
            <a:r>
              <a:rPr lang="en-US" sz="2000" dirty="0"/>
              <a:t>Experiments with spectral flux and autocorrelation on mel-spectrograms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998B88-8EFF-17CB-49B3-D3DB3B5F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5900" y="4095206"/>
            <a:ext cx="5181600" cy="274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>
                <a:latin typeface="+mj-lt"/>
              </a:rPr>
              <a:t>Beat detection</a:t>
            </a:r>
          </a:p>
          <a:p>
            <a:r>
              <a:rPr lang="en-US" sz="2000" dirty="0"/>
              <a:t>CNN architecture (same as for onsets)</a:t>
            </a:r>
          </a:p>
          <a:p>
            <a:r>
              <a:rPr lang="en-US" sz="2000" noProof="0" dirty="0"/>
              <a:t>Weighted loss in training</a:t>
            </a:r>
            <a:endParaRPr lang="en-US" sz="2000" dirty="0"/>
          </a:p>
          <a:p>
            <a:r>
              <a:rPr lang="en-US" sz="2000" noProof="0" dirty="0"/>
              <a:t>Experiments with multiple agent beat detection algorithms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68726DD-E7F1-ADA1-4D1D-B867ED323B01}"/>
              </a:ext>
            </a:extLst>
          </p:cNvPr>
          <p:cNvSpPr txBox="1">
            <a:spLocks/>
          </p:cNvSpPr>
          <p:nvPr/>
        </p:nvSpPr>
        <p:spPr>
          <a:xfrm>
            <a:off x="434500" y="218780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00" noProof="0" dirty="0">
                <a:latin typeface="+mj-lt"/>
              </a:rPr>
              <a:t>Onset detection</a:t>
            </a:r>
          </a:p>
          <a:p>
            <a:r>
              <a:rPr lang="en-US" sz="2300" noProof="0" dirty="0"/>
              <a:t>CNN architecture</a:t>
            </a:r>
          </a:p>
          <a:p>
            <a:pPr lvl="1"/>
            <a:r>
              <a:rPr lang="en-US" sz="2100" noProof="0" dirty="0"/>
              <a:t>4 convolutional layers</a:t>
            </a:r>
          </a:p>
          <a:p>
            <a:pPr lvl="1"/>
            <a:r>
              <a:rPr lang="en-US" sz="2100" noProof="0" dirty="0"/>
              <a:t>Max Pooling, Batch Normalization, GELU activation</a:t>
            </a:r>
          </a:p>
          <a:p>
            <a:r>
              <a:rPr lang="en-US" sz="2300" noProof="0" dirty="0"/>
              <a:t>Weighted loss in training</a:t>
            </a:r>
          </a:p>
          <a:p>
            <a:r>
              <a:rPr lang="en-US" sz="2300" noProof="0" dirty="0"/>
              <a:t>Custom peak detection</a:t>
            </a:r>
          </a:p>
          <a:p>
            <a:pPr lvl="1"/>
            <a:r>
              <a:rPr lang="en-US" sz="2100" noProof="0" dirty="0"/>
              <a:t>Constant threshold</a:t>
            </a:r>
          </a:p>
          <a:p>
            <a:pPr lvl="1"/>
            <a:r>
              <a:rPr lang="en-US" sz="2100" noProof="0" dirty="0"/>
              <a:t>Moving average smoothing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7E77A09-E0F6-D6FD-4B0B-14F9BCC1A9CC}"/>
              </a:ext>
            </a:extLst>
          </p:cNvPr>
          <p:cNvSpPr txBox="1">
            <a:spLocks/>
          </p:cNvSpPr>
          <p:nvPr/>
        </p:nvSpPr>
        <p:spPr>
          <a:xfrm>
            <a:off x="6499702" y="340806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pic>
        <p:nvPicPr>
          <p:cNvPr id="8" name="Grafik 7" descr="Ein Bild, das Farbigkeit, Screenshot, Reihe, Rechteck enthält.&#10;&#10;KI-generierte Inhalte können fehlerhaft sein.">
            <a:extLst>
              <a:ext uri="{FF2B5EF4-FFF2-40B4-BE49-F238E27FC236}">
                <a16:creationId xmlns:a16="http://schemas.microsoft.com/office/drawing/2014/main" id="{1C319DB1-202C-8885-AE9F-5BA4CC02F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420" y="0"/>
            <a:ext cx="6170579" cy="290056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57C865-F80B-008D-A8EC-57E2F3BD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449" y="2900561"/>
            <a:ext cx="6759102" cy="1072619"/>
          </a:xfrm>
          <a:prstGeom prst="roundRect">
            <a:avLst>
              <a:gd name="adj" fmla="val 21804"/>
            </a:avLst>
          </a:prstGeom>
          <a:solidFill>
            <a:srgbClr val="196B24">
              <a:alpha val="6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noProof="0" dirty="0"/>
              <a:t>Team C</a:t>
            </a:r>
            <a:br>
              <a:rPr lang="en-US" noProof="0" dirty="0"/>
            </a:br>
            <a:r>
              <a:rPr lang="en-US" sz="2000" noProof="0" dirty="0"/>
              <a:t>by Tobias </a:t>
            </a:r>
            <a:r>
              <a:rPr lang="en-US" sz="2000" noProof="0" dirty="0" err="1"/>
              <a:t>Halmdienst</a:t>
            </a:r>
            <a:r>
              <a:rPr lang="en-US" sz="2000" noProof="0" dirty="0"/>
              <a:t>, Jakob </a:t>
            </a:r>
            <a:r>
              <a:rPr lang="en-US" sz="2000" noProof="0" dirty="0" err="1"/>
              <a:t>Seibezeder</a:t>
            </a:r>
            <a:r>
              <a:rPr lang="en-US" sz="2000" noProof="0" dirty="0"/>
              <a:t>, Theresa König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37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94D40-75B3-4A89-96AB-FCCF89CDF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BF0D2C-6EAB-7BEA-2FFC-A5C019C14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378" y="4670758"/>
            <a:ext cx="6467272" cy="1414413"/>
          </a:xfrm>
          <a:prstGeom prst="roundRect">
            <a:avLst>
              <a:gd name="adj" fmla="val 1322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>
                <a:latin typeface="+mj-lt"/>
              </a:rPr>
              <a:t>Tempo Estimation</a:t>
            </a:r>
          </a:p>
          <a:p>
            <a:r>
              <a:rPr lang="en-US" sz="2000" noProof="0" dirty="0"/>
              <a:t>Autocorrelation function on learned onset function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064262-1AA4-0796-B88B-1A7BC9C33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106" y="3811862"/>
            <a:ext cx="4861794" cy="2273309"/>
          </a:xfrm>
          <a:prstGeom prst="roundRect">
            <a:avLst>
              <a:gd name="adj" fmla="val 682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>
                <a:latin typeface="+mj-lt"/>
              </a:rPr>
              <a:t>Beat detection</a:t>
            </a:r>
          </a:p>
          <a:p>
            <a:r>
              <a:rPr lang="en-US" sz="2000" dirty="0"/>
              <a:t>CNN architecture (same as for onsets)</a:t>
            </a:r>
          </a:p>
          <a:p>
            <a:r>
              <a:rPr lang="en-US" sz="2000" noProof="0" dirty="0"/>
              <a:t>Weighted loss in training</a:t>
            </a:r>
            <a:endParaRPr lang="en-US" sz="2000" dirty="0"/>
          </a:p>
          <a:p>
            <a:r>
              <a:rPr lang="en-US" sz="2000" noProof="0" dirty="0"/>
              <a:t>Experiments with multiple agent beat detection algorithms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B48F47E-DAEC-907F-B404-3D2E9F65BDBC}"/>
              </a:ext>
            </a:extLst>
          </p:cNvPr>
          <p:cNvSpPr txBox="1">
            <a:spLocks/>
          </p:cNvSpPr>
          <p:nvPr/>
        </p:nvSpPr>
        <p:spPr>
          <a:xfrm>
            <a:off x="7048106" y="147633"/>
            <a:ext cx="4861794" cy="3471056"/>
          </a:xfrm>
          <a:prstGeom prst="roundRect">
            <a:avLst>
              <a:gd name="adj" fmla="val 48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>
                <a:solidFill>
                  <a:schemeClr val="bg1"/>
                </a:solidFill>
                <a:latin typeface="+mj-lt"/>
              </a:rPr>
              <a:t>Onset detection</a:t>
            </a:r>
          </a:p>
          <a:p>
            <a:r>
              <a:rPr lang="en-US" sz="2000" noProof="0" dirty="0">
                <a:solidFill>
                  <a:schemeClr val="bg1"/>
                </a:solidFill>
              </a:rPr>
              <a:t>CNN architecture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4 convolutional layers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Max Pooling, Batch Normalization, GELU activation</a:t>
            </a:r>
          </a:p>
          <a:p>
            <a:r>
              <a:rPr lang="en-US" sz="2000" noProof="0" dirty="0">
                <a:solidFill>
                  <a:schemeClr val="bg1"/>
                </a:solidFill>
              </a:rPr>
              <a:t>Weighted loss in training</a:t>
            </a:r>
          </a:p>
          <a:p>
            <a:r>
              <a:rPr lang="en-US" sz="2000" noProof="0" dirty="0">
                <a:solidFill>
                  <a:schemeClr val="bg1"/>
                </a:solidFill>
              </a:rPr>
              <a:t>Custom peak detection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Constant threshold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Moving average smoothing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644DA8E-CA76-C286-EB6E-92104C4D1174}"/>
              </a:ext>
            </a:extLst>
          </p:cNvPr>
          <p:cNvSpPr txBox="1">
            <a:spLocks/>
          </p:cNvSpPr>
          <p:nvPr/>
        </p:nvSpPr>
        <p:spPr>
          <a:xfrm>
            <a:off x="6499702" y="340806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pic>
        <p:nvPicPr>
          <p:cNvPr id="8" name="Grafik 7" descr="Ein Bild, das Farbigkeit, Screenshot, Reihe, Rechteck enthält.&#10;&#10;KI-generierte Inhalte können fehlerhaft sein.">
            <a:extLst>
              <a:ext uri="{FF2B5EF4-FFF2-40B4-BE49-F238E27FC236}">
                <a16:creationId xmlns:a16="http://schemas.microsoft.com/office/drawing/2014/main" id="{650A8523-33C4-4B6B-2A9D-7CCC8B48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" y="1327069"/>
            <a:ext cx="6901572" cy="324417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448C55F-5B0E-6250-5F6F-8355EFAD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01" y="147633"/>
            <a:ext cx="6564549" cy="1179436"/>
          </a:xfrm>
          <a:prstGeom prst="roundRect">
            <a:avLst>
              <a:gd name="adj" fmla="val 1685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noProof="0" dirty="0"/>
              <a:t>Team C</a:t>
            </a:r>
            <a:br>
              <a:rPr lang="en-US" noProof="0" dirty="0"/>
            </a:br>
            <a:r>
              <a:rPr lang="en-US" sz="2000" noProof="0" dirty="0"/>
              <a:t>by Tobias </a:t>
            </a:r>
            <a:r>
              <a:rPr lang="en-US" sz="2000" noProof="0" dirty="0" err="1"/>
              <a:t>Halmdienst</a:t>
            </a:r>
            <a:r>
              <a:rPr lang="en-US" sz="2000" noProof="0" dirty="0"/>
              <a:t>, Jakob </a:t>
            </a:r>
            <a:r>
              <a:rPr lang="en-US" sz="2000" noProof="0" dirty="0" err="1"/>
              <a:t>Seibezeder</a:t>
            </a:r>
            <a:r>
              <a:rPr lang="en-US" sz="2000" noProof="0" dirty="0"/>
              <a:t>, Theresa König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39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E388F-0DBC-63E2-3E96-019E41374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794094-2A1C-7EE8-4523-790D326D8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651" y="4836128"/>
            <a:ext cx="6467272" cy="1545216"/>
          </a:xfrm>
          <a:prstGeom prst="roundRect">
            <a:avLst>
              <a:gd name="adj" fmla="val 1322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>
                <a:latin typeface="+mj-lt"/>
              </a:rPr>
              <a:t>Tempo Estimation</a:t>
            </a:r>
          </a:p>
          <a:p>
            <a:r>
              <a:rPr lang="en-US" sz="2000" noProof="0" dirty="0"/>
              <a:t>Autocorrelation function on learned onset function</a:t>
            </a:r>
          </a:p>
          <a:p>
            <a:r>
              <a:rPr lang="en-US" sz="2000" dirty="0"/>
              <a:t>Experiments with spectral flux</a:t>
            </a:r>
            <a:endParaRPr lang="en-US" sz="2000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E77556-A092-9F75-DB38-2A3047EE0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8379" y="4075889"/>
            <a:ext cx="4861794" cy="2305456"/>
          </a:xfrm>
          <a:prstGeom prst="roundRect">
            <a:avLst>
              <a:gd name="adj" fmla="val 682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noProof="0" dirty="0">
                <a:latin typeface="+mj-lt"/>
              </a:rPr>
              <a:t>Beat detection</a:t>
            </a:r>
          </a:p>
          <a:p>
            <a:r>
              <a:rPr lang="en-US" sz="2000" dirty="0"/>
              <a:t>CNN architecture (same as for onsets)</a:t>
            </a:r>
          </a:p>
          <a:p>
            <a:r>
              <a:rPr lang="en-US" sz="2000" noProof="0" dirty="0"/>
              <a:t>Weighted loss in training</a:t>
            </a:r>
            <a:endParaRPr lang="en-US" sz="2000" dirty="0"/>
          </a:p>
          <a:p>
            <a:r>
              <a:rPr lang="en-US" sz="2000" noProof="0" dirty="0"/>
              <a:t>Experiments with multiple agent beat detection algorithms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EDE4068-6313-A295-66C4-D5B6B505DC29}"/>
              </a:ext>
            </a:extLst>
          </p:cNvPr>
          <p:cNvSpPr txBox="1">
            <a:spLocks/>
          </p:cNvSpPr>
          <p:nvPr/>
        </p:nvSpPr>
        <p:spPr>
          <a:xfrm>
            <a:off x="7038379" y="313002"/>
            <a:ext cx="4861794" cy="3529423"/>
          </a:xfrm>
          <a:prstGeom prst="roundRect">
            <a:avLst>
              <a:gd name="adj" fmla="val 482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>
                <a:solidFill>
                  <a:schemeClr val="bg1"/>
                </a:solidFill>
                <a:latin typeface="+mj-lt"/>
              </a:rPr>
              <a:t>Onset detection</a:t>
            </a:r>
          </a:p>
          <a:p>
            <a:r>
              <a:rPr lang="en-US" sz="2000" noProof="0" dirty="0">
                <a:solidFill>
                  <a:schemeClr val="bg1"/>
                </a:solidFill>
              </a:rPr>
              <a:t>CNN architecture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4 convolutional layers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Max Pooling, Batch Normalization, GELU activation</a:t>
            </a:r>
          </a:p>
          <a:p>
            <a:r>
              <a:rPr lang="en-US" sz="2000" noProof="0" dirty="0">
                <a:solidFill>
                  <a:schemeClr val="bg1"/>
                </a:solidFill>
              </a:rPr>
              <a:t>Weighted loss in training</a:t>
            </a:r>
          </a:p>
          <a:p>
            <a:r>
              <a:rPr lang="en-US" sz="2000" noProof="0" dirty="0">
                <a:solidFill>
                  <a:schemeClr val="bg1"/>
                </a:solidFill>
              </a:rPr>
              <a:t>Custom peak detection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Constant threshold</a:t>
            </a:r>
          </a:p>
          <a:p>
            <a:pPr lvl="1"/>
            <a:r>
              <a:rPr lang="en-US" sz="1800" noProof="0" dirty="0">
                <a:solidFill>
                  <a:schemeClr val="bg1"/>
                </a:solidFill>
              </a:rPr>
              <a:t>Moving average smoothing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F06EB3B5-B015-A011-04DD-558578DB98C0}"/>
              </a:ext>
            </a:extLst>
          </p:cNvPr>
          <p:cNvSpPr txBox="1">
            <a:spLocks/>
          </p:cNvSpPr>
          <p:nvPr/>
        </p:nvSpPr>
        <p:spPr>
          <a:xfrm>
            <a:off x="6489975" y="506176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pic>
        <p:nvPicPr>
          <p:cNvPr id="8" name="Grafik 7" descr="Ein Bild, das Farbigkeit, Screenshot, Reihe, Rechteck enthält.&#10;&#10;KI-generierte Inhalte können fehlerhaft sein.">
            <a:extLst>
              <a:ext uri="{FF2B5EF4-FFF2-40B4-BE49-F238E27FC236}">
                <a16:creationId xmlns:a16="http://schemas.microsoft.com/office/drawing/2014/main" id="{ABD6C274-0334-19F6-AD87-F46D6D6F4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27" r="28117"/>
          <a:stretch>
            <a:fillRect/>
          </a:stretch>
        </p:blipFill>
        <p:spPr>
          <a:xfrm>
            <a:off x="77822" y="1785030"/>
            <a:ext cx="6412153" cy="2938218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480501-289A-C471-DACB-08568661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313003"/>
            <a:ext cx="6564549" cy="1179436"/>
          </a:xfrm>
          <a:prstGeom prst="roundRect">
            <a:avLst>
              <a:gd name="adj" fmla="val 16855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noProof="0" dirty="0"/>
              <a:t>Team C</a:t>
            </a:r>
            <a:br>
              <a:rPr lang="en-US" noProof="0" dirty="0"/>
            </a:br>
            <a:r>
              <a:rPr lang="en-US" sz="2000" noProof="0" dirty="0"/>
              <a:t>by Tobias </a:t>
            </a:r>
            <a:r>
              <a:rPr lang="en-US" sz="2000" noProof="0" dirty="0" err="1"/>
              <a:t>Halmdienst</a:t>
            </a:r>
            <a:r>
              <a:rPr lang="en-US" sz="2000" noProof="0" dirty="0"/>
              <a:t>, Jakob </a:t>
            </a:r>
            <a:r>
              <a:rPr lang="en-US" sz="2000" noProof="0" dirty="0" err="1"/>
              <a:t>Seibezeder</a:t>
            </a:r>
            <a:r>
              <a:rPr lang="en-US" sz="2000" noProof="0" dirty="0"/>
              <a:t>, Theresa König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746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Farbigkeit, Screenshot, Reihe, Rechteck enthält.&#10;&#10;KI-generierte Inhalte können fehlerhaft sein.">
            <a:extLst>
              <a:ext uri="{FF2B5EF4-FFF2-40B4-BE49-F238E27FC236}">
                <a16:creationId xmlns:a16="http://schemas.microsoft.com/office/drawing/2014/main" id="{5BCC1387-47D9-B36D-9D90-F6300021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07" t="12129" r="27760" b="9614"/>
          <a:stretch>
            <a:fillRect/>
          </a:stretch>
        </p:blipFill>
        <p:spPr>
          <a:xfrm>
            <a:off x="-86140" y="0"/>
            <a:ext cx="1227814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BE30E35-D424-DE19-1A81-8FB52E6B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43" y="365125"/>
            <a:ext cx="11661914" cy="1325563"/>
          </a:xfrm>
          <a:solidFill>
            <a:srgbClr val="FFFFFF">
              <a:alpha val="50196"/>
            </a:srgbClr>
          </a:solidFill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algn="ctr"/>
            <a:r>
              <a:rPr lang="de-DE" dirty="0"/>
              <a:t>Team C</a:t>
            </a:r>
            <a:br>
              <a:rPr lang="de-DE" dirty="0"/>
            </a:br>
            <a:r>
              <a:rPr lang="de-DE" sz="2400" dirty="0" err="1"/>
              <a:t>by</a:t>
            </a:r>
            <a:r>
              <a:rPr lang="de-DE" sz="2400" dirty="0"/>
              <a:t> Tobias Halmdienst, Jakob </a:t>
            </a:r>
            <a:r>
              <a:rPr lang="de-DE" sz="2400" dirty="0" err="1"/>
              <a:t>Seibezeder</a:t>
            </a:r>
            <a:r>
              <a:rPr lang="de-DE" sz="2400" dirty="0"/>
              <a:t>, Theresa König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9D7CCF-AEFB-1B98-5D0A-B9727EE03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72017" y="1978024"/>
            <a:ext cx="3454940" cy="4627057"/>
          </a:xfrm>
          <a:solidFill>
            <a:srgbClr val="FFFFFF">
              <a:alpha val="50196"/>
            </a:srgbClr>
          </a:solidFill>
        </p:spPr>
        <p:txBody>
          <a:bodyPr/>
          <a:lstStyle/>
          <a:p>
            <a:pPr marL="0" indent="0">
              <a:buNone/>
            </a:pPr>
            <a:r>
              <a:rPr lang="de-DE" dirty="0"/>
              <a:t>Beat </a:t>
            </a:r>
            <a:r>
              <a:rPr lang="de-DE" dirty="0" err="1"/>
              <a:t>Detection</a:t>
            </a:r>
            <a:endParaRPr lang="de-DE" dirty="0"/>
          </a:p>
          <a:p>
            <a:r>
              <a:rPr lang="en-US" sz="2000" dirty="0"/>
              <a:t>CNN architecture (same as for onsets)</a:t>
            </a:r>
          </a:p>
          <a:p>
            <a:r>
              <a:rPr lang="en-US" sz="2000" dirty="0"/>
              <a:t>Weighted loss in training</a:t>
            </a:r>
          </a:p>
          <a:p>
            <a:r>
              <a:rPr lang="en-US" sz="2000" dirty="0"/>
              <a:t>Experiments with multiple agent beat detection algorithms</a:t>
            </a:r>
          </a:p>
          <a:p>
            <a:endParaRPr lang="de-AT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E7C22A4-4C1C-5656-23E2-16AE8DA8765C}"/>
              </a:ext>
            </a:extLst>
          </p:cNvPr>
          <p:cNvSpPr txBox="1">
            <a:spLocks/>
          </p:cNvSpPr>
          <p:nvPr/>
        </p:nvSpPr>
        <p:spPr>
          <a:xfrm>
            <a:off x="4368530" y="1978025"/>
            <a:ext cx="3454940" cy="4627056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Tempo </a:t>
            </a:r>
            <a:r>
              <a:rPr lang="de-DE" dirty="0" err="1"/>
              <a:t>Estimation</a:t>
            </a:r>
            <a:endParaRPr lang="de-DE" dirty="0"/>
          </a:p>
          <a:p>
            <a:r>
              <a:rPr lang="de-AT" sz="2000" dirty="0" err="1"/>
              <a:t>asdf</a:t>
            </a:r>
            <a:endParaRPr lang="de-AT" sz="2000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133E9DB4-1137-0144-5DB9-521856DF31FB}"/>
              </a:ext>
            </a:extLst>
          </p:cNvPr>
          <p:cNvSpPr txBox="1">
            <a:spLocks/>
          </p:cNvSpPr>
          <p:nvPr/>
        </p:nvSpPr>
        <p:spPr>
          <a:xfrm>
            <a:off x="265043" y="1978025"/>
            <a:ext cx="3454940" cy="38974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Beat Detection</a:t>
            </a:r>
          </a:p>
          <a:p>
            <a:r>
              <a:rPr lang="en-US" sz="2200" dirty="0"/>
              <a:t>CNN architecture</a:t>
            </a:r>
          </a:p>
          <a:p>
            <a:pPr lvl="1"/>
            <a:r>
              <a:rPr lang="en-US" sz="1900" dirty="0"/>
              <a:t>4 convolutional layers</a:t>
            </a:r>
          </a:p>
          <a:p>
            <a:pPr lvl="1"/>
            <a:r>
              <a:rPr lang="en-US" sz="1900" dirty="0"/>
              <a:t>Max Pooling, Batch Normalization, GELU activation</a:t>
            </a:r>
          </a:p>
          <a:p>
            <a:r>
              <a:rPr lang="en-US" sz="2200" dirty="0"/>
              <a:t>Weighted loss in training</a:t>
            </a:r>
          </a:p>
          <a:p>
            <a:r>
              <a:rPr lang="en-US" sz="2200" dirty="0"/>
              <a:t>Custom peak detection</a:t>
            </a:r>
          </a:p>
          <a:p>
            <a:pPr lvl="1"/>
            <a:r>
              <a:rPr lang="en-US" sz="1900" dirty="0"/>
              <a:t>Constant threshold</a:t>
            </a:r>
          </a:p>
          <a:p>
            <a:pPr lvl="1"/>
            <a:r>
              <a:rPr lang="en-US" sz="1900" dirty="0"/>
              <a:t>Moving average smoothing</a:t>
            </a:r>
            <a:endParaRPr lang="de-AT" sz="1900" dirty="0"/>
          </a:p>
        </p:txBody>
      </p:sp>
    </p:spTree>
    <p:extLst>
      <p:ext uri="{BB962C8B-B14F-4D97-AF65-F5344CB8AC3E}">
        <p14:creationId xmlns:p14="http://schemas.microsoft.com/office/powerpoint/2010/main" val="189019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Team C by Tobias Halmdienst, Jakob Seibezeder, Theresa König</vt:lpstr>
      <vt:lpstr>Team C by Tobias Halmdienst, Jakob Seibezeder, Theresa König</vt:lpstr>
      <vt:lpstr>Team C by Tobias Halmdienst, Jakob Seibezeder, Theresa König</vt:lpstr>
      <vt:lpstr>Team C by Tobias Halmdienst, Jakob Seibezeder, Theresa König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König Theresa</dc:creator>
  <cp:lastModifiedBy>König Theresa</cp:lastModifiedBy>
  <cp:revision>3</cp:revision>
  <dcterms:created xsi:type="dcterms:W3CDTF">2025-06-15T14:06:52Z</dcterms:created>
  <dcterms:modified xsi:type="dcterms:W3CDTF">2025-06-16T10:03:15Z</dcterms:modified>
</cp:coreProperties>
</file>