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55CFA-D550-49B7-8965-3A8C4FAAA48A}" v="21" dt="2024-09-13T08:18:3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125" d="100"/>
          <a:sy n="125" d="100"/>
        </p:scale>
        <p:origin x="-11928" y="-8628"/>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16.10.2024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hyperlink" Target="https://ec.europa.eu/eurostat/databrowser/view/HLTH_HLYE/default/table?lang=en" TargetMode="External"/><Relationship Id="rId39" Type="http://schemas.openxmlformats.org/officeDocument/2006/relationships/image" Target="../media/image17.png"/><Relationship Id="rId3" Type="http://schemas.openxmlformats.org/officeDocument/2006/relationships/tags" Target="../tags/tag3.xml"/><Relationship Id="rId21" Type="http://schemas.openxmlformats.org/officeDocument/2006/relationships/image" Target="../media/image6.png"/><Relationship Id="rId34" Type="http://schemas.openxmlformats.org/officeDocument/2006/relationships/image" Target="../media/image11.png"/><Relationship Id="rId42" Type="http://schemas.openxmlformats.org/officeDocument/2006/relationships/image" Target="../media/image20.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10.png"/><Relationship Id="rId38" Type="http://schemas.openxmlformats.org/officeDocument/2006/relationships/image" Target="../media/image16.png"/><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41" Type="http://schemas.openxmlformats.org/officeDocument/2006/relationships/image" Target="../media/image1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customXml" Target="../ink/ink1.xml"/><Relationship Id="rId32" Type="http://schemas.openxmlformats.org/officeDocument/2006/relationships/image" Target="../media/image9.png"/><Relationship Id="rId37" Type="http://schemas.openxmlformats.org/officeDocument/2006/relationships/image" Target="../media/image14.png"/><Relationship Id="rId40" Type="http://schemas.openxmlformats.org/officeDocument/2006/relationships/image" Target="../media/image18.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36"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4.png"/><Relationship Id="rId31"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2.png"/><Relationship Id="rId8"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Anna Marie </a:t>
            </a:r>
            <a:r>
              <a:rPr lang="en-US" sz="4800" i="1" dirty="0" err="1">
                <a:latin typeface="Arial" panose="020B0604020202020204" pitchFamily="34" charset="0"/>
              </a:rPr>
              <a:t>Punzengruber</a:t>
            </a:r>
            <a:r>
              <a:rPr lang="en-US" sz="4800" i="1" dirty="0">
                <a:latin typeface="Arial" panose="020B0604020202020204" pitchFamily="34" charset="0"/>
              </a:rPr>
              <a:t>, Martin </a:t>
            </a:r>
            <a:r>
              <a:rPr lang="en-US" sz="4800" i="1" dirty="0" err="1">
                <a:latin typeface="Arial" panose="020B0604020202020204" pitchFamily="34" charset="0"/>
              </a:rPr>
              <a:t>Stasek</a:t>
            </a:r>
            <a:r>
              <a:rPr lang="en-US" sz="4800" i="1" dirty="0">
                <a:latin typeface="Arial" panose="020B0604020202020204" pitchFamily="34" charset="0"/>
              </a:rPr>
              <a:t>, Theresa Spiel, Carlos Eduardo </a:t>
            </a:r>
            <a:r>
              <a:rPr lang="en-US" sz="4800" i="1" dirty="0" err="1">
                <a:latin typeface="Arial" panose="020B0604020202020204" pitchFamily="34" charset="0"/>
              </a:rPr>
              <a:t>Tichy</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sp>
        <p:nvSpPr>
          <p:cNvPr id="15" name="文本框 28">
            <a:extLst>
              <a:ext uri="{FF2B5EF4-FFF2-40B4-BE49-F238E27FC236}">
                <a16:creationId xmlns:a16="http://schemas.microsoft.com/office/drawing/2014/main" id="{0872D21C-495C-3992-4C19-D725CD3A9340}"/>
              </a:ext>
            </a:extLst>
          </p:cNvPr>
          <p:cNvSpPr txBox="1"/>
          <p:nvPr>
            <p:custDataLst>
              <p:tags r:id="rId2"/>
            </p:custDataLst>
          </p:nvPr>
        </p:nvSpPr>
        <p:spPr>
          <a:xfrm>
            <a:off x="1668299" y="8414920"/>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3"/>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4"/>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5"/>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6"/>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7"/>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8"/>
            </p:custDataLst>
          </p:nvPr>
        </p:nvSpPr>
        <p:spPr>
          <a:xfrm>
            <a:off x="14938106" y="20235517"/>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p:txBody>
      </p:sp>
      <p:sp>
        <p:nvSpPr>
          <p:cNvPr id="38" name="文本框 28">
            <a:extLst>
              <a:ext uri="{FF2B5EF4-FFF2-40B4-BE49-F238E27FC236}">
                <a16:creationId xmlns:a16="http://schemas.microsoft.com/office/drawing/2014/main" id="{A8FFC56D-C1EF-F2DE-4F5C-8312655BE189}"/>
              </a:ext>
            </a:extLst>
          </p:cNvPr>
          <p:cNvSpPr txBox="1"/>
          <p:nvPr>
            <p:custDataLst>
              <p:tags r:id="rId9"/>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0"/>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1"/>
            </p:custDataLst>
          </p:nvPr>
        </p:nvSpPr>
        <p:spPr>
          <a:xfrm>
            <a:off x="15116685" y="992007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7"/>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8"/>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9">
            <a:extLst>
              <a:ext uri="{28A0092B-C50C-407E-A947-70E740481C1C}">
                <a14:useLocalDpi xmlns:a14="http://schemas.microsoft.com/office/drawing/2010/main" val="0"/>
              </a:ext>
            </a:extLst>
          </a:blip>
          <a:srcRect l="4902" r="6687" b="5073"/>
          <a:stretch/>
        </p:blipFill>
        <p:spPr>
          <a:xfrm>
            <a:off x="7798201" y="9510869"/>
            <a:ext cx="6285294" cy="2699416"/>
          </a:xfrm>
          <a:prstGeom prst="rect">
            <a:avLst/>
          </a:prstGeom>
        </p:spPr>
      </p:pic>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文本框 12">
            <a:extLst>
              <a:ext uri="{FF2B5EF4-FFF2-40B4-BE49-F238E27FC236}">
                <a16:creationId xmlns:a16="http://schemas.microsoft.com/office/drawing/2014/main" id="{5EB90210-6FB6-4307-CBDA-CDA53E89F885}"/>
              </a:ext>
            </a:extLst>
          </p:cNvPr>
          <p:cNvSpPr txBox="1"/>
          <p:nvPr>
            <p:custDataLst>
              <p:tags r:id="rId12"/>
            </p:custDataLst>
          </p:nvPr>
        </p:nvSpPr>
        <p:spPr>
          <a:xfrm>
            <a:off x="1799907" y="13410665"/>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799907" y="10444315"/>
            <a:ext cx="6179211" cy="247528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pic>
        <p:nvPicPr>
          <p:cNvPr id="59" name="Picture 58" descr="A screenshot of a graph&#10;&#10;Description automatically generated">
            <a:extLst>
              <a:ext uri="{FF2B5EF4-FFF2-40B4-BE49-F238E27FC236}">
                <a16:creationId xmlns:a16="http://schemas.microsoft.com/office/drawing/2014/main" id="{D56AB122-B29C-BD48-BDD5-3E880B6A0DC9}"/>
              </a:ext>
            </a:extLst>
          </p:cNvPr>
          <p:cNvPicPr>
            <a:picLocks noChangeAspect="1"/>
          </p:cNvPicPr>
          <p:nvPr/>
        </p:nvPicPr>
        <p:blipFill>
          <a:blip r:embed="rId22">
            <a:extLst>
              <a:ext uri="{28A0092B-C50C-407E-A947-70E740481C1C}">
                <a14:useLocalDpi xmlns:a14="http://schemas.microsoft.com/office/drawing/2010/main" val="0"/>
              </a:ext>
            </a:extLst>
          </a:blip>
          <a:srcRect r="2487" b="31334"/>
          <a:stretch/>
        </p:blipFill>
        <p:spPr>
          <a:xfrm>
            <a:off x="8494428" y="15944175"/>
            <a:ext cx="4644073" cy="3270234"/>
          </a:xfrm>
          <a:prstGeom prst="rect">
            <a:avLst/>
          </a:prstGeom>
        </p:spPr>
      </p:pic>
      <p:sp>
        <p:nvSpPr>
          <p:cNvPr id="62" name="Rectangle 1">
            <a:extLst>
              <a:ext uri="{FF2B5EF4-FFF2-40B4-BE49-F238E27FC236}">
                <a16:creationId xmlns:a16="http://schemas.microsoft.com/office/drawing/2014/main" id="{B2B86F2B-9578-3D8A-554E-73B47C504C58}"/>
              </a:ext>
            </a:extLst>
          </p:cNvPr>
          <p:cNvSpPr>
            <a:spLocks noChangeArrowheads="1"/>
          </p:cNvSpPr>
          <p:nvPr/>
        </p:nvSpPr>
        <p:spPr bwMode="auto">
          <a:xfrm>
            <a:off x="0" y="0"/>
            <a:ext cx="4284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inherit"/>
              </a:rPr>
              <a:t>g.fig.suptitle(</a:t>
            </a:r>
            <a:r>
              <a:rPr kumimoji="0" lang="en-US" altLang="en-US" sz="1000" b="0" i="0" u="none" strike="noStrike" cap="none" normalizeH="0" baseline="0">
                <a:ln>
                  <a:noFill/>
                </a:ln>
                <a:solidFill>
                  <a:srgbClr val="B5BD68"/>
                </a:solidFill>
                <a:effectLst/>
                <a:latin typeface="inherit"/>
              </a:rPr>
              <a:t>'Distribution of dog breeds over districts'</a:t>
            </a:r>
            <a:r>
              <a:rPr kumimoji="0" lang="en-US" altLang="en-US" sz="1000" b="0" i="0" u="none" strike="noStrike" cap="none" normalizeH="0" baseline="0">
                <a:ln>
                  <a:noFill/>
                </a:ln>
                <a:solidFill>
                  <a:srgbClr val="C5C8C6"/>
                </a:solidFill>
                <a:effectLst/>
                <a:latin typeface="inherit"/>
              </a:rPr>
              <a:t>, fontsize=</a:t>
            </a:r>
            <a:r>
              <a:rPr kumimoji="0" lang="en-US" altLang="en-US" sz="1000" b="0" i="0" u="none" strike="noStrike" cap="none" normalizeH="0" baseline="0">
                <a:ln>
                  <a:noFill/>
                </a:ln>
                <a:solidFill>
                  <a:srgbClr val="DE935F"/>
                </a:solidFill>
                <a:effectLst/>
                <a:latin typeface="inherit"/>
              </a:rPr>
              <a:t>18</a:t>
            </a:r>
            <a:r>
              <a:rPr kumimoji="0" lang="en-US" altLang="en-US" sz="1000" b="0" i="0" u="none" strike="noStrike" cap="none" normalizeH="0" baseline="0">
                <a:ln>
                  <a:noFill/>
                </a:ln>
                <a:solidFill>
                  <a:srgbClr val="C5C8C6"/>
                </a:solidFill>
                <a:effectLst/>
                <a:latin typeface="inherit"/>
              </a:rPr>
              <a:t>, x=</a:t>
            </a:r>
            <a:r>
              <a:rPr kumimoji="0" lang="en-US" altLang="en-US" sz="1000" b="0" i="0" u="none" strike="noStrike" cap="none" normalizeH="0" baseline="0">
                <a:ln>
                  <a:noFill/>
                </a:ln>
                <a:solidFill>
                  <a:srgbClr val="DE935F"/>
                </a:solidFill>
                <a:effectLst/>
                <a:latin typeface="inherit"/>
              </a:rPr>
              <a:t>0.95</a:t>
            </a:r>
            <a:r>
              <a:rPr kumimoji="0" lang="en-US" altLang="en-US" sz="1000" b="0" i="0" u="none" strike="noStrike" cap="none" normalizeH="0" baseline="0">
                <a:ln>
                  <a:noFill/>
                </a:ln>
                <a:solidFill>
                  <a:srgbClr val="C5C8C6"/>
                </a:solidFill>
                <a:effectLst/>
                <a:latin typeface="inherit"/>
              </a:rPr>
              <a:t>, y=</a:t>
            </a:r>
            <a:r>
              <a:rPr kumimoji="0" lang="en-US" altLang="en-US" sz="1000" b="0" i="0" u="none" strike="noStrike" cap="none" normalizeH="0" baseline="0">
                <a:ln>
                  <a:noFill/>
                </a:ln>
                <a:solidFill>
                  <a:srgbClr val="DE935F"/>
                </a:solidFill>
                <a:effectLst/>
                <a:latin typeface="inherit"/>
              </a:rPr>
              <a:t>0.01</a:t>
            </a:r>
            <a:r>
              <a:rPr kumimoji="0" lang="en-US" altLang="en-US" sz="1000" b="0" i="0" u="none" strike="noStrike" cap="none" normalizeH="0" baseline="0">
                <a:ln>
                  <a:noFill/>
                </a:ln>
                <a:solidFill>
                  <a:srgbClr val="C5C8C6"/>
                </a:solidFill>
                <a:effectLst/>
                <a:latin typeface="inherit"/>
              </a:rPr>
              <a:t>, ha=</a:t>
            </a:r>
            <a:r>
              <a:rPr kumimoji="0" lang="en-US" altLang="en-US" sz="1000" b="0" i="0" u="none" strike="noStrike" cap="none" normalizeH="0" baseline="0">
                <a:ln>
                  <a:noFill/>
                </a:ln>
                <a:solidFill>
                  <a:srgbClr val="B5BD68"/>
                </a:solidFill>
                <a:effectLst/>
                <a:latin typeface="inherit"/>
              </a:rPr>
              <a:t>'right'</a:t>
            </a:r>
            <a:r>
              <a:rPr kumimoji="0" lang="en-US" altLang="en-US" sz="1000" b="0" i="0" u="none" strike="noStrike" cap="none" normalizeH="0" baseline="0">
                <a:ln>
                  <a:noFill/>
                </a:ln>
                <a:solidFill>
                  <a:srgbClr val="C5C8C6"/>
                </a:solidFill>
                <a:effectLst/>
                <a:latin typeface="inherit"/>
              </a:rPr>
              <a:t>)</a:t>
            </a:r>
            <a:r>
              <a:rPr kumimoji="0" lang="en-US" altLang="en-US" sz="2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3"/>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4">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A674D4AE-AED4-3929-0E3B-C3647834C510}"/>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624079" y="14539597"/>
            <a:ext cx="6564910" cy="6166164"/>
          </a:xfrm>
          <a:prstGeom prst="rect">
            <a:avLst/>
          </a:prstGeom>
        </p:spPr>
      </p:pic>
      <p:pic>
        <p:nvPicPr>
          <p:cNvPr id="57" name="Picture 56" descr="A graph of different colored squares&#10;&#10;Description automatically generated">
            <a:extLst>
              <a:ext uri="{FF2B5EF4-FFF2-40B4-BE49-F238E27FC236}">
                <a16:creationId xmlns:a16="http://schemas.microsoft.com/office/drawing/2014/main" id="{D87B35BC-720C-EC80-6161-894D8F6EB9BB}"/>
              </a:ext>
            </a:extLst>
          </p:cNvPr>
          <p:cNvPicPr>
            <a:picLocks noChangeAspect="1"/>
          </p:cNvPicPr>
          <p:nvPr/>
        </p:nvPicPr>
        <p:blipFill>
          <a:blip r:embed="rId40">
            <a:extLst>
              <a:ext uri="{28A0092B-C50C-407E-A947-70E740481C1C}">
                <a14:useLocalDpi xmlns:a14="http://schemas.microsoft.com/office/drawing/2010/main" val="0"/>
              </a:ext>
            </a:extLst>
          </a:blip>
          <a:srcRect l="2626" t="6834" r="10545" b="6229"/>
          <a:stretch/>
        </p:blipFill>
        <p:spPr>
          <a:xfrm>
            <a:off x="6146133" y="19680544"/>
            <a:ext cx="7948087" cy="2981093"/>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2"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532</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inherit</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T A</cp:lastModifiedBy>
  <cp:revision>18</cp:revision>
  <dcterms:created xsi:type="dcterms:W3CDTF">2021-12-09T11:58:10Z</dcterms:created>
  <dcterms:modified xsi:type="dcterms:W3CDTF">2024-10-16T08:16:27Z</dcterms:modified>
</cp:coreProperties>
</file>