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04" autoAdjust="0"/>
    <p:restoredTop sz="94660"/>
  </p:normalViewPr>
  <p:slideViewPr>
    <p:cSldViewPr snapToGrid="0" showGuides="1">
      <p:cViewPr>
        <p:scale>
          <a:sx n="66" d="100"/>
          <a:sy n="66" d="100"/>
        </p:scale>
        <p:origin x="-3408" y="-7272"/>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20.10.2024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4.png"/><Relationship Id="rId39" Type="http://schemas.openxmlformats.org/officeDocument/2006/relationships/image" Target="../media/image18.png"/><Relationship Id="rId21" Type="http://schemas.openxmlformats.org/officeDocument/2006/relationships/image" Target="../media/image6.png"/><Relationship Id="rId34" Type="http://schemas.openxmlformats.org/officeDocument/2006/relationships/image" Target="../media/image12.png"/><Relationship Id="rId42" Type="http://schemas.openxmlformats.org/officeDocument/2006/relationships/image" Target="../media/image21.png"/><Relationship Id="rId47" Type="http://schemas.openxmlformats.org/officeDocument/2006/relationships/image" Target="../media/image26.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hyperlink" Target="https://ec.europa.eu/eurostat/databrowser/view/HLTH_HLYE/default/table?lang=en" TargetMode="External"/><Relationship Id="rId41"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9.png"/><Relationship Id="rId32" Type="http://schemas.openxmlformats.org/officeDocument/2006/relationships/image" Target="../media/image10.png"/><Relationship Id="rId37" Type="http://schemas.openxmlformats.org/officeDocument/2006/relationships/image" Target="../media/image16.png"/><Relationship Id="rId40" Type="http://schemas.openxmlformats.org/officeDocument/2006/relationships/image" Target="../media/image19.png"/><Relationship Id="rId45" Type="http://schemas.openxmlformats.org/officeDocument/2006/relationships/image" Target="../media/image24.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image" Target="../media/image5.png"/><Relationship Id="rId31" Type="http://schemas.openxmlformats.org/officeDocument/2006/relationships/image" Target="../media/image15.png"/><Relationship Id="rId44" Type="http://schemas.openxmlformats.org/officeDocument/2006/relationships/image" Target="../media/image2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3.png"/><Relationship Id="rId43" Type="http://schemas.openxmlformats.org/officeDocument/2006/relationships/image" Target="../media/image22.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3.png"/><Relationship Id="rId25" Type="http://schemas.openxmlformats.org/officeDocument/2006/relationships/customXml" Target="../ink/ink1.xml"/><Relationship Id="rId33" Type="http://schemas.openxmlformats.org/officeDocument/2006/relationships/image" Target="../media/image11.png"/><Relationship Id="rId38" Type="http://schemas.openxmlformats.org/officeDocument/2006/relationships/image" Target="../media/image17.png"/><Relationship Id="rId4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2">
            <a:extLst>
              <a:ext uri="{FF2B5EF4-FFF2-40B4-BE49-F238E27FC236}">
                <a16:creationId xmlns:a16="http://schemas.microsoft.com/office/drawing/2014/main" id="{78CD0678-B7E3-9A3C-C7E2-4ADA3658F2C2}"/>
              </a:ext>
            </a:extLst>
          </p:cNvPr>
          <p:cNvSpPr txBox="1"/>
          <p:nvPr>
            <p:custDataLst>
              <p:tags r:id="rId1"/>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7">
            <a:extLst>
              <a:ext uri="{28A0092B-C50C-407E-A947-70E740481C1C}">
                <a14:useLocalDpi xmlns:a14="http://schemas.microsoft.com/office/drawing/2010/main" val="0"/>
              </a:ext>
            </a:extLst>
          </a:blip>
          <a:srcRect l="4902" r="6687" b="5073"/>
          <a:stretch/>
        </p:blipFill>
        <p:spPr>
          <a:xfrm>
            <a:off x="7424985" y="9621597"/>
            <a:ext cx="6669235" cy="2864311"/>
          </a:xfrm>
          <a:prstGeom prst="rect">
            <a:avLst/>
          </a:prstGeom>
        </p:spPr>
      </p:pic>
      <p:sp>
        <p:nvSpPr>
          <p:cNvPr id="18" name="文本框 12">
            <a:extLst>
              <a:ext uri="{FF2B5EF4-FFF2-40B4-BE49-F238E27FC236}">
                <a16:creationId xmlns:a16="http://schemas.microsoft.com/office/drawing/2014/main" id="{5EB90210-6FB6-4307-CBDA-CDA53E89F885}"/>
              </a:ext>
            </a:extLst>
          </p:cNvPr>
          <p:cNvSpPr txBox="1"/>
          <p:nvPr>
            <p:custDataLst>
              <p:tags r:id="rId2"/>
            </p:custDataLst>
          </p:nvPr>
        </p:nvSpPr>
        <p:spPr>
          <a:xfrm>
            <a:off x="1750408" y="13373938"/>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9" name="Picture 8" descr="A graph of different colored lines&#10;&#10;Description automatically generated">
            <a:extLst>
              <a:ext uri="{FF2B5EF4-FFF2-40B4-BE49-F238E27FC236}">
                <a16:creationId xmlns:a16="http://schemas.microsoft.com/office/drawing/2014/main" id="{A674D4AE-AED4-3929-0E3B-C3647834C510}"/>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714347" y="14454470"/>
            <a:ext cx="6564910" cy="6166164"/>
          </a:xfrm>
          <a:prstGeom prst="rect">
            <a:avLst/>
          </a:prstGeom>
        </p:spPr>
      </p:pic>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Carlos Eduardo </a:t>
            </a:r>
            <a:r>
              <a:rPr lang="en-US" sz="4800" i="1" dirty="0" err="1">
                <a:latin typeface="Arial" panose="020B0604020202020204" pitchFamily="34" charset="0"/>
              </a:rPr>
              <a:t>Tichy</a:t>
            </a:r>
            <a:r>
              <a:rPr lang="en-US" sz="4800" i="1" dirty="0">
                <a:latin typeface="Arial" panose="020B0604020202020204" pitchFamily="34" charset="0"/>
              </a:rPr>
              <a:t>, Theresa Spiel, Martin Stasek, Anna Marie </a:t>
            </a:r>
            <a:r>
              <a:rPr lang="en-US" sz="4800" i="1" dirty="0" err="1">
                <a:latin typeface="Arial" panose="020B0604020202020204" pitchFamily="34" charset="0"/>
              </a:rPr>
              <a:t>Punzengruber</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文本框 28">
            <a:extLst>
              <a:ext uri="{FF2B5EF4-FFF2-40B4-BE49-F238E27FC236}">
                <a16:creationId xmlns:a16="http://schemas.microsoft.com/office/drawing/2014/main" id="{0872D21C-495C-3992-4C19-D725CD3A9340}"/>
              </a:ext>
            </a:extLst>
          </p:cNvPr>
          <p:cNvSpPr txBox="1"/>
          <p:nvPr>
            <p:custDataLst>
              <p:tags r:id="rId3"/>
            </p:custDataLst>
          </p:nvPr>
        </p:nvSpPr>
        <p:spPr>
          <a:xfrm>
            <a:off x="1668298" y="832541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4"/>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We propose MO-MIX, a novel MOMARL method which aims to solve the multi-objective multi-agent cooperative decision-making problem with continuous state space. In the experiments, the MO-MIX algorithm clearly outperforms the baseline in all evaluation metrics, while requiring much fewer training steps.</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Currently, our algorithm is tested in the case with two con- </a:t>
            </a:r>
            <a:r>
              <a:rPr lang="en-US" sz="2800" dirty="0" err="1">
                <a:latin typeface="Arial" panose="020B0604020202020204" pitchFamily="34" charset="0"/>
                <a:ea typeface="思源黑体 CN Regular" panose="020B0500000000000000" charset="-122"/>
                <a:cs typeface="Arial" panose="020B0604020202020204" pitchFamily="34" charset="0"/>
                <a:sym typeface="+mn-ea"/>
              </a:rPr>
              <a:t>flicting</a:t>
            </a:r>
            <a:r>
              <a:rPr lang="en-US" sz="2800" dirty="0">
                <a:latin typeface="Arial" panose="020B0604020202020204" pitchFamily="34" charset="0"/>
                <a:ea typeface="思源黑体 CN Regular" panose="020B0500000000000000" charset="-122"/>
                <a:cs typeface="Arial" panose="020B0604020202020204" pitchFamily="34" charset="0"/>
                <a:sym typeface="+mn-ea"/>
              </a:rPr>
              <a:t> objectives. For three or more objectives, the algorithm is theoretically able to be applied.</a:t>
            </a:r>
          </a:p>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800" dirty="0">
                <a:latin typeface="Arial" panose="020B0604020202020204" pitchFamily="34" charset="0"/>
                <a:ea typeface="思源黑体 CN Regular" panose="020B0500000000000000" charset="-122"/>
                <a:cs typeface="Arial" panose="020B0604020202020204" pitchFamily="34" charset="0"/>
                <a:sym typeface="+mn-ea"/>
              </a:rPr>
              <a:t>In future work, we aim to explore more complex multi-objective multi-agent problems with more difficult tasks or more diversity of objectives.</a:t>
            </a:r>
          </a:p>
        </p:txBody>
      </p:sp>
      <p:sp>
        <p:nvSpPr>
          <p:cNvPr id="24" name="文本框 28">
            <a:extLst>
              <a:ext uri="{FF2B5EF4-FFF2-40B4-BE49-F238E27FC236}">
                <a16:creationId xmlns:a16="http://schemas.microsoft.com/office/drawing/2014/main" id="{1CE5410E-4052-1E73-2487-317672002912}"/>
              </a:ext>
            </a:extLst>
          </p:cNvPr>
          <p:cNvSpPr txBox="1"/>
          <p:nvPr>
            <p:custDataLst>
              <p:tags r:id="rId5"/>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6"/>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7"/>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8"/>
            </p:custDataLst>
          </p:nvPr>
        </p:nvSpPr>
        <p:spPr>
          <a:xfrm>
            <a:off x="29092049" y="14620568"/>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4938106" y="21502441"/>
            <a:ext cx="12099925" cy="5727307"/>
          </a:xfrm>
          <a:prstGeom prst="rect">
            <a:avLst/>
          </a:prstGeom>
          <a:noFill/>
        </p:spPr>
        <p:txBody>
          <a:bodyPr wrap="square" rtlCol="0">
            <a:noAutofit/>
          </a:bodyPr>
          <a:lstStyle/>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116338" y="983066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9"/>
          <a:srcRect b="11944"/>
          <a:stretch/>
        </p:blipFill>
        <p:spPr>
          <a:xfrm>
            <a:off x="30386220" y="17785852"/>
            <a:ext cx="7727209" cy="4220081"/>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20"/>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1"/>
          <a:stretch>
            <a:fillRect/>
          </a:stretch>
        </p:blipFill>
        <p:spPr>
          <a:xfrm>
            <a:off x="1693361" y="10578467"/>
            <a:ext cx="5910452" cy="236762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2"/>
          <a:stretch>
            <a:fillRect/>
          </a:stretch>
        </p:blipFill>
        <p:spPr>
          <a:xfrm>
            <a:off x="8191737" y="13893194"/>
            <a:ext cx="5852245" cy="1577080"/>
          </a:xfrm>
          <a:prstGeom prst="rect">
            <a:avLst/>
          </a:prstGeom>
        </p:spPr>
      </p:pic>
      <p:pic>
        <p:nvPicPr>
          <p:cNvPr id="59" name="Picture 58" descr="A screenshot of a graph&#10;&#10;Description automatically generated">
            <a:extLst>
              <a:ext uri="{FF2B5EF4-FFF2-40B4-BE49-F238E27FC236}">
                <a16:creationId xmlns:a16="http://schemas.microsoft.com/office/drawing/2014/main" id="{D56AB122-B29C-BD48-BDD5-3E880B6A0DC9}"/>
              </a:ext>
            </a:extLst>
          </p:cNvPr>
          <p:cNvPicPr>
            <a:picLocks noChangeAspect="1"/>
          </p:cNvPicPr>
          <p:nvPr/>
        </p:nvPicPr>
        <p:blipFill>
          <a:blip r:embed="rId23">
            <a:extLst>
              <a:ext uri="{28A0092B-C50C-407E-A947-70E740481C1C}">
                <a14:useLocalDpi xmlns:a14="http://schemas.microsoft.com/office/drawing/2010/main" val="0"/>
              </a:ext>
            </a:extLst>
          </a:blip>
          <a:srcRect r="2487" b="31334"/>
          <a:stretch/>
        </p:blipFill>
        <p:spPr>
          <a:xfrm>
            <a:off x="8494428" y="15944175"/>
            <a:ext cx="4644073" cy="3270234"/>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4"/>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5">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pic>
        <p:nvPicPr>
          <p:cNvPr id="57" name="Picture 56" descr="A graph of different colored squares&#10;&#10;Description automatically generated">
            <a:extLst>
              <a:ext uri="{FF2B5EF4-FFF2-40B4-BE49-F238E27FC236}">
                <a16:creationId xmlns:a16="http://schemas.microsoft.com/office/drawing/2014/main" id="{D87B35BC-720C-EC80-6161-894D8F6EB9BB}"/>
              </a:ext>
            </a:extLst>
          </p:cNvPr>
          <p:cNvPicPr>
            <a:picLocks noChangeAspect="1"/>
          </p:cNvPicPr>
          <p:nvPr/>
        </p:nvPicPr>
        <p:blipFill>
          <a:blip r:embed="rId39">
            <a:extLst>
              <a:ext uri="{28A0092B-C50C-407E-A947-70E740481C1C}">
                <a14:useLocalDpi xmlns:a14="http://schemas.microsoft.com/office/drawing/2010/main" val="0"/>
              </a:ext>
            </a:extLst>
          </a:blip>
          <a:srcRect l="2626" t="6834" r="10545" b="6229"/>
          <a:stretch/>
        </p:blipFill>
        <p:spPr>
          <a:xfrm>
            <a:off x="6146133" y="19680544"/>
            <a:ext cx="7948087" cy="2981093"/>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1"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2">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3">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4">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5">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
        <p:nvSpPr>
          <p:cNvPr id="8" name="Textfeld 7">
            <a:extLst>
              <a:ext uri="{FF2B5EF4-FFF2-40B4-BE49-F238E27FC236}">
                <a16:creationId xmlns:a16="http://schemas.microsoft.com/office/drawing/2014/main" id="{5EAFA1C9-BF3A-84EB-BF38-8B3A505D7244}"/>
              </a:ext>
            </a:extLst>
          </p:cNvPr>
          <p:cNvSpPr txBox="1"/>
          <p:nvPr/>
        </p:nvSpPr>
        <p:spPr>
          <a:xfrm>
            <a:off x="15151482" y="20007778"/>
            <a:ext cx="12765736"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The height of registered dogs correlates positively with the ratio of green</a:t>
            </a:r>
          </a:p>
          <a:p>
            <a:r>
              <a:rPr lang="en-US" sz="2800" b="1" dirty="0">
                <a:effectLst/>
                <a:latin typeface="Arial" panose="020B0604020202020204" pitchFamily="34" charset="0"/>
                <a:cs typeface="Arial" panose="020B0604020202020204" pitchFamily="34" charset="0"/>
              </a:rPr>
              <a:t>space in a d</a:t>
            </a:r>
            <a:r>
              <a:rPr lang="en-US" sz="2800" b="1" dirty="0">
                <a:latin typeface="Arial" panose="020B0604020202020204" pitchFamily="34" charset="0"/>
                <a:cs typeface="Arial" panose="020B0604020202020204" pitchFamily="34" charset="0"/>
              </a:rPr>
              <a:t>istrict.</a:t>
            </a:r>
            <a:endParaRPr lang="en-US" sz="2800" b="1" dirty="0">
              <a:effectLst/>
              <a:latin typeface="Arial" panose="020B0604020202020204" pitchFamily="34" charset="0"/>
              <a:cs typeface="Arial" panose="020B0604020202020204" pitchFamily="34" charset="0"/>
            </a:endParaRPr>
          </a:p>
        </p:txBody>
      </p:sp>
      <p:sp>
        <p:nvSpPr>
          <p:cNvPr id="60" name="Textfeld 59">
            <a:extLst>
              <a:ext uri="{FF2B5EF4-FFF2-40B4-BE49-F238E27FC236}">
                <a16:creationId xmlns:a16="http://schemas.microsoft.com/office/drawing/2014/main" id="{297B18FD-0B57-72C2-AE64-C04B8065FA3C}"/>
              </a:ext>
            </a:extLst>
          </p:cNvPr>
          <p:cNvSpPr txBox="1"/>
          <p:nvPr/>
        </p:nvSpPr>
        <p:spPr>
          <a:xfrm>
            <a:off x="15278100" y="25721725"/>
            <a:ext cx="5267325" cy="707886"/>
          </a:xfrm>
          <a:prstGeom prst="rect">
            <a:avLst/>
          </a:prstGeom>
          <a:noFill/>
        </p:spPr>
        <p:txBody>
          <a:bodyPr wrap="square" rtlCol="0">
            <a:spAutoFit/>
          </a:bodyPr>
          <a:lstStyle/>
          <a:p>
            <a:pPr marL="342900" indent="-342900">
              <a:buFont typeface="Arial" panose="020B0604020202020204" pitchFamily="34" charset="0"/>
              <a:buChar char="•"/>
            </a:pPr>
            <a:r>
              <a:rPr lang="en-GB" sz="2000" dirty="0"/>
              <a:t>Green districts: Threshold chosen at 20% green space =&gt; 12 vs. 11 districts</a:t>
            </a:r>
          </a:p>
        </p:txBody>
      </p:sp>
      <p:sp>
        <p:nvSpPr>
          <p:cNvPr id="72" name="Textfeld 71">
            <a:extLst>
              <a:ext uri="{FF2B5EF4-FFF2-40B4-BE49-F238E27FC236}">
                <a16:creationId xmlns:a16="http://schemas.microsoft.com/office/drawing/2014/main" id="{41984AF6-A041-5A34-0BF3-081AA87C7DA9}"/>
              </a:ext>
            </a:extLst>
          </p:cNvPr>
          <p:cNvSpPr txBox="1"/>
          <p:nvPr/>
        </p:nvSpPr>
        <p:spPr>
          <a:xfrm>
            <a:off x="21617940" y="25672222"/>
            <a:ext cx="5801137" cy="1631216"/>
          </a:xfrm>
          <a:prstGeom prst="rect">
            <a:avLst/>
          </a:prstGeom>
          <a:noFill/>
        </p:spPr>
        <p:txBody>
          <a:bodyPr wrap="square" rtlCol="0">
            <a:spAutoFit/>
          </a:bodyPr>
          <a:lstStyle/>
          <a:p>
            <a:r>
              <a:rPr lang="en-GB" sz="2000" b="1" dirty="0"/>
              <a:t>Results:</a:t>
            </a:r>
          </a:p>
          <a:p>
            <a:pPr marL="342900" indent="-342900">
              <a:buFont typeface="Arial" panose="020B0604020202020204" pitchFamily="34" charset="0"/>
              <a:buChar char="•"/>
            </a:pPr>
            <a:r>
              <a:rPr lang="en-GB" sz="2000" dirty="0"/>
              <a:t>Slight shift of 1</a:t>
            </a:r>
            <a:r>
              <a:rPr lang="en-GB" sz="2000" baseline="30000" dirty="0"/>
              <a:t>st</a:t>
            </a:r>
            <a:r>
              <a:rPr lang="en-GB" sz="2000" dirty="0"/>
              <a:t>, 2</a:t>
            </a:r>
            <a:r>
              <a:rPr lang="en-GB" sz="2000" baseline="30000" dirty="0"/>
              <a:t>nd</a:t>
            </a:r>
            <a:r>
              <a:rPr lang="en-GB" sz="2000" dirty="0"/>
              <a:t> and 3</a:t>
            </a:r>
            <a:r>
              <a:rPr lang="en-GB" sz="2000" baseline="30000" dirty="0"/>
              <a:t>rd</a:t>
            </a:r>
            <a:r>
              <a:rPr lang="en-GB" sz="2000" dirty="0"/>
              <a:t> quartile to higher heights in greener districts</a:t>
            </a:r>
          </a:p>
          <a:p>
            <a:pPr marL="342900" indent="-342900">
              <a:buFont typeface="Arial" panose="020B0604020202020204" pitchFamily="34" charset="0"/>
              <a:buChar char="•"/>
            </a:pPr>
            <a:r>
              <a:rPr lang="en-GB" sz="2000" dirty="0"/>
              <a:t>Pearson-Coefficient: only 0.072 (!)</a:t>
            </a:r>
          </a:p>
          <a:p>
            <a:pPr marL="342900" indent="-342900">
              <a:buFont typeface="Arial" panose="020B0604020202020204" pitchFamily="34" charset="0"/>
              <a:buChar char="•"/>
            </a:pPr>
            <a:r>
              <a:rPr lang="en-GB" sz="2000" dirty="0"/>
              <a:t>But: Significant difference in abs. number of dogs</a:t>
            </a:r>
          </a:p>
        </p:txBody>
      </p:sp>
      <p:pic>
        <p:nvPicPr>
          <p:cNvPr id="84" name="Grafik 83" descr="Ein Bild, das Text, Screenshot, Diagramm, Reihe enthält.&#10;&#10;Automatisch generierte Beschreibung">
            <a:extLst>
              <a:ext uri="{FF2B5EF4-FFF2-40B4-BE49-F238E27FC236}">
                <a16:creationId xmlns:a16="http://schemas.microsoft.com/office/drawing/2014/main" id="{C4F4F30C-012A-3CD2-D609-280BC605E5E0}"/>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1397418" y="21188656"/>
            <a:ext cx="6118183" cy="4268500"/>
          </a:xfrm>
          <a:prstGeom prst="rect">
            <a:avLst/>
          </a:prstGeom>
        </p:spPr>
      </p:pic>
      <p:pic>
        <p:nvPicPr>
          <p:cNvPr id="86" name="Grafik 85" descr="Ein Bild, das Text, Screenshot, Reihe, Diagramm enthält.&#10;&#10;Automatisch generierte Beschreibung">
            <a:extLst>
              <a:ext uri="{FF2B5EF4-FFF2-40B4-BE49-F238E27FC236}">
                <a16:creationId xmlns:a16="http://schemas.microsoft.com/office/drawing/2014/main" id="{E05B78D8-7931-F933-982C-73B48A0DB354}"/>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15304074" y="20987831"/>
            <a:ext cx="5977298" cy="4482974"/>
          </a:xfrm>
          <a:prstGeom prst="rect">
            <a:avLst/>
          </a:prstGeom>
        </p:spPr>
      </p:pic>
      <p:sp>
        <p:nvSpPr>
          <p:cNvPr id="87" name="Textfeld 86">
            <a:extLst>
              <a:ext uri="{FF2B5EF4-FFF2-40B4-BE49-F238E27FC236}">
                <a16:creationId xmlns:a16="http://schemas.microsoft.com/office/drawing/2014/main" id="{FF158A9A-90FD-E4C5-2089-7D71760187C1}"/>
              </a:ext>
            </a:extLst>
          </p:cNvPr>
          <p:cNvSpPr txBox="1"/>
          <p:nvPr/>
        </p:nvSpPr>
        <p:spPr>
          <a:xfrm>
            <a:off x="21617940" y="27296566"/>
            <a:ext cx="5801137" cy="1015663"/>
          </a:xfrm>
          <a:prstGeom prst="rect">
            <a:avLst/>
          </a:prstGeom>
          <a:noFill/>
        </p:spPr>
        <p:txBody>
          <a:bodyPr wrap="square" rtlCol="0">
            <a:spAutoFit/>
          </a:bodyPr>
          <a:lstStyle/>
          <a:p>
            <a:r>
              <a:rPr lang="en-GB" sz="2000" b="1" dirty="0"/>
              <a:t>Conclusion:</a:t>
            </a:r>
          </a:p>
          <a:p>
            <a:pPr marL="342900" indent="-342900">
              <a:buFont typeface="Arial" panose="020B0604020202020204" pitchFamily="34" charset="0"/>
              <a:buChar char="•"/>
            </a:pPr>
            <a:r>
              <a:rPr lang="en-GB" sz="2000" dirty="0"/>
              <a:t>No significant correlation</a:t>
            </a:r>
          </a:p>
          <a:p>
            <a:pPr marL="342900" indent="-342900">
              <a:buFont typeface="Arial" panose="020B0604020202020204" pitchFamily="34" charset="0"/>
              <a:buChar char="•"/>
            </a:pPr>
            <a:r>
              <a:rPr lang="en-GB" sz="2000" dirty="0"/>
              <a:t>Deeper investigation necessary</a:t>
            </a:r>
          </a:p>
        </p:txBody>
      </p:sp>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604</Words>
  <Application>Microsoft Office PowerPoint</Application>
  <PresentationFormat>Benutzerdefiniert</PresentationFormat>
  <Paragraphs>73</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Black</vt:lpstr>
      <vt:lpstr>Calibri</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Stasek Martin (POI - AT/Vienna)</cp:lastModifiedBy>
  <cp:revision>41</cp:revision>
  <dcterms:created xsi:type="dcterms:W3CDTF">2021-12-09T11:58:10Z</dcterms:created>
  <dcterms:modified xsi:type="dcterms:W3CDTF">2024-10-20T00:58:15Z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Office:4</vt:lpwstr>
  </property>
  <property fmtid="{D5CDD505-2E9C-101B-9397-08002B2CF9AE}" pid="3" name="ClassificationContentMarkingFooterText">
    <vt:lpwstr>Internal</vt:lpwstr>
  </property>
  <property fmtid="{D5CDD505-2E9C-101B-9397-08002B2CF9AE}" pid="4" name="MSIP_Label_72c5815d-2d9c-4f93-8421-5cec488c1928_Enabled">
    <vt:lpwstr>true</vt:lpwstr>
  </property>
  <property fmtid="{D5CDD505-2E9C-101B-9397-08002B2CF9AE}" pid="5" name="MSIP_Label_72c5815d-2d9c-4f93-8421-5cec488c1928_SetDate">
    <vt:lpwstr>2024-10-20T00:12:32Z</vt:lpwstr>
  </property>
  <property fmtid="{D5CDD505-2E9C-101B-9397-08002B2CF9AE}" pid="6" name="MSIP_Label_72c5815d-2d9c-4f93-8421-5cec488c1928_Method">
    <vt:lpwstr>Privileged</vt:lpwstr>
  </property>
  <property fmtid="{D5CDD505-2E9C-101B-9397-08002B2CF9AE}" pid="7" name="MSIP_Label_72c5815d-2d9c-4f93-8421-5cec488c1928_Name">
    <vt:lpwstr>72c5815d-2d9c-4f93-8421-5cec488c1928</vt:lpwstr>
  </property>
  <property fmtid="{D5CDD505-2E9C-101B-9397-08002B2CF9AE}" pid="8" name="MSIP_Label_72c5815d-2d9c-4f93-8421-5cec488c1928_SiteId">
    <vt:lpwstr>0f6f68be-4ef2-465a-986b-eb9a250d9789</vt:lpwstr>
  </property>
  <property fmtid="{D5CDD505-2E9C-101B-9397-08002B2CF9AE}" pid="9" name="MSIP_Label_72c5815d-2d9c-4f93-8421-5cec488c1928_ActionId">
    <vt:lpwstr>37cac0c5-8506-4195-b83a-fb517a3d1098</vt:lpwstr>
  </property>
  <property fmtid="{D5CDD505-2E9C-101B-9397-08002B2CF9AE}" pid="10" name="MSIP_Label_72c5815d-2d9c-4f93-8421-5cec488c1928_ContentBits">
    <vt:lpwstr>0</vt:lpwstr>
  </property>
</Properties>
</file>