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55CFA-D550-49B7-8965-3A8C4FAAA48A}" v="21" dt="2024-09-13T08:18:32.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25" d="100"/>
          <a:sy n="25" d="100"/>
        </p:scale>
        <p:origin x="1458" y="42"/>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3T19:00:10.352"/>
    </inkml:context>
    <inkml:brush xml:id="br0">
      <inkml:brushProperty name="width" value="0.025" units="cm"/>
      <inkml:brushProperty name="height" value="0.02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14.10.2024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hyperlink" Target="https://ec.europa.eu/eurostat/databrowser/view/HLTH_HLYE/default/table?lang=en" TargetMode="External"/><Relationship Id="rId26" Type="http://schemas.openxmlformats.org/officeDocument/2006/relationships/image" Target="../media/image11.png"/><Relationship Id="rId39" Type="http://schemas.openxmlformats.org/officeDocument/2006/relationships/image" Target="../media/image23.png"/><Relationship Id="rId21" Type="http://schemas.openxmlformats.org/officeDocument/2006/relationships/image" Target="../media/image6.png"/><Relationship Id="rId34" Type="http://schemas.openxmlformats.org/officeDocument/2006/relationships/image" Target="../media/image18.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3.png"/><Relationship Id="rId25" Type="http://schemas.openxmlformats.org/officeDocument/2006/relationships/image" Target="../media/image10.png"/><Relationship Id="rId33" Type="http://schemas.openxmlformats.org/officeDocument/2006/relationships/image" Target="../media/image17.png"/><Relationship Id="rId38" Type="http://schemas.openxmlformats.org/officeDocument/2006/relationships/image" Target="../media/image22.png"/><Relationship Id="rId2" Type="http://schemas.openxmlformats.org/officeDocument/2006/relationships/tags" Target="../tags/tag2.xml"/><Relationship Id="rId16" Type="http://schemas.openxmlformats.org/officeDocument/2006/relationships/slideLayout" Target="../slideLayouts/slideLayout1.xml"/><Relationship Id="rId20" Type="http://schemas.openxmlformats.org/officeDocument/2006/relationships/image" Target="../media/image5.png"/><Relationship Id="rId29"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9.png"/><Relationship Id="rId32" Type="http://schemas.openxmlformats.org/officeDocument/2006/relationships/image" Target="../media/image16.png"/><Relationship Id="rId37" Type="http://schemas.openxmlformats.org/officeDocument/2006/relationships/image" Target="../media/image21.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8.png"/><Relationship Id="rId28" Type="http://schemas.openxmlformats.org/officeDocument/2006/relationships/image" Target="../media/image13.png"/><Relationship Id="rId36" Type="http://schemas.openxmlformats.org/officeDocument/2006/relationships/image" Target="../media/image20.png"/><Relationship Id="rId10" Type="http://schemas.openxmlformats.org/officeDocument/2006/relationships/tags" Target="../tags/tag10.xml"/><Relationship Id="rId19" Type="http://schemas.openxmlformats.org/officeDocument/2006/relationships/image" Target="../media/image4.png"/><Relationship Id="rId31" Type="http://schemas.openxmlformats.org/officeDocument/2006/relationships/image" Target="../media/image15.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27" Type="http://schemas.openxmlformats.org/officeDocument/2006/relationships/image" Target="../media/image12.png"/><Relationship Id="rId30" Type="http://schemas.openxmlformats.org/officeDocument/2006/relationships/customXml" Target="../ink/ink1.xml"/><Relationship Id="rId35" Type="http://schemas.openxmlformats.org/officeDocument/2006/relationships/image" Target="../media/image19.png"/><Relationship Id="rId8" Type="http://schemas.openxmlformats.org/officeDocument/2006/relationships/tags" Target="../tags/tag8.xml"/><Relationship Id="rId3"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Dogs in Vienna – an Exploration</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Anna Marie </a:t>
            </a:r>
            <a:r>
              <a:rPr lang="en-US" sz="4800" i="1" dirty="0" err="1">
                <a:latin typeface="Arial" panose="020B0604020202020204" pitchFamily="34" charset="0"/>
              </a:rPr>
              <a:t>Punzengruber</a:t>
            </a:r>
            <a:r>
              <a:rPr lang="en-US" sz="4800" i="1" dirty="0">
                <a:latin typeface="Arial" panose="020B0604020202020204" pitchFamily="34" charset="0"/>
              </a:rPr>
              <a:t>, Martin </a:t>
            </a:r>
            <a:r>
              <a:rPr lang="en-US" sz="4800" i="1" dirty="0" err="1">
                <a:latin typeface="Arial" panose="020B0604020202020204" pitchFamily="34" charset="0"/>
              </a:rPr>
              <a:t>Stasek</a:t>
            </a:r>
            <a:r>
              <a:rPr lang="en-US" sz="4800" i="1" dirty="0">
                <a:latin typeface="Arial" panose="020B0604020202020204" pitchFamily="34" charset="0"/>
              </a:rPr>
              <a:t>, Theresa Spiel, Carlos Eduardo </a:t>
            </a:r>
            <a:r>
              <a:rPr lang="en-US" sz="4800" i="1" dirty="0" err="1">
                <a:latin typeface="Arial" panose="020B0604020202020204" pitchFamily="34" charset="0"/>
              </a:rPr>
              <a:t>Tichy</a:t>
            </a:r>
            <a:r>
              <a:rPr lang="en-US" sz="4800" i="1" dirty="0">
                <a:latin typeface="Arial" panose="020B0604020202020204" pitchFamily="34" charset="0"/>
              </a:rPr>
              <a:t>, Anna Till</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85510" y="2320947"/>
            <a:ext cx="709053" cy="1286320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5">
            <a:extLst>
              <a:ext uri="{FF2B5EF4-FFF2-40B4-BE49-F238E27FC236}">
                <a16:creationId xmlns:a16="http://schemas.microsoft.com/office/drawing/2014/main" id="{85CAE1D7-A5BF-8FDF-5F86-5935A1218917}"/>
              </a:ext>
            </a:extLst>
          </p:cNvPr>
          <p:cNvSpPr/>
          <p:nvPr/>
        </p:nvSpPr>
        <p:spPr>
          <a:xfrm>
            <a:off x="1605519" y="9225673"/>
            <a:ext cx="12547356" cy="393169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4" name="文本框 12">
            <a:extLst>
              <a:ext uri="{FF2B5EF4-FFF2-40B4-BE49-F238E27FC236}">
                <a16:creationId xmlns:a16="http://schemas.microsoft.com/office/drawing/2014/main" id="{78CD0678-B7E3-9A3C-C7E2-4ADA3658F2C2}"/>
              </a:ext>
            </a:extLst>
          </p:cNvPr>
          <p:cNvSpPr txBox="1"/>
          <p:nvPr>
            <p:custDataLst>
              <p:tags r:id="rId1"/>
            </p:custDataLst>
          </p:nvPr>
        </p:nvSpPr>
        <p:spPr>
          <a:xfrm>
            <a:off x="1822451" y="9405252"/>
            <a:ext cx="11963398" cy="3550740"/>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1:</a:t>
            </a: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Structure description</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		Dog distribution (absolute) </a:t>
            </a:r>
          </a:p>
        </p:txBody>
      </p:sp>
      <p:sp>
        <p:nvSpPr>
          <p:cNvPr id="15" name="文本框 28">
            <a:extLst>
              <a:ext uri="{FF2B5EF4-FFF2-40B4-BE49-F238E27FC236}">
                <a16:creationId xmlns:a16="http://schemas.microsoft.com/office/drawing/2014/main" id="{0872D21C-495C-3992-4C19-D725CD3A9340}"/>
              </a:ext>
            </a:extLst>
          </p:cNvPr>
          <p:cNvSpPr txBox="1"/>
          <p:nvPr>
            <p:custDataLst>
              <p:tags r:id="rId2"/>
            </p:custDataLst>
          </p:nvPr>
        </p:nvSpPr>
        <p:spPr>
          <a:xfrm>
            <a:off x="1668299" y="8414920"/>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Datasets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827" y="1659829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776619" y="23545112"/>
            <a:ext cx="12600305" cy="491900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3"/>
            </p:custDataLst>
          </p:nvPr>
        </p:nvSpPr>
        <p:spPr>
          <a:xfrm>
            <a:off x="29114909" y="23620782"/>
            <a:ext cx="12099925" cy="4472262"/>
          </a:xfrm>
          <a:prstGeom prst="rect">
            <a:avLst/>
          </a:prstGeom>
          <a:noFill/>
        </p:spPr>
        <p:txBody>
          <a:bodyPr wrap="square" rtlCol="0">
            <a:noAutofit/>
          </a:bodyPr>
          <a:lstStyle/>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We propose MO-MIX, a novel MOMARL method which aims to solve the multi-objective multi-agent cooperative decision-making problem with continuous state space. In the experiments, the MO-MIX algorithm clearly outperforms the baseline in all evaluation metrics, while requiring much fewer training steps.</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Currently, our algorithm is tested in the case with two con- </a:t>
            </a:r>
            <a:r>
              <a:rPr lang="en-US" sz="2800" dirty="0" err="1">
                <a:latin typeface="Arial" panose="020B0604020202020204" pitchFamily="34" charset="0"/>
                <a:ea typeface="思源黑体 CN Regular" panose="020B0500000000000000" charset="-122"/>
                <a:cs typeface="Arial" panose="020B0604020202020204" pitchFamily="34" charset="0"/>
                <a:sym typeface="+mn-ea"/>
              </a:rPr>
              <a:t>flicting</a:t>
            </a:r>
            <a:r>
              <a:rPr lang="en-US" sz="2800" dirty="0">
                <a:latin typeface="Arial" panose="020B0604020202020204" pitchFamily="34" charset="0"/>
                <a:ea typeface="思源黑体 CN Regular" panose="020B0500000000000000" charset="-122"/>
                <a:cs typeface="Arial" panose="020B0604020202020204" pitchFamily="34" charset="0"/>
                <a:sym typeface="+mn-ea"/>
              </a:rPr>
              <a:t> objectives. For three or more objectives, the algorithm is theoretically able to be applied.</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In future work, we aim to explore more complex multi-objective multi-agent problems with more difficult tasks or more diversity of objectives.</a:t>
            </a:r>
          </a:p>
        </p:txBody>
      </p:sp>
      <p:sp>
        <p:nvSpPr>
          <p:cNvPr id="24" name="文本框 28">
            <a:extLst>
              <a:ext uri="{FF2B5EF4-FFF2-40B4-BE49-F238E27FC236}">
                <a16:creationId xmlns:a16="http://schemas.microsoft.com/office/drawing/2014/main" id="{1CE5410E-4052-1E73-2487-317672002912}"/>
              </a:ext>
            </a:extLst>
          </p:cNvPr>
          <p:cNvSpPr txBox="1"/>
          <p:nvPr>
            <p:custDataLst>
              <p:tags r:id="rId4"/>
            </p:custDataLst>
          </p:nvPr>
        </p:nvSpPr>
        <p:spPr>
          <a:xfrm>
            <a:off x="29092049" y="22409079"/>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666955" y="-1717957"/>
            <a:ext cx="636977" cy="12863199"/>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3" y="5176522"/>
            <a:ext cx="12598712" cy="304513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5"/>
            </p:custDataLst>
          </p:nvPr>
        </p:nvSpPr>
        <p:spPr>
          <a:xfrm>
            <a:off x="1822768" y="5449960"/>
            <a:ext cx="12099608" cy="2518472"/>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Dog ownership in Vienna is very popular. In order to explore this Group’s several hypotheses, three Datasets were explored: One containing the aggregated density of dogs per district as well as absolute number since 2002, the other two containing the count of individual dog breeds per district. The latter were combined to one dataset, since it contained the same info for different reference years.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6"/>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590673" y="702484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790491" y="14040380"/>
            <a:ext cx="12734777" cy="806366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7"/>
            </p:custDataLst>
          </p:nvPr>
        </p:nvSpPr>
        <p:spPr>
          <a:xfrm>
            <a:off x="29092049" y="14620568"/>
            <a:ext cx="12099925" cy="7208766"/>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When assessing yearly total counts per  Victimization Description, there are distinct spikes that remain consistent across all  crime types. Notably, these peaks are observed in the years 2012, 2016, and 2020, coinciding with presidential election years. However, the surge observed in 2021 requires further scrutiny. Notably, the most significant disparities between the mentioned years are observed in crimes categorized as "Aggravated Battery". </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5" name="剪去对角的矩形 9">
            <a:extLst>
              <a:ext uri="{FF2B5EF4-FFF2-40B4-BE49-F238E27FC236}">
                <a16:creationId xmlns:a16="http://schemas.microsoft.com/office/drawing/2014/main" id="{A54C7EDB-D1F0-C643-1947-36E64D5972EE}"/>
              </a:ext>
            </a:extLst>
          </p:cNvPr>
          <p:cNvSpPr/>
          <p:nvPr/>
        </p:nvSpPr>
        <p:spPr>
          <a:xfrm rot="16200000">
            <a:off x="21139485" y="12463281"/>
            <a:ext cx="770023" cy="13735814"/>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625441" y="24174634"/>
            <a:ext cx="12527433" cy="425057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8"/>
            </p:custDataLst>
          </p:nvPr>
        </p:nvSpPr>
        <p:spPr>
          <a:xfrm>
            <a:off x="14938106" y="20235517"/>
            <a:ext cx="12099925" cy="6994231"/>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Many real-world problems have multiple conflicting objectives, which cannot be optimal at the same time. Therefore, single RL policy must trade-off between different objectives. </a:t>
            </a:r>
          </a:p>
        </p:txBody>
      </p:sp>
      <p:sp>
        <p:nvSpPr>
          <p:cNvPr id="38" name="文本框 28">
            <a:extLst>
              <a:ext uri="{FF2B5EF4-FFF2-40B4-BE49-F238E27FC236}">
                <a16:creationId xmlns:a16="http://schemas.microsoft.com/office/drawing/2014/main" id="{A8FFC56D-C1EF-F2DE-4F5C-8312655BE189}"/>
              </a:ext>
            </a:extLst>
          </p:cNvPr>
          <p:cNvSpPr txBox="1"/>
          <p:nvPr>
            <p:custDataLst>
              <p:tags r:id="rId9"/>
            </p:custDataLst>
          </p:nvPr>
        </p:nvSpPr>
        <p:spPr>
          <a:xfrm>
            <a:off x="14828204" y="1888520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3</a:t>
            </a:r>
          </a:p>
        </p:txBody>
      </p:sp>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69245" y="3359386"/>
            <a:ext cx="830997" cy="1380383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4962000" y="10997441"/>
            <a:ext cx="13227993" cy="7697606"/>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0"/>
            </p:custDataLst>
          </p:nvPr>
        </p:nvSpPr>
        <p:spPr>
          <a:xfrm>
            <a:off x="15123631" y="11169795"/>
            <a:ext cx="12793588" cy="7464283"/>
          </a:xfrm>
          <a:prstGeom prst="rect">
            <a:avLst/>
          </a:prstGeom>
          <a:noFill/>
        </p:spPr>
        <p:txBody>
          <a:bodyPr wrap="square" rtlCol="0">
            <a:noAutofit/>
          </a:bodyPr>
          <a:lstStyle/>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There is a positive correlation between the ownership of </a:t>
            </a:r>
            <a:r>
              <a:rPr lang="en-GB" sz="2400" b="1"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and district, with a higher prevalence of </a:t>
            </a:r>
            <a:r>
              <a:rPr lang="en-GB" sz="2400" b="1"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b="1" dirty="0">
                <a:latin typeface="Arial" panose="020B0604020202020204" pitchFamily="34" charset="0"/>
                <a:ea typeface="思源黑体 CN Regular" panose="020B0500000000000000" charset="-122"/>
                <a:cs typeface="Arial" panose="020B0604020202020204" pitchFamily="34" charset="0"/>
                <a:sym typeface="+mn-ea"/>
              </a:rPr>
              <a:t> ownership in outer </a:t>
            </a:r>
            <a:r>
              <a:rPr lang="en-GB" sz="2400" b="1" dirty="0" err="1">
                <a:latin typeface="Arial" panose="020B0604020202020204" pitchFamily="34" charset="0"/>
                <a:ea typeface="思源黑体 CN Regular" panose="020B0500000000000000" charset="-122"/>
                <a:cs typeface="Arial" panose="020B0604020202020204" pitchFamily="34" charset="0"/>
                <a:sym typeface="+mn-ea"/>
              </a:rPr>
              <a:t>viennese</a:t>
            </a:r>
            <a:r>
              <a:rPr lang="en-GB" sz="2400" b="1" dirty="0">
                <a:latin typeface="Arial" panose="020B0604020202020204" pitchFamily="34" charset="0"/>
                <a:ea typeface="思源黑体 CN Regular" panose="020B0500000000000000" charset="-122"/>
                <a:cs typeface="Arial" panose="020B0604020202020204" pitchFamily="34" charset="0"/>
                <a:sym typeface="+mn-ea"/>
              </a:rPr>
              <a:t> districts compared to inner districts.			</a:t>
            </a: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r>
              <a:rPr lang="en-US" sz="1200" b="1" dirty="0">
                <a:latin typeface="Times New Roman" panose="02020603050405020304" pitchFamily="18" charset="0"/>
                <a:ea typeface="思源黑体 CN Regular" panose="020B0500000000000000" charset="-122"/>
                <a:cs typeface="Times New Roman" panose="02020603050405020304" pitchFamily="18" charset="0"/>
                <a:sym typeface="+mn-ea"/>
              </a:rPr>
              <a:t>maybe there is a 			                        correlation? </a:t>
            </a: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1"/>
            </p:custDataLst>
          </p:nvPr>
        </p:nvSpPr>
        <p:spPr>
          <a:xfrm>
            <a:off x="15116685" y="992007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2</a:t>
            </a:r>
          </a:p>
        </p:txBody>
      </p:sp>
      <p:pic>
        <p:nvPicPr>
          <p:cNvPr id="47" name="Picture 46">
            <a:extLst>
              <a:ext uri="{FF2B5EF4-FFF2-40B4-BE49-F238E27FC236}">
                <a16:creationId xmlns:a16="http://schemas.microsoft.com/office/drawing/2014/main" id="{34CE9501-6118-A9DE-522C-9E73CFF22A9A}"/>
              </a:ext>
            </a:extLst>
          </p:cNvPr>
          <p:cNvPicPr>
            <a:picLocks noChangeAspect="1"/>
          </p:cNvPicPr>
          <p:nvPr/>
        </p:nvPicPr>
        <p:blipFill rotWithShape="1">
          <a:blip r:embed="rId17"/>
          <a:srcRect b="11944"/>
          <a:stretch/>
        </p:blipFill>
        <p:spPr>
          <a:xfrm>
            <a:off x="30386220" y="17785852"/>
            <a:ext cx="7727209" cy="4220081"/>
          </a:xfrm>
          <a:prstGeom prst="rect">
            <a:avLst/>
          </a:prstGeom>
        </p:spPr>
      </p:pic>
      <p:sp>
        <p:nvSpPr>
          <p:cNvPr id="6" name="TextBox 5">
            <a:extLst>
              <a:ext uri="{FF2B5EF4-FFF2-40B4-BE49-F238E27FC236}">
                <a16:creationId xmlns:a16="http://schemas.microsoft.com/office/drawing/2014/main" id="{4D51ED24-4E7D-7869-3644-B9542D27F46F}"/>
              </a:ext>
            </a:extLst>
          </p:cNvPr>
          <p:cNvSpPr txBox="1"/>
          <p:nvPr/>
        </p:nvSpPr>
        <p:spPr>
          <a:xfrm>
            <a:off x="1553526" y="28317671"/>
            <a:ext cx="26363692"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Eurostat European Union. Healthy life years from birth. 2023. URL: </a:t>
            </a:r>
            <a:r>
              <a:rPr lang="en-US" sz="2800" dirty="0">
                <a:hlinkClick r:id="rId18"/>
              </a:rPr>
              <a:t>https://ec.europa.eu/eurostat/databrowser/view/HLTH_HLYE/default/table?lang=en</a:t>
            </a:r>
            <a:r>
              <a:rPr lang="en-US" sz="2800" dirty="0"/>
              <a:t> (visited on 09/12/2023).</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4</a:t>
            </a:r>
            <a:endParaRPr lang="zh-CN" altLang="en-US" sz="6600" dirty="0"/>
          </a:p>
        </p:txBody>
      </p:sp>
      <p:pic>
        <p:nvPicPr>
          <p:cNvPr id="11" name="Picture 10" descr="A graph of a graph&#10;&#10;Description automatically generated with medium confidence">
            <a:extLst>
              <a:ext uri="{FF2B5EF4-FFF2-40B4-BE49-F238E27FC236}">
                <a16:creationId xmlns:a16="http://schemas.microsoft.com/office/drawing/2014/main" id="{2E0DAF3B-BF39-A6EB-AB9C-DAC51B797167}"/>
              </a:ext>
            </a:extLst>
          </p:cNvPr>
          <p:cNvPicPr>
            <a:picLocks noChangeAspect="1"/>
          </p:cNvPicPr>
          <p:nvPr/>
        </p:nvPicPr>
        <p:blipFill>
          <a:blip r:embed="rId19">
            <a:extLst>
              <a:ext uri="{28A0092B-C50C-407E-A947-70E740481C1C}">
                <a14:useLocalDpi xmlns:a14="http://schemas.microsoft.com/office/drawing/2010/main" val="0"/>
              </a:ext>
            </a:extLst>
          </a:blip>
          <a:srcRect l="4902" r="6687" b="5073"/>
          <a:stretch/>
        </p:blipFill>
        <p:spPr>
          <a:xfrm>
            <a:off x="7798201" y="9510869"/>
            <a:ext cx="6285294" cy="2699416"/>
          </a:xfrm>
          <a:prstGeom prst="rect">
            <a:avLst/>
          </a:prstGeom>
        </p:spPr>
      </p:pic>
      <p:sp>
        <p:nvSpPr>
          <p:cNvPr id="16" name="圆角矩形 5">
            <a:extLst>
              <a:ext uri="{FF2B5EF4-FFF2-40B4-BE49-F238E27FC236}">
                <a16:creationId xmlns:a16="http://schemas.microsoft.com/office/drawing/2014/main" id="{EC4C388A-4516-1D97-C707-BA1BC15FA982}"/>
              </a:ext>
            </a:extLst>
          </p:cNvPr>
          <p:cNvSpPr/>
          <p:nvPr/>
        </p:nvSpPr>
        <p:spPr>
          <a:xfrm>
            <a:off x="1605519" y="13372261"/>
            <a:ext cx="12547355" cy="9399714"/>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8" name="文本框 12">
            <a:extLst>
              <a:ext uri="{FF2B5EF4-FFF2-40B4-BE49-F238E27FC236}">
                <a16:creationId xmlns:a16="http://schemas.microsoft.com/office/drawing/2014/main" id="{5EB90210-6FB6-4307-CBDA-CDA53E89F885}"/>
              </a:ext>
            </a:extLst>
          </p:cNvPr>
          <p:cNvSpPr txBox="1"/>
          <p:nvPr>
            <p:custDataLst>
              <p:tags r:id="rId12"/>
            </p:custDataLst>
          </p:nvPr>
        </p:nvSpPr>
        <p:spPr>
          <a:xfrm>
            <a:off x="1799907" y="13410665"/>
            <a:ext cx="12099925" cy="9002323"/>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2 &amp; 3</a:t>
            </a: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p:txBody>
      </p:sp>
      <p:pic>
        <p:nvPicPr>
          <p:cNvPr id="39" name="Picture 38">
            <a:extLst>
              <a:ext uri="{FF2B5EF4-FFF2-40B4-BE49-F238E27FC236}">
                <a16:creationId xmlns:a16="http://schemas.microsoft.com/office/drawing/2014/main" id="{3E213F57-246B-BA3F-1190-57E310ED064C}"/>
              </a:ext>
            </a:extLst>
          </p:cNvPr>
          <p:cNvPicPr>
            <a:picLocks noChangeAspect="1"/>
          </p:cNvPicPr>
          <p:nvPr/>
        </p:nvPicPr>
        <p:blipFill>
          <a:blip r:embed="rId20"/>
          <a:stretch>
            <a:fillRect/>
          </a:stretch>
        </p:blipFill>
        <p:spPr>
          <a:xfrm>
            <a:off x="1799907" y="10444315"/>
            <a:ext cx="6179211" cy="2475285"/>
          </a:xfrm>
          <a:prstGeom prst="rect">
            <a:avLst/>
          </a:prstGeom>
        </p:spPr>
      </p:pic>
      <p:pic>
        <p:nvPicPr>
          <p:cNvPr id="46" name="Picture 45">
            <a:extLst>
              <a:ext uri="{FF2B5EF4-FFF2-40B4-BE49-F238E27FC236}">
                <a16:creationId xmlns:a16="http://schemas.microsoft.com/office/drawing/2014/main" id="{E0C40BF2-9C40-937D-7BA7-0DD9DA57B4D2}"/>
              </a:ext>
            </a:extLst>
          </p:cNvPr>
          <p:cNvPicPr>
            <a:picLocks noChangeAspect="1"/>
          </p:cNvPicPr>
          <p:nvPr/>
        </p:nvPicPr>
        <p:blipFill>
          <a:blip r:embed="rId21"/>
          <a:stretch>
            <a:fillRect/>
          </a:stretch>
        </p:blipFill>
        <p:spPr>
          <a:xfrm>
            <a:off x="7805184" y="13756985"/>
            <a:ext cx="5852245" cy="1577080"/>
          </a:xfrm>
          <a:prstGeom prst="rect">
            <a:avLst/>
          </a:prstGeom>
        </p:spPr>
      </p:pic>
      <p:pic>
        <p:nvPicPr>
          <p:cNvPr id="59" name="Picture 58" descr="A screenshot of a graph&#10;&#10;Description automatically generated">
            <a:extLst>
              <a:ext uri="{FF2B5EF4-FFF2-40B4-BE49-F238E27FC236}">
                <a16:creationId xmlns:a16="http://schemas.microsoft.com/office/drawing/2014/main" id="{D56AB122-B29C-BD48-BDD5-3E880B6A0DC9}"/>
              </a:ext>
            </a:extLst>
          </p:cNvPr>
          <p:cNvPicPr>
            <a:picLocks noChangeAspect="1"/>
          </p:cNvPicPr>
          <p:nvPr/>
        </p:nvPicPr>
        <p:blipFill>
          <a:blip r:embed="rId22">
            <a:extLst>
              <a:ext uri="{28A0092B-C50C-407E-A947-70E740481C1C}">
                <a14:useLocalDpi xmlns:a14="http://schemas.microsoft.com/office/drawing/2010/main" val="0"/>
              </a:ext>
            </a:extLst>
          </a:blip>
          <a:srcRect r="2487" b="31334"/>
          <a:stretch/>
        </p:blipFill>
        <p:spPr>
          <a:xfrm>
            <a:off x="8269995" y="15535565"/>
            <a:ext cx="4644073" cy="3270234"/>
          </a:xfrm>
          <a:prstGeom prst="rect">
            <a:avLst/>
          </a:prstGeom>
        </p:spPr>
      </p:pic>
      <p:sp>
        <p:nvSpPr>
          <p:cNvPr id="62" name="Rectangle 1">
            <a:extLst>
              <a:ext uri="{FF2B5EF4-FFF2-40B4-BE49-F238E27FC236}">
                <a16:creationId xmlns:a16="http://schemas.microsoft.com/office/drawing/2014/main" id="{B2B86F2B-9578-3D8A-554E-73B47C504C58}"/>
              </a:ext>
            </a:extLst>
          </p:cNvPr>
          <p:cNvSpPr>
            <a:spLocks noChangeArrowheads="1"/>
          </p:cNvSpPr>
          <p:nvPr/>
        </p:nvSpPr>
        <p:spPr bwMode="auto">
          <a:xfrm>
            <a:off x="0" y="0"/>
            <a:ext cx="4284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inherit"/>
              </a:rPr>
              <a:t>g.fig.suptitle(</a:t>
            </a:r>
            <a:r>
              <a:rPr kumimoji="0" lang="en-US" altLang="en-US" sz="1000" b="0" i="0" u="none" strike="noStrike" cap="none" normalizeH="0" baseline="0">
                <a:ln>
                  <a:noFill/>
                </a:ln>
                <a:solidFill>
                  <a:srgbClr val="B5BD68"/>
                </a:solidFill>
                <a:effectLst/>
                <a:latin typeface="inherit"/>
              </a:rPr>
              <a:t>'Distribution of dog breeds over districts'</a:t>
            </a:r>
            <a:r>
              <a:rPr kumimoji="0" lang="en-US" altLang="en-US" sz="1000" b="0" i="0" u="none" strike="noStrike" cap="none" normalizeH="0" baseline="0">
                <a:ln>
                  <a:noFill/>
                </a:ln>
                <a:solidFill>
                  <a:srgbClr val="C5C8C6"/>
                </a:solidFill>
                <a:effectLst/>
                <a:latin typeface="inherit"/>
              </a:rPr>
              <a:t>, fontsize=</a:t>
            </a:r>
            <a:r>
              <a:rPr kumimoji="0" lang="en-US" altLang="en-US" sz="1000" b="0" i="0" u="none" strike="noStrike" cap="none" normalizeH="0" baseline="0">
                <a:ln>
                  <a:noFill/>
                </a:ln>
                <a:solidFill>
                  <a:srgbClr val="DE935F"/>
                </a:solidFill>
                <a:effectLst/>
                <a:latin typeface="inherit"/>
              </a:rPr>
              <a:t>18</a:t>
            </a:r>
            <a:r>
              <a:rPr kumimoji="0" lang="en-US" altLang="en-US" sz="1000" b="0" i="0" u="none" strike="noStrike" cap="none" normalizeH="0" baseline="0">
                <a:ln>
                  <a:noFill/>
                </a:ln>
                <a:solidFill>
                  <a:srgbClr val="C5C8C6"/>
                </a:solidFill>
                <a:effectLst/>
                <a:latin typeface="inherit"/>
              </a:rPr>
              <a:t>, x=</a:t>
            </a:r>
            <a:r>
              <a:rPr kumimoji="0" lang="en-US" altLang="en-US" sz="1000" b="0" i="0" u="none" strike="noStrike" cap="none" normalizeH="0" baseline="0">
                <a:ln>
                  <a:noFill/>
                </a:ln>
                <a:solidFill>
                  <a:srgbClr val="DE935F"/>
                </a:solidFill>
                <a:effectLst/>
                <a:latin typeface="inherit"/>
              </a:rPr>
              <a:t>0.95</a:t>
            </a:r>
            <a:r>
              <a:rPr kumimoji="0" lang="en-US" altLang="en-US" sz="1000" b="0" i="0" u="none" strike="noStrike" cap="none" normalizeH="0" baseline="0">
                <a:ln>
                  <a:noFill/>
                </a:ln>
                <a:solidFill>
                  <a:srgbClr val="C5C8C6"/>
                </a:solidFill>
                <a:effectLst/>
                <a:latin typeface="inherit"/>
              </a:rPr>
              <a:t>, y=</a:t>
            </a:r>
            <a:r>
              <a:rPr kumimoji="0" lang="en-US" altLang="en-US" sz="1000" b="0" i="0" u="none" strike="noStrike" cap="none" normalizeH="0" baseline="0">
                <a:ln>
                  <a:noFill/>
                </a:ln>
                <a:solidFill>
                  <a:srgbClr val="DE935F"/>
                </a:solidFill>
                <a:effectLst/>
                <a:latin typeface="inherit"/>
              </a:rPr>
              <a:t>0.01</a:t>
            </a:r>
            <a:r>
              <a:rPr kumimoji="0" lang="en-US" altLang="en-US" sz="1000" b="0" i="0" u="none" strike="noStrike" cap="none" normalizeH="0" baseline="0">
                <a:ln>
                  <a:noFill/>
                </a:ln>
                <a:solidFill>
                  <a:srgbClr val="C5C8C6"/>
                </a:solidFill>
                <a:effectLst/>
                <a:latin typeface="inherit"/>
              </a:rPr>
              <a:t>, ha=</a:t>
            </a:r>
            <a:r>
              <a:rPr kumimoji="0" lang="en-US" altLang="en-US" sz="1000" b="0" i="0" u="none" strike="noStrike" cap="none" normalizeH="0" baseline="0">
                <a:ln>
                  <a:noFill/>
                </a:ln>
                <a:solidFill>
                  <a:srgbClr val="B5BD68"/>
                </a:solidFill>
                <a:effectLst/>
                <a:latin typeface="inherit"/>
              </a:rPr>
              <a:t>'right'</a:t>
            </a:r>
            <a:r>
              <a:rPr kumimoji="0" lang="en-US" altLang="en-US" sz="1000" b="0" i="0" u="none" strike="noStrike" cap="none" normalizeH="0" baseline="0">
                <a:ln>
                  <a:noFill/>
                </a:ln>
                <a:solidFill>
                  <a:srgbClr val="C5C8C6"/>
                </a:solidFill>
                <a:effectLst/>
                <a:latin typeface="inherit"/>
              </a:rPr>
              <a:t>)</a:t>
            </a:r>
            <a:r>
              <a:rPr kumimoji="0" lang="en-US" altLang="en-US" sz="2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4" name="Picture 63" descr="A group of blue and white bars&#10;&#10;Description automatically generated">
            <a:extLst>
              <a:ext uri="{FF2B5EF4-FFF2-40B4-BE49-F238E27FC236}">
                <a16:creationId xmlns:a16="http://schemas.microsoft.com/office/drawing/2014/main" id="{8DBE783A-7580-30B1-1814-452FAE14165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822451" y="14297030"/>
            <a:ext cx="5650463" cy="5609328"/>
          </a:xfrm>
          <a:prstGeom prst="rect">
            <a:avLst/>
          </a:prstGeom>
        </p:spPr>
      </p:pic>
      <p:pic>
        <p:nvPicPr>
          <p:cNvPr id="57" name="Picture 56" descr="A graph of different colored squares&#10;&#10;Description automatically generated">
            <a:extLst>
              <a:ext uri="{FF2B5EF4-FFF2-40B4-BE49-F238E27FC236}">
                <a16:creationId xmlns:a16="http://schemas.microsoft.com/office/drawing/2014/main" id="{D87B35BC-720C-EC80-6161-894D8F6EB9BB}"/>
              </a:ext>
            </a:extLst>
          </p:cNvPr>
          <p:cNvPicPr>
            <a:picLocks noChangeAspect="1"/>
          </p:cNvPicPr>
          <p:nvPr/>
        </p:nvPicPr>
        <p:blipFill>
          <a:blip r:embed="rId24">
            <a:extLst>
              <a:ext uri="{28A0092B-C50C-407E-A947-70E740481C1C}">
                <a14:useLocalDpi xmlns:a14="http://schemas.microsoft.com/office/drawing/2010/main" val="0"/>
              </a:ext>
            </a:extLst>
          </a:blip>
          <a:srcRect t="6834" r="10545" b="6229"/>
          <a:stretch/>
        </p:blipFill>
        <p:spPr>
          <a:xfrm>
            <a:off x="4293808" y="19132952"/>
            <a:ext cx="8188444" cy="2981093"/>
          </a:xfrm>
          <a:prstGeom prst="rect">
            <a:avLst/>
          </a:prstGeom>
        </p:spPr>
      </p:pic>
      <p:sp>
        <p:nvSpPr>
          <p:cNvPr id="66" name="剪去对角的矩形 9">
            <a:extLst>
              <a:ext uri="{FF2B5EF4-FFF2-40B4-BE49-F238E27FC236}">
                <a16:creationId xmlns:a16="http://schemas.microsoft.com/office/drawing/2014/main" id="{246381E5-B3D7-7088-CFBF-3FC01FA0817E}"/>
              </a:ext>
            </a:extLst>
          </p:cNvPr>
          <p:cNvSpPr/>
          <p:nvPr/>
        </p:nvSpPr>
        <p:spPr>
          <a:xfrm rot="16200000">
            <a:off x="7590584" y="17063477"/>
            <a:ext cx="740187" cy="12821922"/>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8">
            <a:extLst>
              <a:ext uri="{FF2B5EF4-FFF2-40B4-BE49-F238E27FC236}">
                <a16:creationId xmlns:a16="http://schemas.microsoft.com/office/drawing/2014/main" id="{E93F51D7-74B5-8AB0-2C97-C44377649A26}"/>
              </a:ext>
            </a:extLst>
          </p:cNvPr>
          <p:cNvSpPr txBox="1"/>
          <p:nvPr>
            <p:custDataLst>
              <p:tags r:id="rId13"/>
            </p:custDataLst>
          </p:nvPr>
        </p:nvSpPr>
        <p:spPr>
          <a:xfrm>
            <a:off x="1758467" y="2301633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1</a:t>
            </a:r>
          </a:p>
        </p:txBody>
      </p:sp>
      <p:sp>
        <p:nvSpPr>
          <p:cNvPr id="67" name="圆角矩形 5">
            <a:extLst>
              <a:ext uri="{FF2B5EF4-FFF2-40B4-BE49-F238E27FC236}">
                <a16:creationId xmlns:a16="http://schemas.microsoft.com/office/drawing/2014/main" id="{AB4832E2-9CB3-B399-2F9B-01E5F42D34D4}"/>
              </a:ext>
            </a:extLst>
          </p:cNvPr>
          <p:cNvSpPr/>
          <p:nvPr/>
        </p:nvSpPr>
        <p:spPr>
          <a:xfrm>
            <a:off x="14938106" y="19906358"/>
            <a:ext cx="13275782" cy="855776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8" name="圆角矩形 5">
            <a:extLst>
              <a:ext uri="{FF2B5EF4-FFF2-40B4-BE49-F238E27FC236}">
                <a16:creationId xmlns:a16="http://schemas.microsoft.com/office/drawing/2014/main" id="{ADE75875-DF1F-C3FF-C284-6FFE4A9061F3}"/>
              </a:ext>
            </a:extLst>
          </p:cNvPr>
          <p:cNvSpPr/>
          <p:nvPr/>
        </p:nvSpPr>
        <p:spPr>
          <a:xfrm>
            <a:off x="14938106" y="4371263"/>
            <a:ext cx="13275782" cy="5166561"/>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9" name="剪去对角的矩形 9">
            <a:extLst>
              <a:ext uri="{FF2B5EF4-FFF2-40B4-BE49-F238E27FC236}">
                <a16:creationId xmlns:a16="http://schemas.microsoft.com/office/drawing/2014/main" id="{090A25DB-B7E8-3F21-E834-45F698526073}"/>
              </a:ext>
            </a:extLst>
          </p:cNvPr>
          <p:cNvSpPr/>
          <p:nvPr/>
        </p:nvSpPr>
        <p:spPr>
          <a:xfrm rot="16200000">
            <a:off x="34657572" y="-1698884"/>
            <a:ext cx="708649" cy="1275338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28">
            <a:extLst>
              <a:ext uri="{FF2B5EF4-FFF2-40B4-BE49-F238E27FC236}">
                <a16:creationId xmlns:a16="http://schemas.microsoft.com/office/drawing/2014/main" id="{6FF6DB80-1547-F670-AB44-50D6922C7211}"/>
              </a:ext>
            </a:extLst>
          </p:cNvPr>
          <p:cNvSpPr txBox="1"/>
          <p:nvPr>
            <p:custDataLst>
              <p:tags r:id="rId14"/>
            </p:custDataLst>
          </p:nvPr>
        </p:nvSpPr>
        <p:spPr>
          <a:xfrm>
            <a:off x="28996669" y="1290415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5</a:t>
            </a:r>
          </a:p>
        </p:txBody>
      </p:sp>
      <p:sp>
        <p:nvSpPr>
          <p:cNvPr id="32" name="文本框 28">
            <a:extLst>
              <a:ext uri="{FF2B5EF4-FFF2-40B4-BE49-F238E27FC236}">
                <a16:creationId xmlns:a16="http://schemas.microsoft.com/office/drawing/2014/main" id="{B3826FFE-D7E5-0EE2-B873-74E2BD108522}"/>
              </a:ext>
            </a:extLst>
          </p:cNvPr>
          <p:cNvSpPr txBox="1"/>
          <p:nvPr>
            <p:custDataLst>
              <p:tags r:id="rId15"/>
            </p:custDataLst>
          </p:nvPr>
        </p:nvSpPr>
        <p:spPr>
          <a:xfrm>
            <a:off x="29114909" y="425521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4</a:t>
            </a:r>
          </a:p>
        </p:txBody>
      </p:sp>
      <p:sp>
        <p:nvSpPr>
          <p:cNvPr id="71" name="圆角矩形 5">
            <a:extLst>
              <a:ext uri="{FF2B5EF4-FFF2-40B4-BE49-F238E27FC236}">
                <a16:creationId xmlns:a16="http://schemas.microsoft.com/office/drawing/2014/main" id="{5571A1A3-FAF0-4B6A-CD32-93962B9E53C4}"/>
              </a:ext>
            </a:extLst>
          </p:cNvPr>
          <p:cNvSpPr/>
          <p:nvPr/>
        </p:nvSpPr>
        <p:spPr>
          <a:xfrm>
            <a:off x="28759428" y="5168554"/>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pic>
        <p:nvPicPr>
          <p:cNvPr id="73" name="Picture 72">
            <a:extLst>
              <a:ext uri="{FF2B5EF4-FFF2-40B4-BE49-F238E27FC236}">
                <a16:creationId xmlns:a16="http://schemas.microsoft.com/office/drawing/2014/main" id="{29ADB6D0-95E9-321A-194A-0CB154BED517}"/>
              </a:ext>
            </a:extLst>
          </p:cNvPr>
          <p:cNvPicPr>
            <a:picLocks noChangeAspect="1"/>
          </p:cNvPicPr>
          <p:nvPr/>
        </p:nvPicPr>
        <p:blipFill>
          <a:blip r:embed="rId25"/>
          <a:stretch>
            <a:fillRect/>
          </a:stretch>
        </p:blipFill>
        <p:spPr>
          <a:xfrm>
            <a:off x="15039699" y="12832610"/>
            <a:ext cx="3981424" cy="1329335"/>
          </a:xfrm>
          <a:prstGeom prst="rect">
            <a:avLst/>
          </a:prstGeom>
        </p:spPr>
      </p:pic>
      <p:pic>
        <p:nvPicPr>
          <p:cNvPr id="80" name="Picture 79" descr="A comparison of a pie chart&#10;&#10;Description automatically generated">
            <a:extLst>
              <a:ext uri="{FF2B5EF4-FFF2-40B4-BE49-F238E27FC236}">
                <a16:creationId xmlns:a16="http://schemas.microsoft.com/office/drawing/2014/main" id="{26DA01BF-2BD3-26D7-345C-2D819B93E89D}"/>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0348455" y="16595121"/>
            <a:ext cx="3777554" cy="1888778"/>
          </a:xfrm>
          <a:prstGeom prst="rect">
            <a:avLst/>
          </a:prstGeom>
        </p:spPr>
      </p:pic>
      <p:pic>
        <p:nvPicPr>
          <p:cNvPr id="86" name="Picture 85" descr="A screenshot of a graph&#10;&#10;Description automatically generated">
            <a:extLst>
              <a:ext uri="{FF2B5EF4-FFF2-40B4-BE49-F238E27FC236}">
                <a16:creationId xmlns:a16="http://schemas.microsoft.com/office/drawing/2014/main" id="{88832680-CC4A-6123-C961-17782A755A77}"/>
              </a:ext>
            </a:extLst>
          </p:cNvPr>
          <p:cNvPicPr>
            <a:picLocks noChangeAspect="1"/>
          </p:cNvPicPr>
          <p:nvPr/>
        </p:nvPicPr>
        <p:blipFill>
          <a:blip r:embed="rId27" cstate="print">
            <a:extLst>
              <a:ext uri="{28A0092B-C50C-407E-A947-70E740481C1C}">
                <a14:useLocalDpi xmlns:a14="http://schemas.microsoft.com/office/drawing/2010/main" val="0"/>
              </a:ext>
            </a:extLst>
          </a:blip>
          <a:srcRect b="9102"/>
          <a:stretch/>
        </p:blipFill>
        <p:spPr>
          <a:xfrm>
            <a:off x="21548914" y="11925526"/>
            <a:ext cx="3838277" cy="3171727"/>
          </a:xfrm>
          <a:prstGeom prst="rect">
            <a:avLst/>
          </a:prstGeom>
        </p:spPr>
      </p:pic>
      <p:pic>
        <p:nvPicPr>
          <p:cNvPr id="88" name="Picture 87" descr="A map with red lines&#10;&#10;Description automatically generated">
            <a:extLst>
              <a:ext uri="{FF2B5EF4-FFF2-40B4-BE49-F238E27FC236}">
                <a16:creationId xmlns:a16="http://schemas.microsoft.com/office/drawing/2014/main" id="{BF640F8C-0962-E9DA-907A-53A1B6D49A4C}"/>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9309424" y="13529791"/>
            <a:ext cx="1981938" cy="1486454"/>
          </a:xfrm>
          <a:prstGeom prst="rect">
            <a:avLst/>
          </a:prstGeom>
        </p:spPr>
      </p:pic>
      <p:cxnSp>
        <p:nvCxnSpPr>
          <p:cNvPr id="90" name="Straight Arrow Connector 89">
            <a:extLst>
              <a:ext uri="{FF2B5EF4-FFF2-40B4-BE49-F238E27FC236}">
                <a16:creationId xmlns:a16="http://schemas.microsoft.com/office/drawing/2014/main" id="{78337DD3-DB70-9BCF-C5E7-639E9C167514}"/>
              </a:ext>
            </a:extLst>
          </p:cNvPr>
          <p:cNvCxnSpPr>
            <a:cxnSpLocks/>
            <a:stCxn id="73" idx="3"/>
            <a:endCxn id="86" idx="1"/>
          </p:cNvCxnSpPr>
          <p:nvPr/>
        </p:nvCxnSpPr>
        <p:spPr>
          <a:xfrm>
            <a:off x="19021123" y="13497278"/>
            <a:ext cx="2527791" cy="14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4" name="Picture 83" descr="A graph of different colored bars&#10;&#10;Description automatically generated with medium confidence">
            <a:extLst>
              <a:ext uri="{FF2B5EF4-FFF2-40B4-BE49-F238E27FC236}">
                <a16:creationId xmlns:a16="http://schemas.microsoft.com/office/drawing/2014/main" id="{2A03CE3D-09A2-70BB-0A35-5030745E226A}"/>
              </a:ext>
            </a:extLst>
          </p:cNvPr>
          <p:cNvPicPr>
            <a:picLocks noChangeAspect="1"/>
          </p:cNvPicPr>
          <p:nvPr/>
        </p:nvPicPr>
        <p:blipFill>
          <a:blip r:embed="rId29" cstate="print">
            <a:extLst>
              <a:ext uri="{28A0092B-C50C-407E-A947-70E740481C1C}">
                <a14:useLocalDpi xmlns:a14="http://schemas.microsoft.com/office/drawing/2010/main" val="0"/>
              </a:ext>
            </a:extLst>
          </a:blip>
          <a:srcRect t="1" r="-819" b="9111"/>
          <a:stretch/>
        </p:blipFill>
        <p:spPr>
          <a:xfrm>
            <a:off x="24532435" y="13410665"/>
            <a:ext cx="3666086" cy="3004502"/>
          </a:xfrm>
          <a:prstGeom prst="rect">
            <a:avLst/>
          </a:prstGeom>
        </p:spPr>
      </p:pic>
      <mc:AlternateContent xmlns:mc="http://schemas.openxmlformats.org/markup-compatibility/2006" xmlns:p14="http://schemas.microsoft.com/office/powerpoint/2010/main">
        <mc:Choice Requires="p14">
          <p:contentPart p14:bwMode="auto" r:id="rId30">
            <p14:nvContentPartPr>
              <p14:cNvPr id="111" name="Ink 110">
                <a:extLst>
                  <a:ext uri="{FF2B5EF4-FFF2-40B4-BE49-F238E27FC236}">
                    <a16:creationId xmlns:a16="http://schemas.microsoft.com/office/drawing/2014/main" id="{DE6DE54C-C012-5500-F948-F56A09ECD979}"/>
                  </a:ext>
                </a:extLst>
              </p14:cNvPr>
              <p14:cNvContentPartPr/>
              <p14:nvPr/>
            </p14:nvContentPartPr>
            <p14:xfrm>
              <a:off x="20329440" y="17236440"/>
              <a:ext cx="360" cy="360"/>
            </p14:xfrm>
          </p:contentPart>
        </mc:Choice>
        <mc:Fallback xmlns="">
          <p:pic>
            <p:nvPicPr>
              <p:cNvPr id="111" name="Ink 110">
                <a:extLst>
                  <a:ext uri="{FF2B5EF4-FFF2-40B4-BE49-F238E27FC236}">
                    <a16:creationId xmlns:a16="http://schemas.microsoft.com/office/drawing/2014/main" id="{DE6DE54C-C012-5500-F948-F56A09ECD979}"/>
                  </a:ext>
                </a:extLst>
              </p:cNvPr>
              <p:cNvPicPr/>
              <p:nvPr/>
            </p:nvPicPr>
            <p:blipFill>
              <a:blip r:embed="rId31"/>
              <a:stretch>
                <a:fillRect/>
              </a:stretch>
            </p:blipFill>
            <p:spPr>
              <a:xfrm>
                <a:off x="20325120" y="17231760"/>
                <a:ext cx="9000" cy="9000"/>
              </a:xfrm>
              <a:prstGeom prst="rect">
                <a:avLst/>
              </a:prstGeom>
            </p:spPr>
          </p:pic>
        </mc:Fallback>
      </mc:AlternateContent>
      <p:sp>
        <p:nvSpPr>
          <p:cNvPr id="40" name="Kobling: vinkel 39">
            <a:extLst>
              <a:ext uri="{FF2B5EF4-FFF2-40B4-BE49-F238E27FC236}">
                <a16:creationId xmlns:a16="http://schemas.microsoft.com/office/drawing/2014/main" id="{61B87C4E-6B93-40DC-9A3E-EF17FF1B4F5D}"/>
              </a:ext>
            </a:extLst>
          </p:cNvPr>
          <p:cNvSpPr/>
          <p:nvPr/>
        </p:nvSpPr>
        <p:spPr>
          <a:xfrm rot="10800000" flipV="1">
            <a:off x="15453359" y="15198562"/>
            <a:ext cx="8839287" cy="958322"/>
          </a:xfrm>
          <a:prstGeom prst="bentConnector3">
            <a:avLst>
              <a:gd name="adj1" fmla="val 103768"/>
            </a:avLst>
          </a:prstGeom>
          <a:solidFill>
            <a:srgbClr val="000000">
              <a:alpha val="5000"/>
            </a:srgbClr>
          </a:solidFill>
          <a:ln w="9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fr-FR">
              <a:solidFill>
                <a:srgbClr val="000000"/>
              </a:solidFill>
            </a:endParaRPr>
          </a:p>
        </p:txBody>
      </p:sp>
      <p:sp>
        <p:nvSpPr>
          <p:cNvPr id="115" name="TextBox 114">
            <a:extLst>
              <a:ext uri="{FF2B5EF4-FFF2-40B4-BE49-F238E27FC236}">
                <a16:creationId xmlns:a16="http://schemas.microsoft.com/office/drawing/2014/main" id="{6004CD4E-6F5C-DF42-3B8F-E04E74AD954E}"/>
              </a:ext>
            </a:extLst>
          </p:cNvPr>
          <p:cNvSpPr txBox="1"/>
          <p:nvPr/>
        </p:nvSpPr>
        <p:spPr>
          <a:xfrm>
            <a:off x="24935134" y="17563564"/>
            <a:ext cx="2554275" cy="1000274"/>
          </a:xfrm>
          <a:prstGeom prst="rect">
            <a:avLst/>
          </a:prstGeom>
          <a:noFill/>
        </p:spPr>
        <p:txBody>
          <a:bodyPr wrap="square" rtlCol="0">
            <a:spAutoFit/>
          </a:bodyPr>
          <a:lstStyle/>
          <a:p>
            <a:r>
              <a:rPr lang="de-DE" sz="1200" b="1" dirty="0"/>
              <a:t>Final </a:t>
            </a:r>
            <a:r>
              <a:rPr lang="de-DE" sz="1200" b="1" dirty="0" err="1"/>
              <a:t>answer</a:t>
            </a:r>
            <a:r>
              <a:rPr lang="de-DE" sz="1200" b="1" dirty="0"/>
              <a:t>: </a:t>
            </a:r>
          </a:p>
          <a:p>
            <a:r>
              <a:rPr lang="de-DE" sz="1200" dirty="0" err="1"/>
              <a:t>There</a:t>
            </a:r>
            <a:r>
              <a:rPr lang="de-DE" sz="1200" dirty="0"/>
              <a:t> </a:t>
            </a:r>
            <a:r>
              <a:rPr lang="de-DE" sz="1200" dirty="0" err="1"/>
              <a:t>is</a:t>
            </a:r>
            <a:r>
              <a:rPr lang="de-DE" sz="1200" dirty="0"/>
              <a:t> </a:t>
            </a:r>
            <a:r>
              <a:rPr lang="de-DE" sz="1200" b="1" dirty="0" err="1"/>
              <a:t>no</a:t>
            </a:r>
            <a:r>
              <a:rPr lang="de-DE" sz="1200" b="1" dirty="0"/>
              <a:t> </a:t>
            </a:r>
            <a:r>
              <a:rPr lang="de-DE" sz="1200" dirty="0"/>
              <a:t>positive </a:t>
            </a:r>
            <a:r>
              <a:rPr lang="de-DE" sz="1200" dirty="0" err="1"/>
              <a:t>correlation</a:t>
            </a:r>
            <a:r>
              <a:rPr lang="de-DE" sz="1200" dirty="0"/>
              <a:t> </a:t>
            </a:r>
            <a:r>
              <a:rPr lang="de-DE" sz="1200" dirty="0" err="1"/>
              <a:t>between</a:t>
            </a:r>
            <a:r>
              <a:rPr lang="de-DE" sz="1200" dirty="0"/>
              <a:t> </a:t>
            </a:r>
            <a:r>
              <a:rPr lang="de-DE" sz="1200" dirty="0" err="1"/>
              <a:t>the</a:t>
            </a:r>
            <a:r>
              <a:rPr lang="de-DE" sz="1200" dirty="0"/>
              <a:t> </a:t>
            </a:r>
            <a:r>
              <a:rPr lang="de-DE" sz="1200" dirty="0" err="1"/>
              <a:t>ownership</a:t>
            </a:r>
            <a:r>
              <a:rPr lang="de-DE" sz="1200" dirty="0"/>
              <a:t> </a:t>
            </a:r>
            <a:r>
              <a:rPr lang="de-DE" sz="1200" dirty="0" err="1"/>
              <a:t>of</a:t>
            </a:r>
            <a:r>
              <a:rPr lang="de-DE" sz="1200" dirty="0"/>
              <a:t> Listenhunde and </a:t>
            </a:r>
            <a:r>
              <a:rPr lang="de-DE" sz="1200" dirty="0" err="1"/>
              <a:t>the</a:t>
            </a:r>
            <a:r>
              <a:rPr lang="de-DE" sz="1200" dirty="0"/>
              <a:t> </a:t>
            </a:r>
            <a:r>
              <a:rPr lang="de-DE" sz="1200" dirty="0" err="1"/>
              <a:t>district</a:t>
            </a:r>
            <a:r>
              <a:rPr lang="de-DE" sz="1200" dirty="0"/>
              <a:t>. </a:t>
            </a:r>
          </a:p>
          <a:p>
            <a:endParaRPr lang="en-GB" sz="1100" dirty="0"/>
          </a:p>
        </p:txBody>
      </p:sp>
      <p:sp>
        <p:nvSpPr>
          <p:cNvPr id="116" name="TextBox 115">
            <a:extLst>
              <a:ext uri="{FF2B5EF4-FFF2-40B4-BE49-F238E27FC236}">
                <a16:creationId xmlns:a16="http://schemas.microsoft.com/office/drawing/2014/main" id="{BC23514B-6B6B-F2FE-A09C-823661277C07}"/>
              </a:ext>
            </a:extLst>
          </p:cNvPr>
          <p:cNvSpPr txBox="1"/>
          <p:nvPr/>
        </p:nvSpPr>
        <p:spPr>
          <a:xfrm>
            <a:off x="20329440" y="15516045"/>
            <a:ext cx="3063541" cy="830997"/>
          </a:xfrm>
          <a:prstGeom prst="rect">
            <a:avLst/>
          </a:prstGeom>
          <a:noFill/>
        </p:spPr>
        <p:txBody>
          <a:bodyPr wrap="square" rtlCol="0">
            <a:spAutoFit/>
          </a:bodyPr>
          <a:lstStyle/>
          <a:p>
            <a:r>
              <a:rPr lang="de-DE" sz="1200" dirty="0" err="1"/>
              <a:t>According</a:t>
            </a:r>
            <a:r>
              <a:rPr lang="de-DE" sz="1200" dirty="0"/>
              <a:t> </a:t>
            </a:r>
            <a:r>
              <a:rPr lang="de-DE" sz="1200" dirty="0" err="1"/>
              <a:t>to</a:t>
            </a:r>
            <a:r>
              <a:rPr lang="de-DE" sz="1200" dirty="0"/>
              <a:t> </a:t>
            </a:r>
            <a:r>
              <a:rPr lang="de-DE" sz="1200" dirty="0" err="1"/>
              <a:t>the</a:t>
            </a:r>
            <a:r>
              <a:rPr lang="de-DE" sz="1200" dirty="0"/>
              <a:t> Pearson </a:t>
            </a:r>
            <a:r>
              <a:rPr lang="de-DE" sz="1200" dirty="0" err="1"/>
              <a:t>Coefficient</a:t>
            </a:r>
            <a:r>
              <a:rPr lang="de-DE" sz="1200" dirty="0"/>
              <a:t> </a:t>
            </a:r>
            <a:r>
              <a:rPr lang="de-DE" sz="1200" dirty="0" err="1"/>
              <a:t>results</a:t>
            </a:r>
            <a:r>
              <a:rPr lang="de-DE" sz="1200" dirty="0"/>
              <a:t>, </a:t>
            </a:r>
            <a:r>
              <a:rPr lang="de-DE" sz="1200" dirty="0" err="1"/>
              <a:t>there</a:t>
            </a:r>
            <a:r>
              <a:rPr lang="de-DE" sz="1200" dirty="0"/>
              <a:t> </a:t>
            </a:r>
            <a:r>
              <a:rPr lang="de-DE" sz="1200" dirty="0" err="1"/>
              <a:t>is</a:t>
            </a:r>
            <a:r>
              <a:rPr lang="de-DE" sz="1200" dirty="0"/>
              <a:t> </a:t>
            </a:r>
            <a:r>
              <a:rPr lang="de-DE" sz="1200" b="1" dirty="0" err="1"/>
              <a:t>only</a:t>
            </a:r>
            <a:r>
              <a:rPr lang="de-DE" sz="1200" b="1" dirty="0"/>
              <a:t> a </a:t>
            </a:r>
            <a:r>
              <a:rPr lang="de-DE" sz="1200" b="1" dirty="0" err="1"/>
              <a:t>weak</a:t>
            </a:r>
            <a:r>
              <a:rPr lang="de-DE" sz="1200" b="1" dirty="0"/>
              <a:t> </a:t>
            </a:r>
            <a:r>
              <a:rPr lang="de-DE" sz="1200" b="1" dirty="0" err="1"/>
              <a:t>correlation</a:t>
            </a:r>
            <a:r>
              <a:rPr lang="de-DE" sz="1200" b="1" dirty="0"/>
              <a:t> </a:t>
            </a:r>
            <a:r>
              <a:rPr lang="de-DE" sz="1200" dirty="0" err="1"/>
              <a:t>between</a:t>
            </a:r>
            <a:r>
              <a:rPr lang="de-DE" sz="1200" dirty="0"/>
              <a:t> </a:t>
            </a:r>
            <a:r>
              <a:rPr lang="de-DE" sz="1200" dirty="0" err="1"/>
              <a:t>district</a:t>
            </a:r>
            <a:r>
              <a:rPr lang="de-DE" sz="1200" dirty="0"/>
              <a:t> and Listenhund </a:t>
            </a:r>
            <a:r>
              <a:rPr lang="de-DE" sz="1200" dirty="0" err="1"/>
              <a:t>for</a:t>
            </a:r>
            <a:r>
              <a:rPr lang="de-DE" sz="1200" dirty="0"/>
              <a:t> </a:t>
            </a:r>
            <a:r>
              <a:rPr lang="de-DE" sz="1200" dirty="0" err="1"/>
              <a:t>three</a:t>
            </a:r>
            <a:r>
              <a:rPr lang="de-DE" sz="1200" dirty="0"/>
              <a:t> Listenhund </a:t>
            </a:r>
            <a:r>
              <a:rPr lang="de-DE" sz="1200" dirty="0" err="1"/>
              <a:t>breeds</a:t>
            </a:r>
            <a:r>
              <a:rPr lang="de-DE" sz="1200" dirty="0"/>
              <a:t> (</a:t>
            </a:r>
            <a:r>
              <a:rPr lang="de-DE" sz="1200" b="1" dirty="0"/>
              <a:t>0.2 – 0.35</a:t>
            </a:r>
            <a:r>
              <a:rPr lang="de-DE" sz="1200" dirty="0"/>
              <a:t>) and </a:t>
            </a:r>
            <a:r>
              <a:rPr lang="de-DE" sz="1200" b="1" dirty="0" err="1"/>
              <a:t>less</a:t>
            </a:r>
            <a:r>
              <a:rPr lang="de-DE" sz="1200" b="1" dirty="0"/>
              <a:t> </a:t>
            </a:r>
            <a:r>
              <a:rPr lang="de-DE" sz="1200" b="1" dirty="0" err="1"/>
              <a:t>for</a:t>
            </a:r>
            <a:r>
              <a:rPr lang="de-DE" sz="1200" b="1" dirty="0"/>
              <a:t> </a:t>
            </a:r>
            <a:r>
              <a:rPr lang="de-DE" sz="1200" b="1" dirty="0" err="1"/>
              <a:t>the</a:t>
            </a:r>
            <a:r>
              <a:rPr lang="de-DE" sz="1200" b="1" dirty="0"/>
              <a:t> </a:t>
            </a:r>
            <a:r>
              <a:rPr lang="de-DE" sz="1200" b="1" dirty="0" err="1"/>
              <a:t>others</a:t>
            </a:r>
            <a:r>
              <a:rPr lang="de-DE" sz="1200" dirty="0"/>
              <a:t>. </a:t>
            </a:r>
          </a:p>
        </p:txBody>
      </p:sp>
      <p:sp>
        <p:nvSpPr>
          <p:cNvPr id="117" name="TextBox 116">
            <a:extLst>
              <a:ext uri="{FF2B5EF4-FFF2-40B4-BE49-F238E27FC236}">
                <a16:creationId xmlns:a16="http://schemas.microsoft.com/office/drawing/2014/main" id="{495CF559-A177-7C6B-6851-605DB84D04A3}"/>
              </a:ext>
            </a:extLst>
          </p:cNvPr>
          <p:cNvSpPr txBox="1"/>
          <p:nvPr/>
        </p:nvSpPr>
        <p:spPr>
          <a:xfrm>
            <a:off x="17798939" y="18015350"/>
            <a:ext cx="2459956" cy="600164"/>
          </a:xfrm>
          <a:prstGeom prst="rect">
            <a:avLst/>
          </a:prstGeom>
          <a:noFill/>
        </p:spPr>
        <p:txBody>
          <a:bodyPr wrap="square" rtlCol="0">
            <a:spAutoFit/>
          </a:bodyPr>
          <a:lstStyle/>
          <a:p>
            <a:r>
              <a:rPr lang="de-DE" sz="1100" dirty="0" err="1"/>
              <a:t>Additionally</a:t>
            </a:r>
            <a:r>
              <a:rPr lang="de-DE" sz="1100" dirty="0"/>
              <a:t>, </a:t>
            </a:r>
            <a:r>
              <a:rPr lang="de-DE" sz="1100" dirty="0" err="1"/>
              <a:t>the</a:t>
            </a:r>
            <a:r>
              <a:rPr lang="de-DE" sz="1100" dirty="0"/>
              <a:t> </a:t>
            </a:r>
            <a:r>
              <a:rPr lang="de-DE" sz="1100" dirty="0" err="1"/>
              <a:t>difference</a:t>
            </a:r>
            <a:r>
              <a:rPr lang="de-DE" sz="1100" dirty="0"/>
              <a:t> </a:t>
            </a:r>
            <a:r>
              <a:rPr lang="de-DE" sz="1100" dirty="0" err="1"/>
              <a:t>of</a:t>
            </a:r>
            <a:r>
              <a:rPr lang="de-DE" sz="1100" dirty="0"/>
              <a:t> relative </a:t>
            </a:r>
            <a:r>
              <a:rPr lang="de-DE" sz="1100" dirty="0" err="1"/>
              <a:t>percentage</a:t>
            </a:r>
            <a:r>
              <a:rPr lang="de-DE" sz="1100" dirty="0"/>
              <a:t> </a:t>
            </a:r>
            <a:r>
              <a:rPr lang="de-DE" sz="1100" dirty="0" err="1"/>
              <a:t>of</a:t>
            </a:r>
            <a:r>
              <a:rPr lang="de-DE" sz="1100" dirty="0"/>
              <a:t> Listenhunde in </a:t>
            </a:r>
            <a:r>
              <a:rPr lang="de-DE" sz="1100" dirty="0" err="1"/>
              <a:t>outer</a:t>
            </a:r>
            <a:r>
              <a:rPr lang="de-DE" sz="1100" dirty="0"/>
              <a:t> vs. </a:t>
            </a:r>
            <a:r>
              <a:rPr lang="de-DE" sz="1100" dirty="0" err="1"/>
              <a:t>inner</a:t>
            </a:r>
            <a:r>
              <a:rPr lang="de-DE" sz="1100" dirty="0"/>
              <a:t> </a:t>
            </a:r>
            <a:r>
              <a:rPr lang="de-DE" sz="1100" dirty="0" err="1"/>
              <a:t>districts</a:t>
            </a:r>
            <a:r>
              <a:rPr lang="de-DE" sz="1100" dirty="0"/>
              <a:t> </a:t>
            </a:r>
            <a:r>
              <a:rPr lang="de-DE" sz="1100" dirty="0" err="1"/>
              <a:t>is</a:t>
            </a:r>
            <a:r>
              <a:rPr lang="de-DE" sz="1100" dirty="0"/>
              <a:t> </a:t>
            </a:r>
            <a:r>
              <a:rPr lang="de-DE" sz="1100" dirty="0" err="1"/>
              <a:t>only</a:t>
            </a:r>
            <a:r>
              <a:rPr lang="de-DE" sz="1100" dirty="0"/>
              <a:t> </a:t>
            </a:r>
            <a:r>
              <a:rPr lang="de-DE" sz="1100" b="1" dirty="0"/>
              <a:t>~ 0.2 %. </a:t>
            </a:r>
          </a:p>
        </p:txBody>
      </p:sp>
      <p:pic>
        <p:nvPicPr>
          <p:cNvPr id="78" name="Picture 77" descr="A graph with blue dots and white text&#10;&#10;Description automatically generated">
            <a:extLst>
              <a:ext uri="{FF2B5EF4-FFF2-40B4-BE49-F238E27FC236}">
                <a16:creationId xmlns:a16="http://schemas.microsoft.com/office/drawing/2014/main" id="{8AB06253-B7D4-D811-5EAD-75527F937623}"/>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5457384" y="15334065"/>
            <a:ext cx="4782496" cy="2391248"/>
          </a:xfrm>
          <a:prstGeom prst="rect">
            <a:avLst/>
          </a:prstGeom>
        </p:spPr>
      </p:pic>
      <p:sp>
        <p:nvSpPr>
          <p:cNvPr id="10" name="TextBox 9">
            <a:extLst>
              <a:ext uri="{FF2B5EF4-FFF2-40B4-BE49-F238E27FC236}">
                <a16:creationId xmlns:a16="http://schemas.microsoft.com/office/drawing/2014/main" id="{875352A2-0144-4040-A474-23C011913C30}"/>
              </a:ext>
            </a:extLst>
          </p:cNvPr>
          <p:cNvSpPr txBox="1"/>
          <p:nvPr/>
        </p:nvSpPr>
        <p:spPr>
          <a:xfrm>
            <a:off x="1769741" y="24246000"/>
            <a:ext cx="12238831"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prevalence of specific dog breeds in Vienna is strongly influenced by real estate prices.</a:t>
            </a:r>
          </a:p>
        </p:txBody>
      </p:sp>
      <p:pic>
        <p:nvPicPr>
          <p:cNvPr id="33" name="Picture 32">
            <a:extLst>
              <a:ext uri="{FF2B5EF4-FFF2-40B4-BE49-F238E27FC236}">
                <a16:creationId xmlns:a16="http://schemas.microsoft.com/office/drawing/2014/main" id="{1CB550A3-BF1D-416E-852A-B3A91D7530F2}"/>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799907" y="25077390"/>
            <a:ext cx="2873225" cy="1327961"/>
          </a:xfrm>
          <a:prstGeom prst="rect">
            <a:avLst/>
          </a:prstGeom>
        </p:spPr>
      </p:pic>
      <p:pic>
        <p:nvPicPr>
          <p:cNvPr id="45" name="Picture 44">
            <a:extLst>
              <a:ext uri="{FF2B5EF4-FFF2-40B4-BE49-F238E27FC236}">
                <a16:creationId xmlns:a16="http://schemas.microsoft.com/office/drawing/2014/main" id="{CF50FE34-8015-49C2-AEB0-37A72E629E1C}"/>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040790" y="26452878"/>
            <a:ext cx="2632342" cy="1928789"/>
          </a:xfrm>
          <a:prstGeom prst="rect">
            <a:avLst/>
          </a:prstGeom>
        </p:spPr>
      </p:pic>
      <p:sp>
        <p:nvSpPr>
          <p:cNvPr id="48" name="Arrow: Right 47">
            <a:extLst>
              <a:ext uri="{FF2B5EF4-FFF2-40B4-BE49-F238E27FC236}">
                <a16:creationId xmlns:a16="http://schemas.microsoft.com/office/drawing/2014/main" id="{12C1352C-6EC9-4A61-981B-FD4AF32834BF}"/>
              </a:ext>
            </a:extLst>
          </p:cNvPr>
          <p:cNvSpPr/>
          <p:nvPr/>
        </p:nvSpPr>
        <p:spPr>
          <a:xfrm>
            <a:off x="4889512" y="26299921"/>
            <a:ext cx="749288" cy="507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4E87566-3811-402E-926C-01150FCAAF25}"/>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926926" y="24742280"/>
            <a:ext cx="3762712" cy="3600000"/>
          </a:xfrm>
          <a:prstGeom prst="rect">
            <a:avLst/>
          </a:prstGeom>
        </p:spPr>
      </p:pic>
      <p:pic>
        <p:nvPicPr>
          <p:cNvPr id="58" name="Picture 57">
            <a:extLst>
              <a:ext uri="{FF2B5EF4-FFF2-40B4-BE49-F238E27FC236}">
                <a16:creationId xmlns:a16="http://schemas.microsoft.com/office/drawing/2014/main" id="{DCD5A78C-CAD7-42F9-BACD-659AB24C98AE}"/>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0064727" y="24777551"/>
            <a:ext cx="3721122" cy="3600000"/>
          </a:xfrm>
          <a:prstGeom prst="rect">
            <a:avLst/>
          </a:prstGeom>
        </p:spPr>
      </p:pic>
      <p:sp>
        <p:nvSpPr>
          <p:cNvPr id="61" name="TextBox 60">
            <a:extLst>
              <a:ext uri="{FF2B5EF4-FFF2-40B4-BE49-F238E27FC236}">
                <a16:creationId xmlns:a16="http://schemas.microsoft.com/office/drawing/2014/main" id="{32D5A727-F187-4238-8933-ECD680D32EFB}"/>
              </a:ext>
            </a:extLst>
          </p:cNvPr>
          <p:cNvSpPr txBox="1"/>
          <p:nvPr/>
        </p:nvSpPr>
        <p:spPr>
          <a:xfrm>
            <a:off x="15089632" y="4562337"/>
            <a:ext cx="42675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Hypothesis 1 - Continuation</a:t>
            </a:r>
          </a:p>
        </p:txBody>
      </p:sp>
      <p:pic>
        <p:nvPicPr>
          <p:cNvPr id="74" name="Picture 73">
            <a:extLst>
              <a:ext uri="{FF2B5EF4-FFF2-40B4-BE49-F238E27FC236}">
                <a16:creationId xmlns:a16="http://schemas.microsoft.com/office/drawing/2014/main" id="{A48E352E-0BA9-4328-B248-E0100D4CA5D1}"/>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5051114" y="5106938"/>
            <a:ext cx="5805916" cy="4325407"/>
          </a:xfrm>
          <a:prstGeom prst="rect">
            <a:avLst/>
          </a:prstGeom>
        </p:spPr>
      </p:pic>
      <p:pic>
        <p:nvPicPr>
          <p:cNvPr id="76" name="Picture 75">
            <a:extLst>
              <a:ext uri="{FF2B5EF4-FFF2-40B4-BE49-F238E27FC236}">
                <a16:creationId xmlns:a16="http://schemas.microsoft.com/office/drawing/2014/main" id="{814673BC-1367-4D63-9171-066D0D70F182}"/>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988068" y="4472494"/>
            <a:ext cx="6794065" cy="4047754"/>
          </a:xfrm>
          <a:prstGeom prst="rect">
            <a:avLst/>
          </a:prstGeom>
        </p:spPr>
      </p:pic>
      <p:pic>
        <p:nvPicPr>
          <p:cNvPr id="82" name="Picture 81">
            <a:extLst>
              <a:ext uri="{FF2B5EF4-FFF2-40B4-BE49-F238E27FC236}">
                <a16:creationId xmlns:a16="http://schemas.microsoft.com/office/drawing/2014/main" id="{0AC6B6D1-1445-4128-A82B-230D11E42083}"/>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0857030" y="8735101"/>
            <a:ext cx="7198961" cy="659415"/>
          </a:xfrm>
          <a:prstGeom prst="rect">
            <a:avLst/>
          </a:prstGeom>
        </p:spPr>
      </p:pic>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205</TotalTime>
  <Words>546</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等线</vt:lpstr>
      <vt:lpstr>Arial</vt:lpstr>
      <vt:lpstr>Arial Black</vt:lpstr>
      <vt:lpstr>Calibri</vt:lpstr>
      <vt:lpstr>inherit</vt:lpstr>
      <vt:lpstr>Times New Roman</vt:lpstr>
      <vt:lpstr>思源黑体 CN Medium</vt:lpstr>
      <vt:lpstr>思源黑体 CN Regular</vt:lpstr>
      <vt:lpstr>Office</vt:lpstr>
      <vt:lpstr>Dogs in Vienna – an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Carlos E. Tichy</cp:lastModifiedBy>
  <cp:revision>17</cp:revision>
  <dcterms:created xsi:type="dcterms:W3CDTF">2021-12-09T11:58:10Z</dcterms:created>
  <dcterms:modified xsi:type="dcterms:W3CDTF">2024-10-14T13:19:45Z</dcterms:modified>
</cp:coreProperties>
</file>