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5574A-F4D0-4110-B316-2856DF31D961}" v="7" dt="2024-10-19T11:36:18.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04" autoAdjust="0"/>
    <p:restoredTop sz="94660"/>
  </p:normalViewPr>
  <p:slideViewPr>
    <p:cSldViewPr snapToGrid="0" showGuides="1">
      <p:cViewPr>
        <p:scale>
          <a:sx n="33" d="100"/>
          <a:sy n="33" d="100"/>
        </p:scale>
        <p:origin x="1218" y="-1116"/>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docChgLst>
    <pc:chgData name="Anna Punzengruber" userId="03333175b09bc376" providerId="LiveId" clId="{E4A5574A-F4D0-4110-B316-2856DF31D961}"/>
    <pc:docChg chg="undo custSel modSld">
      <pc:chgData name="Anna Punzengruber" userId="03333175b09bc376" providerId="LiveId" clId="{E4A5574A-F4D0-4110-B316-2856DF31D961}" dt="2024-10-19T15:50:47.986" v="396" actId="20577"/>
      <pc:docMkLst>
        <pc:docMk/>
      </pc:docMkLst>
      <pc:sldChg chg="addSp delSp modSp mod">
        <pc:chgData name="Anna Punzengruber" userId="03333175b09bc376" providerId="LiveId" clId="{E4A5574A-F4D0-4110-B316-2856DF31D961}" dt="2024-10-19T15:50:47.986" v="396" actId="20577"/>
        <pc:sldMkLst>
          <pc:docMk/>
          <pc:sldMk cId="2274665267" sldId="256"/>
        </pc:sldMkLst>
        <pc:spChg chg="add mod">
          <ac:chgData name="Anna Punzengruber" userId="03333175b09bc376" providerId="LiveId" clId="{E4A5574A-F4D0-4110-B316-2856DF31D961}" dt="2024-10-19T11:14:16.508" v="63" actId="20577"/>
          <ac:spMkLst>
            <pc:docMk/>
            <pc:sldMk cId="2274665267" sldId="256"/>
            <ac:spMk id="34" creationId="{54FDA58D-1FB2-7A95-020C-F1A4C3656F23}"/>
          </ac:spMkLst>
        </pc:spChg>
        <pc:spChg chg="add mod">
          <ac:chgData name="Anna Punzengruber" userId="03333175b09bc376" providerId="LiveId" clId="{E4A5574A-F4D0-4110-B316-2856DF31D961}" dt="2024-10-19T15:50:47.986" v="396" actId="20577"/>
          <ac:spMkLst>
            <pc:docMk/>
            <pc:sldMk cId="2274665267" sldId="256"/>
            <ac:spMk id="50" creationId="{DD6E3136-57A1-C1C2-9B12-54651C3A5B30}"/>
          </ac:spMkLst>
        </pc:spChg>
        <pc:picChg chg="add mod modCrop">
          <ac:chgData name="Anna Punzengruber" userId="03333175b09bc376" providerId="LiveId" clId="{E4A5574A-F4D0-4110-B316-2856DF31D961}" dt="2024-10-19T11:13:08.080" v="61" actId="14100"/>
          <ac:picMkLst>
            <pc:docMk/>
            <pc:sldMk cId="2274665267" sldId="256"/>
            <ac:picMk id="17" creationId="{8569264F-73B6-6125-7C59-4A193FC095A5}"/>
          </ac:picMkLst>
        </pc:picChg>
        <pc:picChg chg="add mod modCrop">
          <ac:chgData name="Anna Punzengruber" userId="03333175b09bc376" providerId="LiveId" clId="{E4A5574A-F4D0-4110-B316-2856DF31D961}" dt="2024-10-19T11:32:42.487" v="345" actId="1076"/>
          <ac:picMkLst>
            <pc:docMk/>
            <pc:sldMk cId="2274665267" sldId="256"/>
            <ac:picMk id="49" creationId="{5F1745BB-8ED7-4A64-0E00-22E172187E20}"/>
          </ac:picMkLst>
        </pc:picChg>
        <pc:picChg chg="add del mod modCrop">
          <ac:chgData name="Anna Punzengruber" userId="03333175b09bc376" providerId="LiveId" clId="{E4A5574A-F4D0-4110-B316-2856DF31D961}" dt="2024-10-19T11:34:16.885" v="347" actId="478"/>
          <ac:picMkLst>
            <pc:docMk/>
            <pc:sldMk cId="2274665267" sldId="256"/>
            <ac:picMk id="53" creationId="{40B00ECD-AEC5-8DAF-B266-856F41AE23CE}"/>
          </ac:picMkLst>
        </pc:picChg>
        <pc:picChg chg="add mod modCrop">
          <ac:chgData name="Anna Punzengruber" userId="03333175b09bc376" providerId="LiveId" clId="{E4A5574A-F4D0-4110-B316-2856DF31D961}" dt="2024-10-19T15:05:20.205" v="390" actId="14100"/>
          <ac:picMkLst>
            <pc:docMk/>
            <pc:sldMk cId="2274665267" sldId="256"/>
            <ac:picMk id="56" creationId="{45049E61-8A38-C803-C776-963BF4A57F26}"/>
          </ac:picMkLst>
        </pc:picChg>
        <pc:picChg chg="add mod ord modCrop">
          <ac:chgData name="Anna Punzengruber" userId="03333175b09bc376" providerId="LiveId" clId="{E4A5574A-F4D0-4110-B316-2856DF31D961}" dt="2024-10-19T14:59:09.806" v="387" actId="1076"/>
          <ac:picMkLst>
            <pc:docMk/>
            <pc:sldMk cId="2274665267" sldId="256"/>
            <ac:picMk id="63" creationId="{768307A2-261B-9BE3-F3F6-032F1014D798}"/>
          </ac:picMkLst>
        </pc:picChg>
      </pc:sldChg>
    </pc:docChg>
  </pc:docChgLst>
  <pc:docChgLst>
    <pc:chgData name="Anna Punzengruber" userId="03333175b09bc376" providerId="LiveId" clId="{65E82FBD-09C9-47B7-AEF2-552B5D05FC70}"/>
    <pc:docChg chg="modSld">
      <pc:chgData name="Anna Punzengruber" userId="03333175b09bc376" providerId="LiveId" clId="{65E82FBD-09C9-47B7-AEF2-552B5D05FC70}" dt="2024-10-19T15:55:19.185" v="0" actId="1076"/>
      <pc:docMkLst>
        <pc:docMk/>
      </pc:docMkLst>
      <pc:sldChg chg="modSp mod">
        <pc:chgData name="Anna Punzengruber" userId="03333175b09bc376" providerId="LiveId" clId="{65E82FBD-09C9-47B7-AEF2-552B5D05FC70}" dt="2024-10-19T15:55:19.185" v="0" actId="1076"/>
        <pc:sldMkLst>
          <pc:docMk/>
          <pc:sldMk cId="2274665267" sldId="256"/>
        </pc:sldMkLst>
        <pc:picChg chg="mod">
          <ac:chgData name="Anna Punzengruber" userId="03333175b09bc376" providerId="LiveId" clId="{65E82FBD-09C9-47B7-AEF2-552B5D05FC70}" dt="2024-10-19T15:55:19.185" v="0" actId="1076"/>
          <ac:picMkLst>
            <pc:docMk/>
            <pc:sldMk cId="2274665267" sldId="256"/>
            <ac:picMk id="9" creationId="{A674D4AE-AED4-3929-0E3B-C3647834C51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3T19:00:10.352"/>
    </inkml:context>
    <inkml:brush xml:id="br0">
      <inkml:brushProperty name="width" value="0.025" units="cm"/>
      <inkml:brushProperty name="height" value="0.02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20.10.2024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‹Nr.›</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image" Target="../media/image4.png"/><Relationship Id="rId39" Type="http://schemas.openxmlformats.org/officeDocument/2006/relationships/image" Target="../media/image17.png"/><Relationship Id="rId21" Type="http://schemas.openxmlformats.org/officeDocument/2006/relationships/image" Target="../media/image6.png"/><Relationship Id="rId34" Type="http://schemas.openxmlformats.org/officeDocument/2006/relationships/image" Target="../media/image11.png"/><Relationship Id="rId42" Type="http://schemas.openxmlformats.org/officeDocument/2006/relationships/image" Target="../media/image20.png"/><Relationship Id="rId47" Type="http://schemas.openxmlformats.org/officeDocument/2006/relationships/image" Target="../media/image25.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slideLayout" Target="../slideLayouts/slideLayout1.xml"/><Relationship Id="rId20" Type="http://schemas.openxmlformats.org/officeDocument/2006/relationships/hyperlink" Target="https://ec.europa.eu/eurostat/databrowser/view/HLTH_HLYE/default/table?lang=en" TargetMode="External"/><Relationship Id="rId41" Type="http://schemas.openxmlformats.org/officeDocument/2006/relationships/image" Target="../media/image1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customXml" Target="../ink/ink1.xml"/><Relationship Id="rId32" Type="http://schemas.openxmlformats.org/officeDocument/2006/relationships/image" Target="../media/image9.png"/><Relationship Id="rId37" Type="http://schemas.openxmlformats.org/officeDocument/2006/relationships/image" Target="../media/image14.png"/><Relationship Id="rId40" Type="http://schemas.openxmlformats.org/officeDocument/2006/relationships/image" Target="../media/image18.png"/><Relationship Id="rId45" Type="http://schemas.openxmlformats.org/officeDocument/2006/relationships/image" Target="../media/image23.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8.png"/><Relationship Id="rId36" Type="http://schemas.openxmlformats.org/officeDocument/2006/relationships/image" Target="../media/image13.png"/><Relationship Id="rId10" Type="http://schemas.openxmlformats.org/officeDocument/2006/relationships/tags" Target="../tags/tag10.xml"/><Relationship Id="rId19" Type="http://schemas.openxmlformats.org/officeDocument/2006/relationships/image" Target="../media/image5.png"/><Relationship Id="rId31" Type="http://schemas.openxmlformats.org/officeDocument/2006/relationships/image" Target="../media/image15.png"/><Relationship Id="rId44" Type="http://schemas.openxmlformats.org/officeDocument/2006/relationships/image" Target="../media/image2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35" Type="http://schemas.openxmlformats.org/officeDocument/2006/relationships/image" Target="../media/image12.png"/><Relationship Id="rId43" Type="http://schemas.openxmlformats.org/officeDocument/2006/relationships/image" Target="../media/image21.png"/><Relationship Id="rId48" Type="http://schemas.openxmlformats.org/officeDocument/2006/relationships/image" Target="../media/image26.png"/><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image" Target="../media/image3.png"/><Relationship Id="rId33" Type="http://schemas.openxmlformats.org/officeDocument/2006/relationships/image" Target="../media/image10.png"/><Relationship Id="rId38" Type="http://schemas.openxmlformats.org/officeDocument/2006/relationships/image" Target="../media/image16.png"/><Relationship Id="rId46"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2">
            <a:extLst>
              <a:ext uri="{FF2B5EF4-FFF2-40B4-BE49-F238E27FC236}">
                <a16:creationId xmlns:a16="http://schemas.microsoft.com/office/drawing/2014/main" id="{5EB90210-6FB6-4307-CBDA-CDA53E89F885}"/>
              </a:ext>
            </a:extLst>
          </p:cNvPr>
          <p:cNvSpPr txBox="1"/>
          <p:nvPr>
            <p:custDataLst>
              <p:tags r:id="rId1"/>
            </p:custDataLst>
          </p:nvPr>
        </p:nvSpPr>
        <p:spPr>
          <a:xfrm>
            <a:off x="1750408" y="13373938"/>
            <a:ext cx="12099925" cy="9002323"/>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2 &amp; 3</a:t>
            </a: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p:txBody>
      </p:sp>
      <p:pic>
        <p:nvPicPr>
          <p:cNvPr id="52" name="Grafik 51" descr="Ein Bild, das Text, Screenshot, Schrift, Diagramm enthält.&#10;&#10;Automatisch generierte Beschreibung">
            <a:extLst>
              <a:ext uri="{FF2B5EF4-FFF2-40B4-BE49-F238E27FC236}">
                <a16:creationId xmlns:a16="http://schemas.microsoft.com/office/drawing/2014/main" id="{879F5284-9EA2-4801-01F2-8A757197F9B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741575" y="14603906"/>
            <a:ext cx="6391508" cy="5995786"/>
          </a:xfrm>
          <a:prstGeom prst="rect">
            <a:avLst/>
          </a:prstGeom>
        </p:spPr>
      </p:pic>
      <p:sp>
        <p:nvSpPr>
          <p:cNvPr id="14" name="文本框 12">
            <a:extLst>
              <a:ext uri="{FF2B5EF4-FFF2-40B4-BE49-F238E27FC236}">
                <a16:creationId xmlns:a16="http://schemas.microsoft.com/office/drawing/2014/main" id="{78CD0678-B7E3-9A3C-C7E2-4ADA3658F2C2}"/>
              </a:ext>
            </a:extLst>
          </p:cNvPr>
          <p:cNvSpPr txBox="1"/>
          <p:nvPr>
            <p:custDataLst>
              <p:tags r:id="rId2"/>
            </p:custDataLst>
          </p:nvPr>
        </p:nvSpPr>
        <p:spPr>
          <a:xfrm>
            <a:off x="1822451" y="9405252"/>
            <a:ext cx="11963398" cy="3550740"/>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1:</a:t>
            </a: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Structure description</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		Dog distribution (absolute) </a:t>
            </a:r>
          </a:p>
        </p:txBody>
      </p:sp>
      <p:pic>
        <p:nvPicPr>
          <p:cNvPr id="11" name="Picture 10" descr="A graph of a graph&#10;&#10;Description automatically generated with medium confidence">
            <a:extLst>
              <a:ext uri="{FF2B5EF4-FFF2-40B4-BE49-F238E27FC236}">
                <a16:creationId xmlns:a16="http://schemas.microsoft.com/office/drawing/2014/main" id="{2E0DAF3B-BF39-A6EB-AB9C-DAC51B797167}"/>
              </a:ext>
            </a:extLst>
          </p:cNvPr>
          <p:cNvPicPr>
            <a:picLocks noChangeAspect="1"/>
          </p:cNvPicPr>
          <p:nvPr/>
        </p:nvPicPr>
        <p:blipFill>
          <a:blip r:embed="rId18">
            <a:extLst>
              <a:ext uri="{28A0092B-C50C-407E-A947-70E740481C1C}">
                <a14:useLocalDpi xmlns:a14="http://schemas.microsoft.com/office/drawing/2010/main" val="0"/>
              </a:ext>
            </a:extLst>
          </a:blip>
          <a:srcRect l="4902" r="6687" b="5073"/>
          <a:stretch/>
        </p:blipFill>
        <p:spPr>
          <a:xfrm>
            <a:off x="7424985" y="9621597"/>
            <a:ext cx="6669235" cy="2864311"/>
          </a:xfrm>
          <a:prstGeom prst="rect">
            <a:avLst/>
          </a:prstGeom>
        </p:spPr>
      </p:pic>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Dogs in Vienna – an Exploration</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Carlos Eduardo </a:t>
            </a:r>
            <a:r>
              <a:rPr lang="en-US" sz="4800" i="1" dirty="0" err="1">
                <a:latin typeface="Arial" panose="020B0604020202020204" pitchFamily="34" charset="0"/>
              </a:rPr>
              <a:t>Tichy</a:t>
            </a:r>
            <a:r>
              <a:rPr lang="en-US" sz="4800" i="1" dirty="0">
                <a:latin typeface="Arial" panose="020B0604020202020204" pitchFamily="34" charset="0"/>
              </a:rPr>
              <a:t>, Theresa Spiel, Martin Stasek, Anna Marie </a:t>
            </a:r>
            <a:r>
              <a:rPr lang="en-US" sz="4800" i="1" dirty="0" err="1">
                <a:latin typeface="Arial" panose="020B0604020202020204" pitchFamily="34" charset="0"/>
              </a:rPr>
              <a:t>Punzengruber</a:t>
            </a:r>
            <a:r>
              <a:rPr lang="en-US" sz="4800" i="1" dirty="0">
                <a:latin typeface="Arial" panose="020B0604020202020204" pitchFamily="34" charset="0"/>
              </a:rPr>
              <a:t>, Anna Till</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85510" y="2320947"/>
            <a:ext cx="709053" cy="1286320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5">
            <a:extLst>
              <a:ext uri="{FF2B5EF4-FFF2-40B4-BE49-F238E27FC236}">
                <a16:creationId xmlns:a16="http://schemas.microsoft.com/office/drawing/2014/main" id="{85CAE1D7-A5BF-8FDF-5F86-5935A1218917}"/>
              </a:ext>
            </a:extLst>
          </p:cNvPr>
          <p:cNvSpPr/>
          <p:nvPr/>
        </p:nvSpPr>
        <p:spPr>
          <a:xfrm>
            <a:off x="1605519" y="9225673"/>
            <a:ext cx="12547356" cy="393169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5" name="文本框 28">
            <a:extLst>
              <a:ext uri="{FF2B5EF4-FFF2-40B4-BE49-F238E27FC236}">
                <a16:creationId xmlns:a16="http://schemas.microsoft.com/office/drawing/2014/main" id="{0872D21C-495C-3992-4C19-D725CD3A9340}"/>
              </a:ext>
            </a:extLst>
          </p:cNvPr>
          <p:cNvSpPr txBox="1"/>
          <p:nvPr>
            <p:custDataLst>
              <p:tags r:id="rId3"/>
            </p:custDataLst>
          </p:nvPr>
        </p:nvSpPr>
        <p:spPr>
          <a:xfrm>
            <a:off x="1668298" y="832541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Datasets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827" y="1659829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776619" y="23545112"/>
            <a:ext cx="12600305" cy="491900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4"/>
            </p:custDataLst>
          </p:nvPr>
        </p:nvSpPr>
        <p:spPr>
          <a:xfrm>
            <a:off x="29114909" y="23620782"/>
            <a:ext cx="12099925" cy="4472262"/>
          </a:xfrm>
          <a:prstGeom prst="rect">
            <a:avLst/>
          </a:prstGeom>
          <a:noFill/>
        </p:spPr>
        <p:txBody>
          <a:bodyPr wrap="square" rtlCol="0">
            <a:noAutofit/>
          </a:bodyPr>
          <a:lstStyle/>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lang="en-US" sz="28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24" name="文本框 28">
            <a:extLst>
              <a:ext uri="{FF2B5EF4-FFF2-40B4-BE49-F238E27FC236}">
                <a16:creationId xmlns:a16="http://schemas.microsoft.com/office/drawing/2014/main" id="{1CE5410E-4052-1E73-2487-317672002912}"/>
              </a:ext>
            </a:extLst>
          </p:cNvPr>
          <p:cNvSpPr txBox="1"/>
          <p:nvPr>
            <p:custDataLst>
              <p:tags r:id="rId5"/>
            </p:custDataLst>
          </p:nvPr>
        </p:nvSpPr>
        <p:spPr>
          <a:xfrm>
            <a:off x="29092049" y="22409079"/>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666955" y="-1717957"/>
            <a:ext cx="636977" cy="12863199"/>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3" y="5176522"/>
            <a:ext cx="12598712" cy="304513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6"/>
            </p:custDataLst>
          </p:nvPr>
        </p:nvSpPr>
        <p:spPr>
          <a:xfrm>
            <a:off x="1822768" y="5449960"/>
            <a:ext cx="12099608" cy="2518472"/>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Dog ownership in Vienna is very popular. In order to explore this Group’s several hypotheses, three Datasets were explored: One containing the aggregated density of dogs per district as well as absolute number since 2002, the other two containing the count of individual dog breeds per district. The latter were combined to one dataset, since it contained the same info for different reference years.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7"/>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590673" y="702484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790491" y="14040380"/>
            <a:ext cx="12734777" cy="806366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8"/>
            </p:custDataLst>
          </p:nvPr>
        </p:nvSpPr>
        <p:spPr>
          <a:xfrm>
            <a:off x="29092049" y="14620568"/>
            <a:ext cx="12099925" cy="7208766"/>
          </a:xfrm>
          <a:prstGeom prst="rect">
            <a:avLst/>
          </a:prstGeom>
          <a:noFill/>
        </p:spPr>
        <p:txBody>
          <a:bodyPr wrap="square" rtlCol="0">
            <a:noAutofit/>
          </a:bodyPr>
          <a:lstStyle/>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When assessing yearly total counts per  Victimization Description, there are distinct spikes that remain consistent across all  crime types. Notably, these peaks are observed in the years 2012, 2016, and 2020, coinciding with presidential election years. However, the surge observed in 2021 requires further scrutiny. Notably, the most significant disparities between the mentioned years are observed in crimes categorized as "Aggravated Battery". </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5" name="剪去对角的矩形 9">
            <a:extLst>
              <a:ext uri="{FF2B5EF4-FFF2-40B4-BE49-F238E27FC236}">
                <a16:creationId xmlns:a16="http://schemas.microsoft.com/office/drawing/2014/main" id="{A54C7EDB-D1F0-C643-1947-36E64D5972EE}"/>
              </a:ext>
            </a:extLst>
          </p:cNvPr>
          <p:cNvSpPr/>
          <p:nvPr/>
        </p:nvSpPr>
        <p:spPr>
          <a:xfrm rot="16200000">
            <a:off x="21139485" y="12463281"/>
            <a:ext cx="770023" cy="13735814"/>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625441" y="24174634"/>
            <a:ext cx="12527433" cy="425057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9"/>
            </p:custDataLst>
          </p:nvPr>
        </p:nvSpPr>
        <p:spPr>
          <a:xfrm>
            <a:off x="14938106" y="21502441"/>
            <a:ext cx="12099925" cy="5727307"/>
          </a:xfrm>
          <a:prstGeom prst="rect">
            <a:avLst/>
          </a:prstGeom>
          <a:noFill/>
        </p:spPr>
        <p:txBody>
          <a:bodyPr wrap="square" rtlCol="0">
            <a:noAutofit/>
          </a:bodyPr>
          <a:lstStyle/>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8" name="文本框 28">
            <a:extLst>
              <a:ext uri="{FF2B5EF4-FFF2-40B4-BE49-F238E27FC236}">
                <a16:creationId xmlns:a16="http://schemas.microsoft.com/office/drawing/2014/main" id="{A8FFC56D-C1EF-F2DE-4F5C-8312655BE189}"/>
              </a:ext>
            </a:extLst>
          </p:cNvPr>
          <p:cNvSpPr txBox="1"/>
          <p:nvPr>
            <p:custDataLst>
              <p:tags r:id="rId10"/>
            </p:custDataLst>
          </p:nvPr>
        </p:nvSpPr>
        <p:spPr>
          <a:xfrm>
            <a:off x="14828204" y="1888520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3</a:t>
            </a:r>
          </a:p>
        </p:txBody>
      </p:sp>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69245" y="3359386"/>
            <a:ext cx="830997" cy="1380383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4962000" y="10997441"/>
            <a:ext cx="13227993" cy="7697606"/>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1"/>
            </p:custDataLst>
          </p:nvPr>
        </p:nvSpPr>
        <p:spPr>
          <a:xfrm>
            <a:off x="15123631" y="11169795"/>
            <a:ext cx="12793588" cy="7464283"/>
          </a:xfrm>
          <a:prstGeom prst="rect">
            <a:avLst/>
          </a:prstGeom>
          <a:noFill/>
        </p:spPr>
        <p:txBody>
          <a:bodyPr wrap="square" rtlCol="0">
            <a:noAutofit/>
          </a:bodyPr>
          <a:lstStyle/>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2"/>
            </p:custDataLst>
          </p:nvPr>
        </p:nvSpPr>
        <p:spPr>
          <a:xfrm>
            <a:off x="15116338" y="983066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2</a:t>
            </a:r>
          </a:p>
        </p:txBody>
      </p:sp>
      <p:pic>
        <p:nvPicPr>
          <p:cNvPr id="47" name="Picture 46">
            <a:extLst>
              <a:ext uri="{FF2B5EF4-FFF2-40B4-BE49-F238E27FC236}">
                <a16:creationId xmlns:a16="http://schemas.microsoft.com/office/drawing/2014/main" id="{34CE9501-6118-A9DE-522C-9E73CFF22A9A}"/>
              </a:ext>
            </a:extLst>
          </p:cNvPr>
          <p:cNvPicPr>
            <a:picLocks noChangeAspect="1"/>
          </p:cNvPicPr>
          <p:nvPr/>
        </p:nvPicPr>
        <p:blipFill rotWithShape="1">
          <a:blip r:embed="rId19"/>
          <a:srcRect b="11944"/>
          <a:stretch/>
        </p:blipFill>
        <p:spPr>
          <a:xfrm>
            <a:off x="30386220" y="17785852"/>
            <a:ext cx="7727209" cy="4220081"/>
          </a:xfrm>
          <a:prstGeom prst="rect">
            <a:avLst/>
          </a:prstGeom>
        </p:spPr>
      </p:pic>
      <p:sp>
        <p:nvSpPr>
          <p:cNvPr id="6" name="TextBox 5">
            <a:extLst>
              <a:ext uri="{FF2B5EF4-FFF2-40B4-BE49-F238E27FC236}">
                <a16:creationId xmlns:a16="http://schemas.microsoft.com/office/drawing/2014/main" id="{4D51ED24-4E7D-7869-3644-B9542D27F46F}"/>
              </a:ext>
            </a:extLst>
          </p:cNvPr>
          <p:cNvSpPr txBox="1"/>
          <p:nvPr/>
        </p:nvSpPr>
        <p:spPr>
          <a:xfrm>
            <a:off x="1553526" y="28317671"/>
            <a:ext cx="26363692"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Eurostat European Union. Healthy life years from birth. 2023. URL: </a:t>
            </a:r>
            <a:r>
              <a:rPr lang="en-US" sz="2800" dirty="0">
                <a:hlinkClick r:id="rId20"/>
              </a:rPr>
              <a:t>https://ec.europa.eu/eurostat/databrowser/view/HLTH_HLYE/default/table?lang=en</a:t>
            </a:r>
            <a:r>
              <a:rPr lang="en-US" sz="2800" dirty="0"/>
              <a:t> (visited on 09/12/2023).</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4</a:t>
            </a:r>
            <a:endParaRPr lang="zh-CN" altLang="en-US" sz="6600" dirty="0"/>
          </a:p>
        </p:txBody>
      </p:sp>
      <p:sp>
        <p:nvSpPr>
          <p:cNvPr id="16" name="圆角矩形 5">
            <a:extLst>
              <a:ext uri="{FF2B5EF4-FFF2-40B4-BE49-F238E27FC236}">
                <a16:creationId xmlns:a16="http://schemas.microsoft.com/office/drawing/2014/main" id="{EC4C388A-4516-1D97-C707-BA1BC15FA982}"/>
              </a:ext>
            </a:extLst>
          </p:cNvPr>
          <p:cNvSpPr/>
          <p:nvPr/>
        </p:nvSpPr>
        <p:spPr>
          <a:xfrm>
            <a:off x="1605519" y="13372261"/>
            <a:ext cx="12547355" cy="9399714"/>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39" name="Picture 38">
            <a:extLst>
              <a:ext uri="{FF2B5EF4-FFF2-40B4-BE49-F238E27FC236}">
                <a16:creationId xmlns:a16="http://schemas.microsoft.com/office/drawing/2014/main" id="{3E213F57-246B-BA3F-1190-57E310ED064C}"/>
              </a:ext>
            </a:extLst>
          </p:cNvPr>
          <p:cNvPicPr>
            <a:picLocks noChangeAspect="1"/>
          </p:cNvPicPr>
          <p:nvPr/>
        </p:nvPicPr>
        <p:blipFill>
          <a:blip r:embed="rId21"/>
          <a:stretch>
            <a:fillRect/>
          </a:stretch>
        </p:blipFill>
        <p:spPr>
          <a:xfrm>
            <a:off x="1693361" y="10578467"/>
            <a:ext cx="5910452" cy="2367625"/>
          </a:xfrm>
          <a:prstGeom prst="rect">
            <a:avLst/>
          </a:prstGeom>
        </p:spPr>
      </p:pic>
      <p:pic>
        <p:nvPicPr>
          <p:cNvPr id="46" name="Picture 45">
            <a:extLst>
              <a:ext uri="{FF2B5EF4-FFF2-40B4-BE49-F238E27FC236}">
                <a16:creationId xmlns:a16="http://schemas.microsoft.com/office/drawing/2014/main" id="{E0C40BF2-9C40-937D-7BA7-0DD9DA57B4D2}"/>
              </a:ext>
            </a:extLst>
          </p:cNvPr>
          <p:cNvPicPr>
            <a:picLocks noChangeAspect="1"/>
          </p:cNvPicPr>
          <p:nvPr/>
        </p:nvPicPr>
        <p:blipFill>
          <a:blip r:embed="rId22"/>
          <a:stretch>
            <a:fillRect/>
          </a:stretch>
        </p:blipFill>
        <p:spPr>
          <a:xfrm>
            <a:off x="8191737" y="13893194"/>
            <a:ext cx="5852245" cy="1577080"/>
          </a:xfrm>
          <a:prstGeom prst="rect">
            <a:avLst/>
          </a:prstGeom>
        </p:spPr>
      </p:pic>
      <p:sp>
        <p:nvSpPr>
          <p:cNvPr id="66" name="剪去对角的矩形 9">
            <a:extLst>
              <a:ext uri="{FF2B5EF4-FFF2-40B4-BE49-F238E27FC236}">
                <a16:creationId xmlns:a16="http://schemas.microsoft.com/office/drawing/2014/main" id="{246381E5-B3D7-7088-CFBF-3FC01FA0817E}"/>
              </a:ext>
            </a:extLst>
          </p:cNvPr>
          <p:cNvSpPr/>
          <p:nvPr/>
        </p:nvSpPr>
        <p:spPr>
          <a:xfrm rot="16200000">
            <a:off x="7590584" y="17063477"/>
            <a:ext cx="740187" cy="12821922"/>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8">
            <a:extLst>
              <a:ext uri="{FF2B5EF4-FFF2-40B4-BE49-F238E27FC236}">
                <a16:creationId xmlns:a16="http://schemas.microsoft.com/office/drawing/2014/main" id="{E93F51D7-74B5-8AB0-2C97-C44377649A26}"/>
              </a:ext>
            </a:extLst>
          </p:cNvPr>
          <p:cNvSpPr txBox="1"/>
          <p:nvPr>
            <p:custDataLst>
              <p:tags r:id="rId13"/>
            </p:custDataLst>
          </p:nvPr>
        </p:nvSpPr>
        <p:spPr>
          <a:xfrm>
            <a:off x="1758467" y="2301633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1</a:t>
            </a:r>
          </a:p>
        </p:txBody>
      </p:sp>
      <p:sp>
        <p:nvSpPr>
          <p:cNvPr id="67" name="圆角矩形 5">
            <a:extLst>
              <a:ext uri="{FF2B5EF4-FFF2-40B4-BE49-F238E27FC236}">
                <a16:creationId xmlns:a16="http://schemas.microsoft.com/office/drawing/2014/main" id="{AB4832E2-9CB3-B399-2F9B-01E5F42D34D4}"/>
              </a:ext>
            </a:extLst>
          </p:cNvPr>
          <p:cNvSpPr/>
          <p:nvPr/>
        </p:nvSpPr>
        <p:spPr>
          <a:xfrm>
            <a:off x="14938106" y="19906358"/>
            <a:ext cx="13275782" cy="855776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8" name="圆角矩形 5">
            <a:extLst>
              <a:ext uri="{FF2B5EF4-FFF2-40B4-BE49-F238E27FC236}">
                <a16:creationId xmlns:a16="http://schemas.microsoft.com/office/drawing/2014/main" id="{ADE75875-DF1F-C3FF-C284-6FFE4A9061F3}"/>
              </a:ext>
            </a:extLst>
          </p:cNvPr>
          <p:cNvSpPr/>
          <p:nvPr/>
        </p:nvSpPr>
        <p:spPr>
          <a:xfrm>
            <a:off x="14938106" y="4371263"/>
            <a:ext cx="13275782" cy="5166561"/>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9" name="剪去对角的矩形 9">
            <a:extLst>
              <a:ext uri="{FF2B5EF4-FFF2-40B4-BE49-F238E27FC236}">
                <a16:creationId xmlns:a16="http://schemas.microsoft.com/office/drawing/2014/main" id="{090A25DB-B7E8-3F21-E834-45F698526073}"/>
              </a:ext>
            </a:extLst>
          </p:cNvPr>
          <p:cNvSpPr/>
          <p:nvPr/>
        </p:nvSpPr>
        <p:spPr>
          <a:xfrm rot="16200000">
            <a:off x="34657572" y="-1698884"/>
            <a:ext cx="708649" cy="1275338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28">
            <a:extLst>
              <a:ext uri="{FF2B5EF4-FFF2-40B4-BE49-F238E27FC236}">
                <a16:creationId xmlns:a16="http://schemas.microsoft.com/office/drawing/2014/main" id="{6FF6DB80-1547-F670-AB44-50D6922C7211}"/>
              </a:ext>
            </a:extLst>
          </p:cNvPr>
          <p:cNvSpPr txBox="1"/>
          <p:nvPr>
            <p:custDataLst>
              <p:tags r:id="rId14"/>
            </p:custDataLst>
          </p:nvPr>
        </p:nvSpPr>
        <p:spPr>
          <a:xfrm>
            <a:off x="28996669" y="1290415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5</a:t>
            </a:r>
          </a:p>
        </p:txBody>
      </p:sp>
      <p:sp>
        <p:nvSpPr>
          <p:cNvPr id="32" name="文本框 28">
            <a:extLst>
              <a:ext uri="{FF2B5EF4-FFF2-40B4-BE49-F238E27FC236}">
                <a16:creationId xmlns:a16="http://schemas.microsoft.com/office/drawing/2014/main" id="{B3826FFE-D7E5-0EE2-B873-74E2BD108522}"/>
              </a:ext>
            </a:extLst>
          </p:cNvPr>
          <p:cNvSpPr txBox="1"/>
          <p:nvPr>
            <p:custDataLst>
              <p:tags r:id="rId15"/>
            </p:custDataLst>
          </p:nvPr>
        </p:nvSpPr>
        <p:spPr>
          <a:xfrm>
            <a:off x="29114909" y="425521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4</a:t>
            </a:r>
          </a:p>
        </p:txBody>
      </p:sp>
      <p:sp>
        <p:nvSpPr>
          <p:cNvPr id="71" name="圆角矩形 5">
            <a:extLst>
              <a:ext uri="{FF2B5EF4-FFF2-40B4-BE49-F238E27FC236}">
                <a16:creationId xmlns:a16="http://schemas.microsoft.com/office/drawing/2014/main" id="{5571A1A3-FAF0-4B6A-CD32-93962B9E53C4}"/>
              </a:ext>
            </a:extLst>
          </p:cNvPr>
          <p:cNvSpPr/>
          <p:nvPr/>
        </p:nvSpPr>
        <p:spPr>
          <a:xfrm>
            <a:off x="28759428" y="5168554"/>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pic>
        <p:nvPicPr>
          <p:cNvPr id="73" name="Picture 72">
            <a:extLst>
              <a:ext uri="{FF2B5EF4-FFF2-40B4-BE49-F238E27FC236}">
                <a16:creationId xmlns:a16="http://schemas.microsoft.com/office/drawing/2014/main" id="{29ADB6D0-95E9-321A-194A-0CB154BED517}"/>
              </a:ext>
            </a:extLst>
          </p:cNvPr>
          <p:cNvPicPr>
            <a:picLocks noChangeAspect="1"/>
          </p:cNvPicPr>
          <p:nvPr/>
        </p:nvPicPr>
        <p:blipFill>
          <a:blip r:embed="rId23"/>
          <a:stretch>
            <a:fillRect/>
          </a:stretch>
        </p:blipFill>
        <p:spPr>
          <a:xfrm>
            <a:off x="22336430" y="11203857"/>
            <a:ext cx="5508597" cy="1839234"/>
          </a:xfrm>
          <a:prstGeom prst="rect">
            <a:avLst/>
          </a:prstGeom>
        </p:spPr>
      </p:pic>
      <mc:AlternateContent xmlns:mc="http://schemas.openxmlformats.org/markup-compatibility/2006" xmlns:p14="http://schemas.microsoft.com/office/powerpoint/2010/main">
        <mc:Choice Requires="p14">
          <p:contentPart p14:bwMode="auto" r:id="rId24">
            <p14:nvContentPartPr>
              <p14:cNvPr id="111" name="Ink 110">
                <a:extLst>
                  <a:ext uri="{FF2B5EF4-FFF2-40B4-BE49-F238E27FC236}">
                    <a16:creationId xmlns:a16="http://schemas.microsoft.com/office/drawing/2014/main" id="{DE6DE54C-C012-5500-F948-F56A09ECD979}"/>
                  </a:ext>
                </a:extLst>
              </p14:cNvPr>
              <p14:cNvContentPartPr/>
              <p14:nvPr/>
            </p14:nvContentPartPr>
            <p14:xfrm>
              <a:off x="20329440" y="17236440"/>
              <a:ext cx="360" cy="360"/>
            </p14:xfrm>
          </p:contentPart>
        </mc:Choice>
        <mc:Fallback xmlns="">
          <p:pic>
            <p:nvPicPr>
              <p:cNvPr id="111" name="Ink 110">
                <a:extLst>
                  <a:ext uri="{FF2B5EF4-FFF2-40B4-BE49-F238E27FC236}">
                    <a16:creationId xmlns:a16="http://schemas.microsoft.com/office/drawing/2014/main" id="{DE6DE54C-C012-5500-F948-F56A09ECD979}"/>
                  </a:ext>
                </a:extLst>
              </p:cNvPr>
              <p:cNvPicPr/>
              <p:nvPr/>
            </p:nvPicPr>
            <p:blipFill>
              <a:blip r:embed="rId31"/>
              <a:stretch>
                <a:fillRect/>
              </a:stretch>
            </p:blipFill>
            <p:spPr>
              <a:xfrm>
                <a:off x="20325120" y="17231760"/>
                <a:ext cx="9000" cy="9000"/>
              </a:xfrm>
              <a:prstGeom prst="rect">
                <a:avLst/>
              </a:prstGeom>
            </p:spPr>
          </p:pic>
        </mc:Fallback>
      </mc:AlternateContent>
      <p:sp>
        <p:nvSpPr>
          <p:cNvPr id="115" name="TextBox 114">
            <a:extLst>
              <a:ext uri="{FF2B5EF4-FFF2-40B4-BE49-F238E27FC236}">
                <a16:creationId xmlns:a16="http://schemas.microsoft.com/office/drawing/2014/main" id="{6004CD4E-6F5C-DF42-3B8F-E04E74AD954E}"/>
              </a:ext>
            </a:extLst>
          </p:cNvPr>
          <p:cNvSpPr txBox="1"/>
          <p:nvPr/>
        </p:nvSpPr>
        <p:spPr>
          <a:xfrm>
            <a:off x="20812650" y="17221404"/>
            <a:ext cx="6356119" cy="1369606"/>
          </a:xfrm>
          <a:prstGeom prst="rect">
            <a:avLst/>
          </a:prstGeom>
          <a:noFill/>
        </p:spPr>
        <p:txBody>
          <a:bodyPr wrap="square" rtlCol="0">
            <a:spAutoFit/>
          </a:bodyPr>
          <a:lstStyle/>
          <a:p>
            <a:r>
              <a:rPr lang="de-DE" sz="2400" b="1" i="1" u="sng" dirty="0" err="1"/>
              <a:t>Answer</a:t>
            </a:r>
            <a:r>
              <a:rPr lang="de-DE" sz="2400" b="1" dirty="0"/>
              <a:t>: </a:t>
            </a:r>
          </a:p>
          <a:p>
            <a:r>
              <a:rPr lang="de-DE" sz="2400" dirty="0" err="1"/>
              <a:t>There</a:t>
            </a:r>
            <a:r>
              <a:rPr lang="de-DE" sz="2400" dirty="0"/>
              <a:t> </a:t>
            </a:r>
            <a:r>
              <a:rPr lang="de-DE" sz="2400" dirty="0" err="1"/>
              <a:t>is</a:t>
            </a:r>
            <a:r>
              <a:rPr lang="de-DE" sz="2400" dirty="0"/>
              <a:t> </a:t>
            </a:r>
            <a:r>
              <a:rPr lang="de-DE" sz="2400" b="1" dirty="0" err="1"/>
              <a:t>no</a:t>
            </a:r>
            <a:r>
              <a:rPr lang="de-DE" sz="2400" b="1" dirty="0"/>
              <a:t> </a:t>
            </a:r>
            <a:r>
              <a:rPr lang="de-DE" sz="2400" dirty="0"/>
              <a:t>positive </a:t>
            </a:r>
            <a:r>
              <a:rPr lang="de-DE" sz="2400" dirty="0" err="1"/>
              <a:t>correlation</a:t>
            </a:r>
            <a:r>
              <a:rPr lang="de-DE" sz="2400" dirty="0"/>
              <a:t> </a:t>
            </a:r>
            <a:r>
              <a:rPr lang="de-DE" sz="2400" dirty="0" err="1"/>
              <a:t>between</a:t>
            </a:r>
            <a:r>
              <a:rPr lang="de-DE" sz="2400" dirty="0"/>
              <a:t> </a:t>
            </a:r>
            <a:r>
              <a:rPr lang="de-DE" sz="2400" dirty="0" err="1"/>
              <a:t>the</a:t>
            </a:r>
            <a:r>
              <a:rPr lang="de-DE" sz="2400" dirty="0"/>
              <a:t> </a:t>
            </a:r>
            <a:r>
              <a:rPr lang="de-DE" sz="2400" dirty="0" err="1"/>
              <a:t>ownership</a:t>
            </a:r>
            <a:r>
              <a:rPr lang="de-DE" sz="2400" dirty="0"/>
              <a:t> </a:t>
            </a:r>
            <a:r>
              <a:rPr lang="de-DE" sz="2400" dirty="0" err="1"/>
              <a:t>of</a:t>
            </a:r>
            <a:r>
              <a:rPr lang="de-DE" sz="2400" dirty="0"/>
              <a:t> Listenhunde and </a:t>
            </a:r>
            <a:r>
              <a:rPr lang="de-DE" sz="2400" dirty="0" err="1"/>
              <a:t>the</a:t>
            </a:r>
            <a:r>
              <a:rPr lang="de-DE" sz="2400" dirty="0"/>
              <a:t> </a:t>
            </a:r>
            <a:r>
              <a:rPr lang="de-DE" sz="2400" dirty="0" err="1"/>
              <a:t>district</a:t>
            </a:r>
            <a:r>
              <a:rPr lang="de-DE" sz="2400" dirty="0"/>
              <a:t>. </a:t>
            </a:r>
          </a:p>
          <a:p>
            <a:endParaRPr lang="en-GB" sz="1100" dirty="0"/>
          </a:p>
        </p:txBody>
      </p:sp>
      <p:sp>
        <p:nvSpPr>
          <p:cNvPr id="117" name="TextBox 116">
            <a:extLst>
              <a:ext uri="{FF2B5EF4-FFF2-40B4-BE49-F238E27FC236}">
                <a16:creationId xmlns:a16="http://schemas.microsoft.com/office/drawing/2014/main" id="{495CF559-A177-7C6B-6851-605DB84D04A3}"/>
              </a:ext>
            </a:extLst>
          </p:cNvPr>
          <p:cNvSpPr txBox="1"/>
          <p:nvPr/>
        </p:nvSpPr>
        <p:spPr>
          <a:xfrm>
            <a:off x="23680820" y="13804835"/>
            <a:ext cx="4317390" cy="523220"/>
          </a:xfrm>
          <a:prstGeom prst="rect">
            <a:avLst/>
          </a:prstGeom>
          <a:noFill/>
        </p:spPr>
        <p:txBody>
          <a:bodyPr wrap="square" rtlCol="0">
            <a:spAutoFit/>
          </a:bodyPr>
          <a:lstStyle/>
          <a:p>
            <a:r>
              <a:rPr lang="de-DE" sz="1400" b="1" dirty="0"/>
              <a:t>2) </a:t>
            </a:r>
            <a:r>
              <a:rPr lang="de-DE" sz="1400" dirty="0"/>
              <a:t>The </a:t>
            </a:r>
            <a:r>
              <a:rPr lang="de-DE" sz="1400" dirty="0" err="1"/>
              <a:t>difference</a:t>
            </a:r>
            <a:r>
              <a:rPr lang="de-DE" sz="1400" dirty="0"/>
              <a:t> </a:t>
            </a:r>
            <a:r>
              <a:rPr lang="de-DE" sz="1400" dirty="0" err="1"/>
              <a:t>of</a:t>
            </a:r>
            <a:r>
              <a:rPr lang="de-DE" sz="1400" dirty="0"/>
              <a:t> relative </a:t>
            </a:r>
            <a:r>
              <a:rPr lang="de-DE" sz="1400" dirty="0" err="1"/>
              <a:t>percentage</a:t>
            </a:r>
            <a:r>
              <a:rPr lang="de-DE" sz="1400" dirty="0"/>
              <a:t> </a:t>
            </a:r>
            <a:r>
              <a:rPr lang="de-DE" sz="1400" dirty="0" err="1"/>
              <a:t>of</a:t>
            </a:r>
            <a:r>
              <a:rPr lang="de-DE" sz="1400" dirty="0"/>
              <a:t> Listenhunde in </a:t>
            </a:r>
            <a:r>
              <a:rPr lang="de-DE" sz="1400" b="1" dirty="0" err="1"/>
              <a:t>outer</a:t>
            </a:r>
            <a:r>
              <a:rPr lang="de-DE" sz="1400" dirty="0"/>
              <a:t> vs. </a:t>
            </a:r>
            <a:r>
              <a:rPr lang="de-DE" sz="1400" b="1" dirty="0" err="1"/>
              <a:t>inner</a:t>
            </a:r>
            <a:r>
              <a:rPr lang="de-DE" sz="1400" dirty="0"/>
              <a:t> </a:t>
            </a:r>
            <a:r>
              <a:rPr lang="de-DE" sz="1400" dirty="0" err="1"/>
              <a:t>districts</a:t>
            </a:r>
            <a:r>
              <a:rPr lang="de-DE" sz="1400" dirty="0"/>
              <a:t> </a:t>
            </a:r>
            <a:r>
              <a:rPr lang="de-DE" sz="1400" dirty="0" err="1"/>
              <a:t>is</a:t>
            </a:r>
            <a:r>
              <a:rPr lang="de-DE" sz="1400" dirty="0"/>
              <a:t> </a:t>
            </a:r>
            <a:r>
              <a:rPr lang="de-DE" sz="1400" dirty="0" err="1"/>
              <a:t>only</a:t>
            </a:r>
            <a:r>
              <a:rPr lang="de-DE" sz="1400" dirty="0"/>
              <a:t> </a:t>
            </a:r>
            <a:r>
              <a:rPr lang="de-DE" sz="1400" b="1" dirty="0"/>
              <a:t>~ 0.2 %. </a:t>
            </a:r>
          </a:p>
        </p:txBody>
      </p:sp>
      <p:sp>
        <p:nvSpPr>
          <p:cNvPr id="10" name="TextBox 9">
            <a:extLst>
              <a:ext uri="{FF2B5EF4-FFF2-40B4-BE49-F238E27FC236}">
                <a16:creationId xmlns:a16="http://schemas.microsoft.com/office/drawing/2014/main" id="{875352A2-0144-4040-A474-23C011913C30}"/>
              </a:ext>
            </a:extLst>
          </p:cNvPr>
          <p:cNvSpPr txBox="1"/>
          <p:nvPr/>
        </p:nvSpPr>
        <p:spPr>
          <a:xfrm>
            <a:off x="1769741" y="24246000"/>
            <a:ext cx="12238831"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The prevalence of specific dog breeds in Vienna is strongly influenced by real estate prices.</a:t>
            </a:r>
          </a:p>
        </p:txBody>
      </p:sp>
      <p:pic>
        <p:nvPicPr>
          <p:cNvPr id="33" name="Picture 32">
            <a:extLst>
              <a:ext uri="{FF2B5EF4-FFF2-40B4-BE49-F238E27FC236}">
                <a16:creationId xmlns:a16="http://schemas.microsoft.com/office/drawing/2014/main" id="{1CB550A3-BF1D-416E-852A-B3A91D7530F2}"/>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799907" y="25077390"/>
            <a:ext cx="2873225" cy="1327961"/>
          </a:xfrm>
          <a:prstGeom prst="rect">
            <a:avLst/>
          </a:prstGeom>
        </p:spPr>
      </p:pic>
      <p:pic>
        <p:nvPicPr>
          <p:cNvPr id="45" name="Picture 44">
            <a:extLst>
              <a:ext uri="{FF2B5EF4-FFF2-40B4-BE49-F238E27FC236}">
                <a16:creationId xmlns:a16="http://schemas.microsoft.com/office/drawing/2014/main" id="{CF50FE34-8015-49C2-AEB0-37A72E629E1C}"/>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040790" y="26452878"/>
            <a:ext cx="2632342" cy="1928789"/>
          </a:xfrm>
          <a:prstGeom prst="rect">
            <a:avLst/>
          </a:prstGeom>
        </p:spPr>
      </p:pic>
      <p:sp>
        <p:nvSpPr>
          <p:cNvPr id="48" name="Arrow: Right 47">
            <a:extLst>
              <a:ext uri="{FF2B5EF4-FFF2-40B4-BE49-F238E27FC236}">
                <a16:creationId xmlns:a16="http://schemas.microsoft.com/office/drawing/2014/main" id="{12C1352C-6EC9-4A61-981B-FD4AF32834BF}"/>
              </a:ext>
            </a:extLst>
          </p:cNvPr>
          <p:cNvSpPr/>
          <p:nvPr/>
        </p:nvSpPr>
        <p:spPr>
          <a:xfrm>
            <a:off x="4889512" y="26299921"/>
            <a:ext cx="749288" cy="507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4E87566-3811-402E-926C-01150FCAAF25}"/>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926926" y="24742280"/>
            <a:ext cx="3762712" cy="3600000"/>
          </a:xfrm>
          <a:prstGeom prst="rect">
            <a:avLst/>
          </a:prstGeom>
        </p:spPr>
      </p:pic>
      <p:pic>
        <p:nvPicPr>
          <p:cNvPr id="58" name="Picture 57">
            <a:extLst>
              <a:ext uri="{FF2B5EF4-FFF2-40B4-BE49-F238E27FC236}">
                <a16:creationId xmlns:a16="http://schemas.microsoft.com/office/drawing/2014/main" id="{DCD5A78C-CAD7-42F9-BACD-659AB24C98A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0064727" y="24777551"/>
            <a:ext cx="3721122" cy="3600000"/>
          </a:xfrm>
          <a:prstGeom prst="rect">
            <a:avLst/>
          </a:prstGeom>
        </p:spPr>
      </p:pic>
      <p:sp>
        <p:nvSpPr>
          <p:cNvPr id="61" name="TextBox 60">
            <a:extLst>
              <a:ext uri="{FF2B5EF4-FFF2-40B4-BE49-F238E27FC236}">
                <a16:creationId xmlns:a16="http://schemas.microsoft.com/office/drawing/2014/main" id="{32D5A727-F187-4238-8933-ECD680D32EFB}"/>
              </a:ext>
            </a:extLst>
          </p:cNvPr>
          <p:cNvSpPr txBox="1"/>
          <p:nvPr/>
        </p:nvSpPr>
        <p:spPr>
          <a:xfrm>
            <a:off x="15089632" y="4562337"/>
            <a:ext cx="42675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Hypothesis 1 - Continuation</a:t>
            </a:r>
          </a:p>
        </p:txBody>
      </p:sp>
      <p:pic>
        <p:nvPicPr>
          <p:cNvPr id="74" name="Picture 73">
            <a:extLst>
              <a:ext uri="{FF2B5EF4-FFF2-40B4-BE49-F238E27FC236}">
                <a16:creationId xmlns:a16="http://schemas.microsoft.com/office/drawing/2014/main" id="{A48E352E-0BA9-4328-B248-E0100D4CA5D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5051114" y="5106938"/>
            <a:ext cx="5805916" cy="4325407"/>
          </a:xfrm>
          <a:prstGeom prst="rect">
            <a:avLst/>
          </a:prstGeom>
        </p:spPr>
      </p:pic>
      <p:pic>
        <p:nvPicPr>
          <p:cNvPr id="76" name="Picture 75">
            <a:extLst>
              <a:ext uri="{FF2B5EF4-FFF2-40B4-BE49-F238E27FC236}">
                <a16:creationId xmlns:a16="http://schemas.microsoft.com/office/drawing/2014/main" id="{814673BC-1367-4D63-9171-066D0D70F182}"/>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0988068" y="4472494"/>
            <a:ext cx="6794065" cy="4047754"/>
          </a:xfrm>
          <a:prstGeom prst="rect">
            <a:avLst/>
          </a:prstGeom>
        </p:spPr>
      </p:pic>
      <p:pic>
        <p:nvPicPr>
          <p:cNvPr id="82" name="Picture 81">
            <a:extLst>
              <a:ext uri="{FF2B5EF4-FFF2-40B4-BE49-F238E27FC236}">
                <a16:creationId xmlns:a16="http://schemas.microsoft.com/office/drawing/2014/main" id="{0AC6B6D1-1445-4128-A82B-230D11E42083}"/>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857030" y="8735101"/>
            <a:ext cx="7198961" cy="659415"/>
          </a:xfrm>
          <a:prstGeom prst="rect">
            <a:avLst/>
          </a:prstGeom>
        </p:spPr>
      </p:pic>
      <p:sp>
        <p:nvSpPr>
          <p:cNvPr id="20" name="TextBox 19">
            <a:extLst>
              <a:ext uri="{FF2B5EF4-FFF2-40B4-BE49-F238E27FC236}">
                <a16:creationId xmlns:a16="http://schemas.microsoft.com/office/drawing/2014/main" id="{10E28791-B1C4-869F-FE2D-5955CF99BB6A}"/>
              </a:ext>
            </a:extLst>
          </p:cNvPr>
          <p:cNvSpPr txBox="1"/>
          <p:nvPr/>
        </p:nvSpPr>
        <p:spPr>
          <a:xfrm>
            <a:off x="15114403" y="11210577"/>
            <a:ext cx="7212198" cy="1938992"/>
          </a:xfrm>
          <a:prstGeom prst="rect">
            <a:avLst/>
          </a:prstGeom>
          <a:noFill/>
        </p:spPr>
        <p:txBody>
          <a:bodyPr wrap="square" rtlCol="0">
            <a:spAutoFit/>
          </a:bodyPr>
          <a:lstStyle/>
          <a:p>
            <a:r>
              <a:rPr lang="en-GB" sz="2400" b="1" i="1" u="sng" dirty="0">
                <a:latin typeface="Arial" panose="020B0604020202020204" pitchFamily="34" charset="0"/>
                <a:ea typeface="思源黑体 CN Regular" panose="020B0500000000000000" charset="-122"/>
                <a:cs typeface="Arial" panose="020B0604020202020204" pitchFamily="34" charset="0"/>
                <a:sym typeface="+mn-ea"/>
              </a:rPr>
              <a:t>Assumption</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mn-ea"/>
              </a:rPr>
              <a:t>There is a positive correlation between the ownership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and district, with a higher prevalence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ownership in outer Viennese districts compared to inner districts.</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endParaRPr lang="en-GB" sz="2400" dirty="0"/>
          </a:p>
        </p:txBody>
      </p:sp>
      <p:pic>
        <p:nvPicPr>
          <p:cNvPr id="19" name="Picture 18" descr="A graph with red dots and green dots&#10;&#10;Description automatically generated">
            <a:extLst>
              <a:ext uri="{FF2B5EF4-FFF2-40B4-BE49-F238E27FC236}">
                <a16:creationId xmlns:a16="http://schemas.microsoft.com/office/drawing/2014/main" id="{081C592B-0C04-446E-04FC-50103FDEDF0A}"/>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5013442" y="13078976"/>
            <a:ext cx="8280898" cy="4140449"/>
          </a:xfrm>
          <a:prstGeom prst="rect">
            <a:avLst/>
          </a:prstGeom>
        </p:spPr>
      </p:pic>
      <p:sp>
        <p:nvSpPr>
          <p:cNvPr id="116" name="TextBox 115">
            <a:extLst>
              <a:ext uri="{FF2B5EF4-FFF2-40B4-BE49-F238E27FC236}">
                <a16:creationId xmlns:a16="http://schemas.microsoft.com/office/drawing/2014/main" id="{BC23514B-6B6B-F2FE-A09C-823661277C07}"/>
              </a:ext>
            </a:extLst>
          </p:cNvPr>
          <p:cNvSpPr txBox="1"/>
          <p:nvPr/>
        </p:nvSpPr>
        <p:spPr>
          <a:xfrm>
            <a:off x="15123631" y="17180811"/>
            <a:ext cx="3316409" cy="1077218"/>
          </a:xfrm>
          <a:prstGeom prst="rect">
            <a:avLst/>
          </a:prstGeom>
          <a:noFill/>
        </p:spPr>
        <p:txBody>
          <a:bodyPr wrap="square" rtlCol="0">
            <a:spAutoFit/>
          </a:bodyPr>
          <a:lstStyle/>
          <a:p>
            <a:r>
              <a:rPr lang="de-DE" sz="1600" b="1" dirty="0"/>
              <a:t>1) </a:t>
            </a:r>
            <a:r>
              <a:rPr lang="de-DE" sz="1600" dirty="0" err="1"/>
              <a:t>There</a:t>
            </a:r>
            <a:r>
              <a:rPr lang="de-DE" sz="1600" dirty="0"/>
              <a:t> </a:t>
            </a:r>
            <a:r>
              <a:rPr lang="de-DE" sz="1600" dirty="0" err="1"/>
              <a:t>is</a:t>
            </a:r>
            <a:r>
              <a:rPr lang="de-DE" sz="1600" dirty="0"/>
              <a:t> </a:t>
            </a:r>
            <a:r>
              <a:rPr lang="de-DE" sz="1600" b="1" dirty="0" err="1"/>
              <a:t>only</a:t>
            </a:r>
            <a:r>
              <a:rPr lang="de-DE" sz="1600" b="1" dirty="0"/>
              <a:t> a </a:t>
            </a:r>
            <a:r>
              <a:rPr lang="de-DE" sz="1600" b="1" dirty="0" err="1"/>
              <a:t>weak</a:t>
            </a:r>
            <a:r>
              <a:rPr lang="de-DE" sz="1600" b="1" dirty="0"/>
              <a:t> </a:t>
            </a:r>
            <a:r>
              <a:rPr lang="de-DE" sz="1600" b="1" dirty="0" err="1"/>
              <a:t>correlation</a:t>
            </a:r>
            <a:r>
              <a:rPr lang="de-DE" sz="1600" b="1" dirty="0"/>
              <a:t> </a:t>
            </a:r>
            <a:r>
              <a:rPr lang="de-DE" sz="1600" dirty="0" err="1"/>
              <a:t>between</a:t>
            </a:r>
            <a:r>
              <a:rPr lang="de-DE" sz="1600" dirty="0"/>
              <a:t> </a:t>
            </a:r>
            <a:r>
              <a:rPr lang="de-DE" sz="1600" dirty="0" err="1"/>
              <a:t>district</a:t>
            </a:r>
            <a:r>
              <a:rPr lang="de-DE" sz="1600" dirty="0"/>
              <a:t> and Listenhund </a:t>
            </a:r>
            <a:r>
              <a:rPr lang="de-DE" sz="1600" dirty="0" err="1"/>
              <a:t>for</a:t>
            </a:r>
            <a:r>
              <a:rPr lang="de-DE" sz="1600" dirty="0"/>
              <a:t> </a:t>
            </a:r>
            <a:r>
              <a:rPr lang="de-DE" sz="1600" b="1" dirty="0" err="1"/>
              <a:t>three</a:t>
            </a:r>
            <a:r>
              <a:rPr lang="de-DE" sz="1600" dirty="0"/>
              <a:t> Listenhund </a:t>
            </a:r>
            <a:r>
              <a:rPr lang="de-DE" sz="1600" dirty="0" err="1"/>
              <a:t>breeds</a:t>
            </a:r>
            <a:r>
              <a:rPr lang="de-DE" sz="1600" dirty="0"/>
              <a:t> (</a:t>
            </a:r>
            <a:r>
              <a:rPr lang="de-DE" sz="1600" b="1" dirty="0"/>
              <a:t>0.2 – 0.35</a:t>
            </a:r>
            <a:r>
              <a:rPr lang="de-DE" sz="1600" dirty="0"/>
              <a:t>) and </a:t>
            </a:r>
            <a:r>
              <a:rPr lang="de-DE" sz="1600" b="1" dirty="0" err="1"/>
              <a:t>less</a:t>
            </a:r>
            <a:r>
              <a:rPr lang="de-DE" sz="1600" b="1" dirty="0"/>
              <a:t> </a:t>
            </a:r>
            <a:r>
              <a:rPr lang="de-DE" sz="1600" b="1" dirty="0" err="1"/>
              <a:t>for</a:t>
            </a:r>
            <a:r>
              <a:rPr lang="de-DE" sz="1600" b="1" dirty="0"/>
              <a:t> </a:t>
            </a:r>
            <a:r>
              <a:rPr lang="de-DE" sz="1600" b="1" dirty="0" err="1"/>
              <a:t>the</a:t>
            </a:r>
            <a:r>
              <a:rPr lang="de-DE" sz="1600" b="1" dirty="0"/>
              <a:t> </a:t>
            </a:r>
            <a:r>
              <a:rPr lang="de-DE" sz="1600" b="1" dirty="0" err="1"/>
              <a:t>others</a:t>
            </a:r>
            <a:r>
              <a:rPr lang="de-DE" sz="1600" dirty="0"/>
              <a:t>. </a:t>
            </a:r>
          </a:p>
        </p:txBody>
      </p:sp>
      <p:pic>
        <p:nvPicPr>
          <p:cNvPr id="51" name="Picture 50" descr="A yellow circle with a number of percentages&#10;&#10;Description automatically generated with medium confidence">
            <a:extLst>
              <a:ext uri="{FF2B5EF4-FFF2-40B4-BE49-F238E27FC236}">
                <a16:creationId xmlns:a16="http://schemas.microsoft.com/office/drawing/2014/main" id="{D014A30C-7AF6-6E44-9385-73ECE9FB4759}"/>
              </a:ext>
            </a:extLst>
          </p:cNvPr>
          <p:cNvPicPr>
            <a:picLocks noChangeAspect="1"/>
          </p:cNvPicPr>
          <p:nvPr/>
        </p:nvPicPr>
        <p:blipFill>
          <a:blip r:embed="rId40" cstate="print">
            <a:extLst>
              <a:ext uri="{28A0092B-C50C-407E-A947-70E740481C1C}">
                <a14:useLocalDpi xmlns:a14="http://schemas.microsoft.com/office/drawing/2010/main" val="0"/>
              </a:ext>
            </a:extLst>
          </a:blip>
          <a:srcRect l="8954" r="9021"/>
          <a:stretch/>
        </p:blipFill>
        <p:spPr>
          <a:xfrm>
            <a:off x="23710710" y="14760475"/>
            <a:ext cx="3967059" cy="2417861"/>
          </a:xfrm>
          <a:prstGeom prst="rect">
            <a:avLst/>
          </a:prstGeom>
        </p:spPr>
      </p:pic>
      <p:pic>
        <p:nvPicPr>
          <p:cNvPr id="17" name="Grafik 16" descr="Ein Bild, das Text, Screenshot, Diagramm, Reihe enthält.&#10;&#10;Automatisch generierte Beschreibung">
            <a:extLst>
              <a:ext uri="{FF2B5EF4-FFF2-40B4-BE49-F238E27FC236}">
                <a16:creationId xmlns:a16="http://schemas.microsoft.com/office/drawing/2014/main" id="{8569264F-73B6-6125-7C59-4A193FC095A5}"/>
              </a:ext>
            </a:extLst>
          </p:cNvPr>
          <p:cNvPicPr>
            <a:picLocks noChangeAspect="1"/>
          </p:cNvPicPr>
          <p:nvPr/>
        </p:nvPicPr>
        <p:blipFill rotWithShape="1">
          <a:blip r:embed="rId41">
            <a:extLst>
              <a:ext uri="{28A0092B-C50C-407E-A947-70E740481C1C}">
                <a14:useLocalDpi xmlns:a14="http://schemas.microsoft.com/office/drawing/2010/main" val="0"/>
              </a:ext>
            </a:extLst>
          </a:blip>
          <a:srcRect l="2674" t="3825" b="4039"/>
          <a:stretch/>
        </p:blipFill>
        <p:spPr>
          <a:xfrm>
            <a:off x="29248109" y="6768674"/>
            <a:ext cx="5793966" cy="4799268"/>
          </a:xfrm>
          <a:prstGeom prst="rect">
            <a:avLst/>
          </a:prstGeom>
        </p:spPr>
      </p:pic>
      <p:sp>
        <p:nvSpPr>
          <p:cNvPr id="34" name="Textfeld 33">
            <a:extLst>
              <a:ext uri="{FF2B5EF4-FFF2-40B4-BE49-F238E27FC236}">
                <a16:creationId xmlns:a16="http://schemas.microsoft.com/office/drawing/2014/main" id="{54FDA58D-1FB2-7A95-020C-F1A4C3656F23}"/>
              </a:ext>
            </a:extLst>
          </p:cNvPr>
          <p:cNvSpPr txBox="1"/>
          <p:nvPr/>
        </p:nvSpPr>
        <p:spPr>
          <a:xfrm>
            <a:off x="29092049" y="5273882"/>
            <a:ext cx="11902598"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Dog ownership is inversely correlated with population density </a:t>
            </a:r>
            <a:br>
              <a:rPr lang="en-US" sz="2800" b="1" dirty="0">
                <a:effectLst/>
                <a:latin typeface="Arial" panose="020B0604020202020204" pitchFamily="34" charset="0"/>
                <a:cs typeface="Arial" panose="020B0604020202020204" pitchFamily="34" charset="0"/>
              </a:rPr>
            </a:br>
            <a:r>
              <a:rPr lang="en-US" sz="2800" b="1" dirty="0">
                <a:effectLst/>
                <a:latin typeface="Arial" panose="020B0604020202020204" pitchFamily="34" charset="0"/>
                <a:cs typeface="Arial" panose="020B0604020202020204" pitchFamily="34" charset="0"/>
              </a:rPr>
              <a:t>in Vienna districts</a:t>
            </a:r>
          </a:p>
        </p:txBody>
      </p:sp>
      <p:pic>
        <p:nvPicPr>
          <p:cNvPr id="49" name="Grafik 48" descr="Ein Bild, das Text, Screenshot, Diagramm, Reihe enthält.&#10;&#10;Automatisch generierte Beschreibung">
            <a:extLst>
              <a:ext uri="{FF2B5EF4-FFF2-40B4-BE49-F238E27FC236}">
                <a16:creationId xmlns:a16="http://schemas.microsoft.com/office/drawing/2014/main" id="{5F1745BB-8ED7-4A64-0E00-22E172187E20}"/>
              </a:ext>
            </a:extLst>
          </p:cNvPr>
          <p:cNvPicPr>
            <a:picLocks noChangeAspect="1"/>
          </p:cNvPicPr>
          <p:nvPr/>
        </p:nvPicPr>
        <p:blipFill rotWithShape="1">
          <a:blip r:embed="rId42">
            <a:extLst>
              <a:ext uri="{28A0092B-C50C-407E-A947-70E740481C1C}">
                <a14:useLocalDpi xmlns:a14="http://schemas.microsoft.com/office/drawing/2010/main" val="0"/>
              </a:ext>
            </a:extLst>
          </a:blip>
          <a:srcRect l="2583" t="3679" b="4213"/>
          <a:stretch/>
        </p:blipFill>
        <p:spPr>
          <a:xfrm>
            <a:off x="29874754" y="7112560"/>
            <a:ext cx="6335905" cy="4193401"/>
          </a:xfrm>
          <a:prstGeom prst="rect">
            <a:avLst/>
          </a:prstGeom>
        </p:spPr>
      </p:pic>
      <p:sp>
        <p:nvSpPr>
          <p:cNvPr id="50" name="Textfeld 49">
            <a:extLst>
              <a:ext uri="{FF2B5EF4-FFF2-40B4-BE49-F238E27FC236}">
                <a16:creationId xmlns:a16="http://schemas.microsoft.com/office/drawing/2014/main" id="{DD6E3136-57A1-C1C2-9B12-54651C3A5B30}"/>
              </a:ext>
            </a:extLst>
          </p:cNvPr>
          <p:cNvSpPr txBox="1"/>
          <p:nvPr/>
        </p:nvSpPr>
        <p:spPr>
          <a:xfrm>
            <a:off x="37199653" y="6760912"/>
            <a:ext cx="3497105" cy="4893647"/>
          </a:xfrm>
          <a:prstGeom prst="rect">
            <a:avLst/>
          </a:prstGeom>
          <a:noFill/>
        </p:spPr>
        <p:txBody>
          <a:bodyPr wrap="square" rtlCol="0">
            <a:spAutoFit/>
          </a:bodyPr>
          <a:lstStyle/>
          <a:p>
            <a:r>
              <a:rPr lang="en-US" sz="2400" dirty="0"/>
              <a:t>To confirm the inverse correlation, the Pearson correlation coefficient was calculated, resulting in a value of -0.61.</a:t>
            </a:r>
          </a:p>
          <a:p>
            <a:endParaRPr lang="de-AT" sz="2400" b="1" dirty="0"/>
          </a:p>
          <a:p>
            <a:r>
              <a:rPr lang="de-AT" sz="2400" b="1" dirty="0" err="1"/>
              <a:t>Conclusion</a:t>
            </a:r>
            <a:r>
              <a:rPr lang="de-AT" sz="2400" b="1" dirty="0"/>
              <a:t>:</a:t>
            </a:r>
          </a:p>
          <a:p>
            <a:r>
              <a:rPr lang="en-US" sz="2400" dirty="0"/>
              <a:t>The graph shows a negative correlation between the population density and the number of dogs in the districts of Vienna.</a:t>
            </a:r>
            <a:endParaRPr lang="de-AT" sz="2400" dirty="0"/>
          </a:p>
        </p:txBody>
      </p:sp>
      <p:pic>
        <p:nvPicPr>
          <p:cNvPr id="63" name="Grafik 62" descr="Ein Bild, das Text, Screenshot, Diagramm, Reihe enthält.&#10;&#10;Automatisch generierte Beschreibung">
            <a:extLst>
              <a:ext uri="{FF2B5EF4-FFF2-40B4-BE49-F238E27FC236}">
                <a16:creationId xmlns:a16="http://schemas.microsoft.com/office/drawing/2014/main" id="{768307A2-261B-9BE3-F3F6-032F1014D798}"/>
              </a:ext>
            </a:extLst>
          </p:cNvPr>
          <p:cNvPicPr>
            <a:picLocks noChangeAspect="1"/>
          </p:cNvPicPr>
          <p:nvPr/>
        </p:nvPicPr>
        <p:blipFill rotWithShape="1">
          <a:blip r:embed="rId43">
            <a:extLst>
              <a:ext uri="{28A0092B-C50C-407E-A947-70E740481C1C}">
                <a14:useLocalDpi xmlns:a14="http://schemas.microsoft.com/office/drawing/2010/main" val="0"/>
              </a:ext>
            </a:extLst>
          </a:blip>
          <a:srcRect l="1628" t="2828" r="792" b="2527"/>
          <a:stretch/>
        </p:blipFill>
        <p:spPr>
          <a:xfrm>
            <a:off x="29271890" y="6821292"/>
            <a:ext cx="7002062" cy="5433063"/>
          </a:xfrm>
          <a:prstGeom prst="rect">
            <a:avLst/>
          </a:prstGeom>
        </p:spPr>
      </p:pic>
      <p:pic>
        <p:nvPicPr>
          <p:cNvPr id="56" name="Grafik 55" descr="Ein Bild, das Text, Screenshot, Diagramm, Reihe enthält.&#10;&#10;Automatisch generierte Beschreibung">
            <a:extLst>
              <a:ext uri="{FF2B5EF4-FFF2-40B4-BE49-F238E27FC236}">
                <a16:creationId xmlns:a16="http://schemas.microsoft.com/office/drawing/2014/main" id="{45049E61-8A38-C803-C776-963BF4A57F26}"/>
              </a:ext>
            </a:extLst>
          </p:cNvPr>
          <p:cNvPicPr>
            <a:picLocks noChangeAspect="1"/>
          </p:cNvPicPr>
          <p:nvPr/>
        </p:nvPicPr>
        <p:blipFill rotWithShape="1">
          <a:blip r:embed="rId44">
            <a:extLst>
              <a:ext uri="{28A0092B-C50C-407E-A947-70E740481C1C}">
                <a14:useLocalDpi xmlns:a14="http://schemas.microsoft.com/office/drawing/2010/main" val="0"/>
              </a:ext>
            </a:extLst>
          </a:blip>
          <a:srcRect l="1632" t="3529" b="3202"/>
          <a:stretch/>
        </p:blipFill>
        <p:spPr>
          <a:xfrm>
            <a:off x="28978190" y="6204917"/>
            <a:ext cx="8235040" cy="6246468"/>
          </a:xfrm>
          <a:prstGeom prst="rect">
            <a:avLst/>
          </a:prstGeom>
        </p:spPr>
      </p:pic>
      <p:sp>
        <p:nvSpPr>
          <p:cNvPr id="8" name="Textfeld 7">
            <a:extLst>
              <a:ext uri="{FF2B5EF4-FFF2-40B4-BE49-F238E27FC236}">
                <a16:creationId xmlns:a16="http://schemas.microsoft.com/office/drawing/2014/main" id="{5EAFA1C9-BF3A-84EB-BF38-8B3A505D7244}"/>
              </a:ext>
            </a:extLst>
          </p:cNvPr>
          <p:cNvSpPr txBox="1"/>
          <p:nvPr/>
        </p:nvSpPr>
        <p:spPr>
          <a:xfrm>
            <a:off x="15151482" y="20007778"/>
            <a:ext cx="12765736"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The height of registered dogs correlates positively with the ratio of green</a:t>
            </a:r>
          </a:p>
          <a:p>
            <a:r>
              <a:rPr lang="en-US" sz="2800" b="1" dirty="0">
                <a:effectLst/>
                <a:latin typeface="Arial" panose="020B0604020202020204" pitchFamily="34" charset="0"/>
                <a:cs typeface="Arial" panose="020B0604020202020204" pitchFamily="34" charset="0"/>
              </a:rPr>
              <a:t>space in a d</a:t>
            </a:r>
            <a:r>
              <a:rPr lang="en-US" sz="2800" b="1" dirty="0">
                <a:latin typeface="Arial" panose="020B0604020202020204" pitchFamily="34" charset="0"/>
                <a:cs typeface="Arial" panose="020B0604020202020204" pitchFamily="34" charset="0"/>
              </a:rPr>
              <a:t>istrict.</a:t>
            </a:r>
            <a:endParaRPr lang="en-US" sz="2800" b="1" dirty="0">
              <a:effectLst/>
              <a:latin typeface="Arial" panose="020B0604020202020204" pitchFamily="34" charset="0"/>
              <a:cs typeface="Arial" panose="020B0604020202020204" pitchFamily="34" charset="0"/>
            </a:endParaRPr>
          </a:p>
        </p:txBody>
      </p:sp>
      <p:sp>
        <p:nvSpPr>
          <p:cNvPr id="72" name="Textfeld 71">
            <a:extLst>
              <a:ext uri="{FF2B5EF4-FFF2-40B4-BE49-F238E27FC236}">
                <a16:creationId xmlns:a16="http://schemas.microsoft.com/office/drawing/2014/main" id="{41984AF6-A041-5A34-0BF3-081AA87C7DA9}"/>
              </a:ext>
            </a:extLst>
          </p:cNvPr>
          <p:cNvSpPr txBox="1"/>
          <p:nvPr/>
        </p:nvSpPr>
        <p:spPr>
          <a:xfrm>
            <a:off x="15143450" y="25330064"/>
            <a:ext cx="7051446" cy="2554545"/>
          </a:xfrm>
          <a:prstGeom prst="rect">
            <a:avLst/>
          </a:prstGeom>
          <a:noFill/>
        </p:spPr>
        <p:txBody>
          <a:bodyPr wrap="square" rtlCol="0">
            <a:spAutoFit/>
          </a:bodyPr>
          <a:lstStyle/>
          <a:p>
            <a:r>
              <a:rPr lang="en-GB" sz="2000" b="1" dirty="0"/>
              <a:t>Results:</a:t>
            </a:r>
          </a:p>
          <a:p>
            <a:pPr marL="342900" indent="-342900">
              <a:buFont typeface="Arial" panose="020B0604020202020204" pitchFamily="34" charset="0"/>
              <a:buChar char="•"/>
            </a:pPr>
            <a:r>
              <a:rPr lang="en-GB" sz="2000" dirty="0"/>
              <a:t>Green districts: Threshold at 20% green space </a:t>
            </a:r>
          </a:p>
          <a:p>
            <a:r>
              <a:rPr lang="en-GB" sz="2000" dirty="0"/>
              <a:t>            =&gt; 12 vs. 11 districts</a:t>
            </a:r>
          </a:p>
          <a:p>
            <a:pPr marL="342900" indent="-342900">
              <a:buFont typeface="Arial" panose="020B0604020202020204" pitchFamily="34" charset="0"/>
              <a:buChar char="•"/>
            </a:pPr>
            <a:r>
              <a:rPr lang="en-GB" sz="2000" dirty="0"/>
              <a:t>Slight shift of 1</a:t>
            </a:r>
            <a:r>
              <a:rPr lang="en-GB" sz="2000" baseline="30000" dirty="0"/>
              <a:t>st</a:t>
            </a:r>
            <a:r>
              <a:rPr lang="en-GB" sz="2000" dirty="0"/>
              <a:t>, 2</a:t>
            </a:r>
            <a:r>
              <a:rPr lang="en-GB" sz="2000" baseline="30000" dirty="0"/>
              <a:t>nd</a:t>
            </a:r>
            <a:r>
              <a:rPr lang="en-GB" sz="2000" dirty="0"/>
              <a:t> and 3</a:t>
            </a:r>
            <a:r>
              <a:rPr lang="en-GB" sz="2000" baseline="30000" dirty="0"/>
              <a:t>rd</a:t>
            </a:r>
            <a:r>
              <a:rPr lang="en-GB" sz="2000" dirty="0"/>
              <a:t> quartile to higher heights</a:t>
            </a:r>
          </a:p>
          <a:p>
            <a:pPr marL="342900" indent="-342900">
              <a:buFont typeface="Arial" panose="020B0604020202020204" pitchFamily="34" charset="0"/>
              <a:buChar char="•"/>
            </a:pPr>
            <a:r>
              <a:rPr lang="en-GB" sz="2000" dirty="0"/>
              <a:t>Correlation-Coeff.:</a:t>
            </a:r>
          </a:p>
          <a:p>
            <a:r>
              <a:rPr lang="en-GB" sz="2000" dirty="0"/>
              <a:t>         - [Heights vs. Green Ratio]: only ~ 0.07 (!)</a:t>
            </a:r>
          </a:p>
          <a:p>
            <a:r>
              <a:rPr lang="en-GB" sz="2000" dirty="0"/>
              <a:t>         - [Mean of all Heights per District vs. Green Ratio]: ~ 0.68</a:t>
            </a:r>
          </a:p>
          <a:p>
            <a:pPr marL="342900" indent="-342900">
              <a:buFont typeface="Arial" panose="020B0604020202020204" pitchFamily="34" charset="0"/>
              <a:buChar char="•"/>
            </a:pPr>
            <a:r>
              <a:rPr lang="en-GB" sz="2000" dirty="0"/>
              <a:t>But: Significant difference in abs. number of dogs</a:t>
            </a:r>
          </a:p>
        </p:txBody>
      </p:sp>
      <p:sp>
        <p:nvSpPr>
          <p:cNvPr id="87" name="Textfeld 86">
            <a:extLst>
              <a:ext uri="{FF2B5EF4-FFF2-40B4-BE49-F238E27FC236}">
                <a16:creationId xmlns:a16="http://schemas.microsoft.com/office/drawing/2014/main" id="{FF158A9A-90FD-E4C5-2089-7D71760187C1}"/>
              </a:ext>
            </a:extLst>
          </p:cNvPr>
          <p:cNvSpPr txBox="1"/>
          <p:nvPr/>
        </p:nvSpPr>
        <p:spPr>
          <a:xfrm>
            <a:off x="22194897" y="25536947"/>
            <a:ext cx="5916668" cy="1323439"/>
          </a:xfrm>
          <a:prstGeom prst="rect">
            <a:avLst/>
          </a:prstGeom>
          <a:noFill/>
        </p:spPr>
        <p:txBody>
          <a:bodyPr wrap="square" rtlCol="0">
            <a:spAutoFit/>
          </a:bodyPr>
          <a:lstStyle/>
          <a:p>
            <a:r>
              <a:rPr lang="en-GB" sz="2000" b="1" dirty="0"/>
              <a:t>Conclusion:</a:t>
            </a:r>
          </a:p>
          <a:p>
            <a:pPr marL="342900" indent="-342900">
              <a:buFont typeface="Arial" panose="020B0604020202020204" pitchFamily="34" charset="0"/>
              <a:buChar char="•"/>
            </a:pPr>
            <a:r>
              <a:rPr lang="en-GB" sz="2000" dirty="0"/>
              <a:t>No linear relationship between all Heights and  Green Space Ratio</a:t>
            </a:r>
          </a:p>
          <a:p>
            <a:pPr marL="342900" indent="-342900">
              <a:buFont typeface="Arial" panose="020B0604020202020204" pitchFamily="34" charset="0"/>
              <a:buChar char="•"/>
            </a:pPr>
            <a:r>
              <a:rPr lang="en-GB" sz="2000" dirty="0"/>
              <a:t>Upward trend when looking at mean of heights</a:t>
            </a:r>
          </a:p>
        </p:txBody>
      </p:sp>
      <p:pic>
        <p:nvPicPr>
          <p:cNvPr id="54" name="Grafik 53" descr="Ein Bild, das Text, Screenshot, Schrift, Zahl enthält.&#10;&#10;Automatisch generierte Beschreibung">
            <a:extLst>
              <a:ext uri="{FF2B5EF4-FFF2-40B4-BE49-F238E27FC236}">
                <a16:creationId xmlns:a16="http://schemas.microsoft.com/office/drawing/2014/main" id="{0497AC71-E033-324B-A55B-58F79D991CB3}"/>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1830622" y="20940935"/>
            <a:ext cx="5852172" cy="4389129"/>
          </a:xfrm>
          <a:prstGeom prst="rect">
            <a:avLst/>
          </a:prstGeom>
        </p:spPr>
      </p:pic>
      <p:pic>
        <p:nvPicPr>
          <p:cNvPr id="64" name="Grafik 63" descr="Ein Bild, das Text, Screenshot, Diagramm, Reihe enthält.&#10;&#10;Automatisch generierte Beschreibung">
            <a:extLst>
              <a:ext uri="{FF2B5EF4-FFF2-40B4-BE49-F238E27FC236}">
                <a16:creationId xmlns:a16="http://schemas.microsoft.com/office/drawing/2014/main" id="{B886F1E6-E85D-B3EE-D751-38807B5C91A8}"/>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15406668" y="21063305"/>
            <a:ext cx="6016721" cy="4197713"/>
          </a:xfrm>
          <a:prstGeom prst="rect">
            <a:avLst/>
          </a:prstGeom>
        </p:spPr>
      </p:pic>
      <p:pic>
        <p:nvPicPr>
          <p:cNvPr id="77" name="Grafik 76" descr="Ein Bild, das Screenshot, Text, Reihe, Schrift enthält.&#10;&#10;Automatisch generierte Beschreibung">
            <a:extLst>
              <a:ext uri="{FF2B5EF4-FFF2-40B4-BE49-F238E27FC236}">
                <a16:creationId xmlns:a16="http://schemas.microsoft.com/office/drawing/2014/main" id="{BEBE7A49-0CFD-D121-F543-ACD81D21E671}"/>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4335960" y="19962454"/>
            <a:ext cx="9723985" cy="2701107"/>
          </a:xfrm>
          <a:prstGeom prst="rect">
            <a:avLst/>
          </a:prstGeom>
        </p:spPr>
      </p:pic>
      <p:pic>
        <p:nvPicPr>
          <p:cNvPr id="79" name="Grafik 78" descr="Ein Bild, das Text, Karte enthält.&#10;&#10;Automatisch generierte Beschreibung">
            <a:extLst>
              <a:ext uri="{FF2B5EF4-FFF2-40B4-BE49-F238E27FC236}">
                <a16:creationId xmlns:a16="http://schemas.microsoft.com/office/drawing/2014/main" id="{15C7E4D7-2A26-1FB4-8603-688E1774AFB6}"/>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8899072" y="16459200"/>
            <a:ext cx="5108844" cy="3484231"/>
          </a:xfrm>
          <a:prstGeom prst="rect">
            <a:avLst/>
          </a:prstGeom>
        </p:spPr>
      </p:pic>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0</TotalTime>
  <Words>540</Words>
  <Application>Microsoft Office PowerPoint</Application>
  <PresentationFormat>Benutzerdefiniert</PresentationFormat>
  <Paragraphs>73</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Arial Black</vt:lpstr>
      <vt:lpstr>Calibri</vt:lpstr>
      <vt:lpstr>Times New Roman</vt:lpstr>
      <vt:lpstr>Office</vt:lpstr>
      <vt:lpstr>Dogs in Vienna – an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Stasek Martin (POI - AT/Vienna)</cp:lastModifiedBy>
  <cp:revision>51</cp:revision>
  <dcterms:created xsi:type="dcterms:W3CDTF">2021-12-09T11:58:10Z</dcterms:created>
  <dcterms:modified xsi:type="dcterms:W3CDTF">2024-10-20T15:54:23Z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Office:4</vt:lpwstr>
  </property>
  <property fmtid="{D5CDD505-2E9C-101B-9397-08002B2CF9AE}" pid="3" name="ClassificationContentMarkingFooterText">
    <vt:lpwstr>Internal</vt:lpwstr>
  </property>
  <property fmtid="{D5CDD505-2E9C-101B-9397-08002B2CF9AE}" pid="4" name="MSIP_Label_72c5815d-2d9c-4f93-8421-5cec488c1928_Enabled">
    <vt:lpwstr>true</vt:lpwstr>
  </property>
  <property fmtid="{D5CDD505-2E9C-101B-9397-08002B2CF9AE}" pid="5" name="MSIP_Label_72c5815d-2d9c-4f93-8421-5cec488c1928_SetDate">
    <vt:lpwstr>2024-10-20T00:12:32Z</vt:lpwstr>
  </property>
  <property fmtid="{D5CDD505-2E9C-101B-9397-08002B2CF9AE}" pid="6" name="MSIP_Label_72c5815d-2d9c-4f93-8421-5cec488c1928_Method">
    <vt:lpwstr>Privileged</vt:lpwstr>
  </property>
  <property fmtid="{D5CDD505-2E9C-101B-9397-08002B2CF9AE}" pid="7" name="MSIP_Label_72c5815d-2d9c-4f93-8421-5cec488c1928_Name">
    <vt:lpwstr>72c5815d-2d9c-4f93-8421-5cec488c1928</vt:lpwstr>
  </property>
  <property fmtid="{D5CDD505-2E9C-101B-9397-08002B2CF9AE}" pid="8" name="MSIP_Label_72c5815d-2d9c-4f93-8421-5cec488c1928_SiteId">
    <vt:lpwstr>0f6f68be-4ef2-465a-986b-eb9a250d9789</vt:lpwstr>
  </property>
  <property fmtid="{D5CDD505-2E9C-101B-9397-08002B2CF9AE}" pid="9" name="MSIP_Label_72c5815d-2d9c-4f93-8421-5cec488c1928_ActionId">
    <vt:lpwstr>37cac0c5-8506-4195-b83a-fb517a3d1098</vt:lpwstr>
  </property>
  <property fmtid="{D5CDD505-2E9C-101B-9397-08002B2CF9AE}" pid="10" name="MSIP_Label_72c5815d-2d9c-4f93-8421-5cec488c1928_ContentBits">
    <vt:lpwstr>0</vt:lpwstr>
  </property>
</Properties>
</file>