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04" autoAdjust="0"/>
    <p:restoredTop sz="94660"/>
  </p:normalViewPr>
  <p:slideViewPr>
    <p:cSldViewPr snapToGrid="0" showGuides="1">
      <p:cViewPr>
        <p:scale>
          <a:sx n="100" d="100"/>
          <a:sy n="100" d="100"/>
        </p:scale>
        <p:origin x="-7338" y="-6606"/>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20.10.2024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4.png"/><Relationship Id="rId39" Type="http://schemas.openxmlformats.org/officeDocument/2006/relationships/image" Target="../media/image16.png"/><Relationship Id="rId21" Type="http://schemas.openxmlformats.org/officeDocument/2006/relationships/image" Target="../media/image6.png"/><Relationship Id="rId34" Type="http://schemas.openxmlformats.org/officeDocument/2006/relationships/image" Target="../media/image10.png"/><Relationship Id="rId42" Type="http://schemas.openxmlformats.org/officeDocument/2006/relationships/image" Target="../media/image19.png"/><Relationship Id="rId47" Type="http://schemas.openxmlformats.org/officeDocument/2006/relationships/image" Target="../media/image24.png"/><Relationship Id="rId50" Type="http://schemas.openxmlformats.org/officeDocument/2006/relationships/image" Target="../media/image27.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32" Type="http://schemas.openxmlformats.org/officeDocument/2006/relationships/image" Target="../media/image8.png"/><Relationship Id="rId37" Type="http://schemas.openxmlformats.org/officeDocument/2006/relationships/image" Target="../media/image13.png"/><Relationship Id="rId40" Type="http://schemas.openxmlformats.org/officeDocument/2006/relationships/image" Target="../media/image17.png"/><Relationship Id="rId45" Type="http://schemas.openxmlformats.org/officeDocument/2006/relationships/image" Target="../media/image22.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customXml" Target="../ink/ink1.xml"/><Relationship Id="rId36" Type="http://schemas.openxmlformats.org/officeDocument/2006/relationships/image" Target="../media/image12.png"/><Relationship Id="rId49" Type="http://schemas.openxmlformats.org/officeDocument/2006/relationships/image" Target="../media/image26.png"/><Relationship Id="rId10" Type="http://schemas.openxmlformats.org/officeDocument/2006/relationships/tags" Target="../tags/tag10.xml"/><Relationship Id="rId19" Type="http://schemas.openxmlformats.org/officeDocument/2006/relationships/hyperlink" Target="https://www.data.gv.at/katalog/dataset/" TargetMode="External"/><Relationship Id="rId31" Type="http://schemas.openxmlformats.org/officeDocument/2006/relationships/image" Target="../media/image15.png"/><Relationship Id="rId44" Type="http://schemas.openxmlformats.org/officeDocument/2006/relationships/image" Target="../media/image21.png"/><Relationship Id="rId52" Type="http://schemas.openxmlformats.org/officeDocument/2006/relationships/image" Target="../media/image29.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1.png"/><Relationship Id="rId43" Type="http://schemas.openxmlformats.org/officeDocument/2006/relationships/image" Target="../media/image20.png"/><Relationship Id="rId48" Type="http://schemas.openxmlformats.org/officeDocument/2006/relationships/image" Target="../media/image25.png"/><Relationship Id="rId8" Type="http://schemas.openxmlformats.org/officeDocument/2006/relationships/tags" Target="../tags/tag8.xml"/><Relationship Id="rId51" Type="http://schemas.openxmlformats.org/officeDocument/2006/relationships/image" Target="../media/image28.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9.png"/><Relationship Id="rId38" Type="http://schemas.openxmlformats.org/officeDocument/2006/relationships/image" Target="../media/image14.png"/><Relationship Id="rId46" Type="http://schemas.openxmlformats.org/officeDocument/2006/relationships/image" Target="../media/image23.png"/><Relationship Id="rId20" Type="http://schemas.openxmlformats.org/officeDocument/2006/relationships/image" Target="../media/image5.png"/><Relationship Id="rId4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2">
            <a:extLst>
              <a:ext uri="{FF2B5EF4-FFF2-40B4-BE49-F238E27FC236}">
                <a16:creationId xmlns:a16="http://schemas.microsoft.com/office/drawing/2014/main" id="{5EB90210-6FB6-4307-CBDA-CDA53E89F885}"/>
              </a:ext>
            </a:extLst>
          </p:cNvPr>
          <p:cNvSpPr txBox="1"/>
          <p:nvPr>
            <p:custDataLst>
              <p:tags r:id="rId1"/>
            </p:custDataLst>
          </p:nvPr>
        </p:nvSpPr>
        <p:spPr>
          <a:xfrm>
            <a:off x="1750408" y="13373938"/>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52" name="Grafik 51" descr="Ein Bild, das Text, Screenshot, Schrift, Diagramm enthält.&#10;&#10;Automatisch generierte Beschreibung">
            <a:extLst>
              <a:ext uri="{FF2B5EF4-FFF2-40B4-BE49-F238E27FC236}">
                <a16:creationId xmlns:a16="http://schemas.microsoft.com/office/drawing/2014/main" id="{879F5284-9EA2-4801-01F2-8A757197F9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41575" y="14603906"/>
            <a:ext cx="6391508" cy="5995786"/>
          </a:xfrm>
          <a:prstGeom prst="rect">
            <a:avLst/>
          </a:prstGeom>
        </p:spPr>
      </p:pic>
      <p:sp>
        <p:nvSpPr>
          <p:cNvPr id="14" name="文本框 12">
            <a:extLst>
              <a:ext uri="{FF2B5EF4-FFF2-40B4-BE49-F238E27FC236}">
                <a16:creationId xmlns:a16="http://schemas.microsoft.com/office/drawing/2014/main" id="{78CD0678-B7E3-9A3C-C7E2-4ADA3658F2C2}"/>
              </a:ext>
            </a:extLst>
          </p:cNvPr>
          <p:cNvSpPr txBox="1"/>
          <p:nvPr>
            <p:custDataLst>
              <p:tags r:id="rId2"/>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8">
            <a:extLst>
              <a:ext uri="{28A0092B-C50C-407E-A947-70E740481C1C}">
                <a14:useLocalDpi xmlns:a14="http://schemas.microsoft.com/office/drawing/2010/main" val="0"/>
              </a:ext>
            </a:extLst>
          </a:blip>
          <a:srcRect l="4902" r="6687" b="5073"/>
          <a:stretch/>
        </p:blipFill>
        <p:spPr>
          <a:xfrm>
            <a:off x="7424985" y="9621597"/>
            <a:ext cx="6669235" cy="2864311"/>
          </a:xfrm>
          <a:prstGeom prst="rect">
            <a:avLst/>
          </a:prstGeom>
        </p:spPr>
      </p:pic>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Carlos Eduardo </a:t>
            </a:r>
            <a:r>
              <a:rPr lang="en-US" sz="4800" i="1" dirty="0" err="1">
                <a:latin typeface="Arial" panose="020B0604020202020204" pitchFamily="34" charset="0"/>
              </a:rPr>
              <a:t>Tichy</a:t>
            </a:r>
            <a:r>
              <a:rPr lang="en-US" sz="4800" i="1" dirty="0">
                <a:latin typeface="Arial" panose="020B0604020202020204" pitchFamily="34" charset="0"/>
              </a:rPr>
              <a:t>, Theresa Spiel, Martin Stasek, Anna Marie </a:t>
            </a:r>
            <a:r>
              <a:rPr lang="en-US" sz="4800" i="1" dirty="0" err="1">
                <a:latin typeface="Arial" panose="020B0604020202020204" pitchFamily="34" charset="0"/>
              </a:rPr>
              <a:t>Punzengruber</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文本框 28">
            <a:extLst>
              <a:ext uri="{FF2B5EF4-FFF2-40B4-BE49-F238E27FC236}">
                <a16:creationId xmlns:a16="http://schemas.microsoft.com/office/drawing/2014/main" id="{0872D21C-495C-3992-4C19-D725CD3A9340}"/>
              </a:ext>
            </a:extLst>
          </p:cNvPr>
          <p:cNvSpPr txBox="1"/>
          <p:nvPr>
            <p:custDataLst>
              <p:tags r:id="rId3"/>
            </p:custDataLst>
          </p:nvPr>
        </p:nvSpPr>
        <p:spPr>
          <a:xfrm>
            <a:off x="1668298" y="832541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4"/>
            </p:custDataLst>
          </p:nvPr>
        </p:nvSpPr>
        <p:spPr>
          <a:xfrm>
            <a:off x="29114909" y="23620782"/>
            <a:ext cx="12099925" cy="4836386"/>
          </a:xfrm>
          <a:prstGeom prst="rect">
            <a:avLst/>
          </a:prstGeom>
          <a:noFill/>
        </p:spPr>
        <p:txBody>
          <a:bodyPr wrap="square" rtlCol="0">
            <a:noAutofit/>
          </a:bodyPr>
          <a:lstStyle/>
          <a:p>
            <a:pPr marR="0" lvl="0" algn="just" defTabSz="3505524" rtl="0" eaLnBrk="1" fontAlgn="auto" latinLnBrk="0" hangingPunct="1">
              <a:lnSpc>
                <a:spcPct val="100000"/>
              </a:lnSpc>
              <a:spcBef>
                <a:spcPts val="0"/>
              </a:spcBef>
              <a:spcAft>
                <a:spcPts val="1200"/>
              </a:spcAft>
              <a:buClrTx/>
              <a:buSzTx/>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Results:</a:t>
            </a:r>
          </a:p>
          <a:p>
            <a:pPr marL="457200" marR="0" lvl="0" indent="-457200"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H1</a:t>
            </a:r>
            <a:r>
              <a:rPr lang="en-US" sz="2800" dirty="0">
                <a:latin typeface="Arial" panose="020B0604020202020204" pitchFamily="34" charset="0"/>
                <a:ea typeface="思源黑体 CN Regular" panose="020B0500000000000000" charset="-122"/>
                <a:cs typeface="Arial" panose="020B0604020202020204" pitchFamily="34" charset="0"/>
                <a:sym typeface="+mn-ea"/>
              </a:rPr>
              <a:t>: real estate prices influence choice of dog breed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H2</a:t>
            </a:r>
            <a:r>
              <a:rPr lang="en-US" sz="2800" dirty="0">
                <a:latin typeface="Arial" panose="020B0604020202020204" pitchFamily="34" charset="0"/>
                <a:ea typeface="思源黑体 CN Regular" panose="020B0500000000000000" charset="-122"/>
                <a:cs typeface="Arial" panose="020B0604020202020204" pitchFamily="34" charset="0"/>
                <a:sym typeface="+mn-ea"/>
              </a:rPr>
              <a:t>: no correlation between ownership of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US" sz="2800" dirty="0">
                <a:latin typeface="Arial" panose="020B0604020202020204" pitchFamily="34" charset="0"/>
                <a:ea typeface="思源黑体 CN Regular" panose="020B0500000000000000" charset="-122"/>
                <a:cs typeface="Arial" panose="020B0604020202020204" pitchFamily="34" charset="0"/>
                <a:sym typeface="+mn-ea"/>
              </a:rPr>
              <a:t> and district</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H3</a:t>
            </a:r>
            <a:r>
              <a:rPr lang="en-US" sz="2800" dirty="0">
                <a:latin typeface="Arial" panose="020B0604020202020204" pitchFamily="34" charset="0"/>
                <a:ea typeface="思源黑体 CN Regular" panose="020B0500000000000000" charset="-122"/>
                <a:cs typeface="Arial" panose="020B0604020202020204" pitchFamily="34" charset="0"/>
                <a:sym typeface="+mn-ea"/>
              </a:rPr>
              <a:t>: only upward trend when looking at mean of all heights per district vs green space ratio </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H4</a:t>
            </a:r>
            <a:r>
              <a:rPr lang="en-US" sz="2800" dirty="0">
                <a:latin typeface="Arial" panose="020B0604020202020204" pitchFamily="34" charset="0"/>
                <a:ea typeface="思源黑体 CN Regular" panose="020B0500000000000000" charset="-122"/>
                <a:cs typeface="Arial" panose="020B0604020202020204" pitchFamily="34" charset="0"/>
                <a:sym typeface="+mn-ea"/>
              </a:rPr>
              <a:t>: negative correlation between dog ownership and population density on district level</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H5</a:t>
            </a:r>
            <a:r>
              <a:rPr lang="en-US" sz="2800" dirty="0">
                <a:latin typeface="Arial" panose="020B0604020202020204" pitchFamily="34" charset="0"/>
                <a:ea typeface="思源黑体 CN Regular" panose="020B0500000000000000" charset="-122"/>
                <a:cs typeface="Arial" panose="020B0604020202020204" pitchFamily="34" charset="0"/>
                <a:sym typeface="+mn-ea"/>
              </a:rPr>
              <a:t>: strong correlation between dog ownership and number of waste bag dispensers on district level</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5"/>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6"/>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a:t>
            </a:r>
            <a:r>
              <a:rPr lang="en-US" sz="2800" baseline="30000" dirty="0">
                <a:latin typeface="Arial" panose="020B0604020202020204" pitchFamily="34" charset="0"/>
                <a:ea typeface="思源黑体 CN Regular" panose="020B0500000000000000" charset="-122"/>
                <a:cs typeface="Arial" panose="020B0604020202020204" pitchFamily="34" charset="0"/>
                <a:sym typeface="+mn-ea"/>
              </a:rPr>
              <a:t>1</a:t>
            </a:r>
            <a:r>
              <a:rPr lang="en-US" sz="2800" dirty="0">
                <a:latin typeface="Arial" panose="020B0604020202020204" pitchFamily="34" charset="0"/>
                <a:ea typeface="思源黑体 CN Regular" panose="020B0500000000000000" charset="-122"/>
                <a:cs typeface="Arial" panose="020B0604020202020204" pitchFamily="34" charset="0"/>
                <a:sym typeface="+mn-ea"/>
              </a:rPr>
              <a:t>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7"/>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8"/>
            </p:custDataLst>
          </p:nvPr>
        </p:nvSpPr>
        <p:spPr>
          <a:xfrm>
            <a:off x="29092049" y="14403601"/>
            <a:ext cx="12099925" cy="7562771"/>
          </a:xfrm>
          <a:prstGeom prst="rect">
            <a:avLst/>
          </a:prstGeom>
          <a:noFill/>
        </p:spPr>
        <p:txBody>
          <a:bodyPr wrap="square" rtlCol="0">
            <a:noAutofit/>
          </a:bodyPr>
          <a:lstStyle/>
          <a:p>
            <a:pPr algn="just">
              <a:spcAft>
                <a:spcPts val="1200"/>
              </a:spcAft>
            </a:pPr>
            <a:r>
              <a:rPr lang="en-GB" sz="2800" b="1" dirty="0">
                <a:latin typeface="Arial" panose="020B0604020202020204" pitchFamily="34" charset="0"/>
                <a:cs typeface="Arial" panose="020B0604020202020204" pitchFamily="34" charset="0"/>
                <a:sym typeface="+mn-ea"/>
              </a:rPr>
              <a:t>The number of dogs in a Viennese district correlates positively with the number of dog waste bag dispensers that district</a:t>
            </a: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Results:</a:t>
            </a: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Pearson correlation coefficient : 0.70 </a:t>
            </a:r>
          </a:p>
          <a:p>
            <a:pPr algn="just">
              <a:spcAft>
                <a:spcPts val="1200"/>
              </a:spcAft>
            </a:pPr>
            <a:r>
              <a:rPr lang="en-GB" sz="2400"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Wingdings" panose="05000000000000000000" pitchFamily="2" charset="2"/>
              </a:rPr>
              <a:t> strong correlation</a:t>
            </a: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Difference between inner and outer districts</a:t>
            </a: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4998220" y="21502441"/>
            <a:ext cx="12099925" cy="5727307"/>
          </a:xfrm>
          <a:prstGeom prst="rect">
            <a:avLst/>
          </a:prstGeom>
          <a:noFill/>
        </p:spPr>
        <p:txBody>
          <a:bodyPr wrap="square" rtlCol="0">
            <a:noAutofit/>
          </a:bodyPr>
          <a:lstStyle/>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116338" y="983066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sp>
        <p:nvSpPr>
          <p:cNvPr id="6" name="TextBox 5">
            <a:extLst>
              <a:ext uri="{FF2B5EF4-FFF2-40B4-BE49-F238E27FC236}">
                <a16:creationId xmlns:a16="http://schemas.microsoft.com/office/drawing/2014/main" id="{4D51ED24-4E7D-7869-3644-B9542D27F46F}"/>
              </a:ext>
            </a:extLst>
          </p:cNvPr>
          <p:cNvSpPr txBox="1"/>
          <p:nvPr/>
        </p:nvSpPr>
        <p:spPr>
          <a:xfrm>
            <a:off x="1521454" y="28432048"/>
            <a:ext cx="27616278"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Cooperation OGD </a:t>
            </a:r>
            <a:r>
              <a:rPr lang="en-US" sz="2800" dirty="0" err="1"/>
              <a:t>Österreich</a:t>
            </a:r>
            <a:r>
              <a:rPr lang="en-US" sz="2800" dirty="0"/>
              <a:t>. </a:t>
            </a:r>
            <a:r>
              <a:rPr lang="en-US" sz="2800" dirty="0" err="1"/>
              <a:t>Hundebestand</a:t>
            </a:r>
            <a:r>
              <a:rPr lang="en-US" sz="2800" dirty="0"/>
              <a:t> </a:t>
            </a:r>
            <a:r>
              <a:rPr lang="en-US" sz="2800" dirty="0" err="1"/>
              <a:t>seit</a:t>
            </a:r>
            <a:r>
              <a:rPr lang="en-US" sz="2800" dirty="0"/>
              <a:t> 2002 – </a:t>
            </a:r>
            <a:r>
              <a:rPr lang="en-US" sz="2800" dirty="0" err="1"/>
              <a:t>Bezirke</a:t>
            </a:r>
            <a:r>
              <a:rPr lang="en-US" sz="2800" dirty="0"/>
              <a:t> Wien, </a:t>
            </a:r>
            <a:r>
              <a:rPr lang="en-US" sz="2800" dirty="0" err="1"/>
              <a:t>Hunde</a:t>
            </a:r>
            <a:r>
              <a:rPr lang="en-US" sz="2800" dirty="0"/>
              <a:t> pro </a:t>
            </a:r>
            <a:r>
              <a:rPr lang="en-US" sz="2800" dirty="0" err="1"/>
              <a:t>Bezirk</a:t>
            </a:r>
            <a:r>
              <a:rPr lang="en-US" sz="2800" dirty="0"/>
              <a:t> Wien, </a:t>
            </a:r>
            <a:r>
              <a:rPr lang="en-US" sz="2800" dirty="0" err="1"/>
              <a:t>Hunderassen</a:t>
            </a:r>
            <a:r>
              <a:rPr lang="en-US" sz="2800" dirty="0"/>
              <a:t> Wien. URL: </a:t>
            </a:r>
            <a:r>
              <a:rPr lang="en-US" sz="2800" dirty="0">
                <a:hlinkClick r:id="rId19"/>
              </a:rPr>
              <a:t>https://www.data.gv.at/katalog/dataset/</a:t>
            </a:r>
            <a:r>
              <a:rPr lang="en-US" sz="2800" dirty="0"/>
              <a:t> (visited on 24.09.2024).</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693361" y="10578467"/>
            <a:ext cx="5910452" cy="236762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8191737" y="13893194"/>
            <a:ext cx="5852245" cy="1577080"/>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2"/>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3">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	</a:t>
            </a:r>
            <a:endParaRPr lang="en-GB" sz="2400" b="1"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0"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1">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2">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3">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4">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
        <p:nvSpPr>
          <p:cNvPr id="8" name="Textfeld 7">
            <a:extLst>
              <a:ext uri="{FF2B5EF4-FFF2-40B4-BE49-F238E27FC236}">
                <a16:creationId xmlns:a16="http://schemas.microsoft.com/office/drawing/2014/main" id="{5EAFA1C9-BF3A-84EB-BF38-8B3A505D7244}"/>
              </a:ext>
            </a:extLst>
          </p:cNvPr>
          <p:cNvSpPr txBox="1"/>
          <p:nvPr/>
        </p:nvSpPr>
        <p:spPr>
          <a:xfrm>
            <a:off x="15151482" y="20007778"/>
            <a:ext cx="12765736"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The height of registered dogs correlates positively with the ratio of green</a:t>
            </a:r>
          </a:p>
          <a:p>
            <a:r>
              <a:rPr lang="en-US" sz="2800" b="1" dirty="0">
                <a:effectLst/>
                <a:latin typeface="Arial" panose="020B0604020202020204" pitchFamily="34" charset="0"/>
                <a:cs typeface="Arial" panose="020B0604020202020204" pitchFamily="34" charset="0"/>
              </a:rPr>
              <a:t>space in a d</a:t>
            </a:r>
            <a:r>
              <a:rPr lang="en-US" sz="2800" b="1" dirty="0">
                <a:latin typeface="Arial" panose="020B0604020202020204" pitchFamily="34" charset="0"/>
                <a:cs typeface="Arial" panose="020B0604020202020204" pitchFamily="34" charset="0"/>
              </a:rPr>
              <a:t>istrict.</a:t>
            </a:r>
            <a:endParaRPr lang="en-US" sz="2800" b="1" dirty="0">
              <a:effectLst/>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41984AF6-A041-5A34-0BF3-081AA87C7DA9}"/>
              </a:ext>
            </a:extLst>
          </p:cNvPr>
          <p:cNvSpPr txBox="1"/>
          <p:nvPr/>
        </p:nvSpPr>
        <p:spPr>
          <a:xfrm>
            <a:off x="22111090" y="21502441"/>
            <a:ext cx="6818359" cy="1477328"/>
          </a:xfrm>
          <a:prstGeom prst="rect">
            <a:avLst/>
          </a:prstGeom>
          <a:noFill/>
        </p:spPr>
        <p:txBody>
          <a:bodyPr wrap="square" rtlCol="0">
            <a:spAutoFit/>
          </a:bodyPr>
          <a:lstStyle/>
          <a:p>
            <a:r>
              <a:rPr lang="en-GB" sz="1800" b="1" dirty="0"/>
              <a:t>Results:</a:t>
            </a:r>
          </a:p>
          <a:p>
            <a:pPr marL="342900" indent="-342900">
              <a:buFont typeface="Arial" panose="020B0604020202020204" pitchFamily="34" charset="0"/>
              <a:buChar char="•"/>
            </a:pPr>
            <a:r>
              <a:rPr lang="en-GB" sz="1800" dirty="0"/>
              <a:t>Slight shift of 1</a:t>
            </a:r>
            <a:r>
              <a:rPr lang="en-GB" sz="1800" baseline="30000" dirty="0"/>
              <a:t>st</a:t>
            </a:r>
            <a:r>
              <a:rPr lang="en-GB" sz="1800" dirty="0"/>
              <a:t>, 2</a:t>
            </a:r>
            <a:r>
              <a:rPr lang="en-GB" sz="1800" baseline="30000" dirty="0"/>
              <a:t>nd</a:t>
            </a:r>
            <a:r>
              <a:rPr lang="en-GB" sz="1800" dirty="0"/>
              <a:t> and 3</a:t>
            </a:r>
            <a:r>
              <a:rPr lang="en-GB" sz="1800" baseline="30000" dirty="0"/>
              <a:t>rd</a:t>
            </a:r>
            <a:r>
              <a:rPr lang="en-GB" sz="1800" dirty="0"/>
              <a:t> quartile to higher heights</a:t>
            </a:r>
          </a:p>
          <a:p>
            <a:pPr marL="342900" indent="-342900">
              <a:buFont typeface="Arial" panose="020B0604020202020204" pitchFamily="34" charset="0"/>
              <a:buChar char="•"/>
            </a:pPr>
            <a:r>
              <a:rPr lang="en-GB" sz="1800" dirty="0"/>
              <a:t>Correlation-Coeff.:</a:t>
            </a:r>
          </a:p>
          <a:p>
            <a:r>
              <a:rPr lang="en-GB" sz="1800" dirty="0"/>
              <a:t>      - [Heights vs. Green Ratio]: only 0.07</a:t>
            </a:r>
          </a:p>
          <a:p>
            <a:r>
              <a:rPr lang="en-GB" sz="1800" dirty="0"/>
              <a:t>      - [Mean of all Heights per District vs. Green Ratio]: 0.68</a:t>
            </a:r>
          </a:p>
        </p:txBody>
      </p:sp>
      <p:sp>
        <p:nvSpPr>
          <p:cNvPr id="87" name="Textfeld 86">
            <a:extLst>
              <a:ext uri="{FF2B5EF4-FFF2-40B4-BE49-F238E27FC236}">
                <a16:creationId xmlns:a16="http://schemas.microsoft.com/office/drawing/2014/main" id="{FF158A9A-90FD-E4C5-2089-7D71760187C1}"/>
              </a:ext>
            </a:extLst>
          </p:cNvPr>
          <p:cNvSpPr txBox="1"/>
          <p:nvPr/>
        </p:nvSpPr>
        <p:spPr>
          <a:xfrm>
            <a:off x="15526012" y="26652305"/>
            <a:ext cx="5916668" cy="1200329"/>
          </a:xfrm>
          <a:prstGeom prst="rect">
            <a:avLst/>
          </a:prstGeom>
          <a:noFill/>
        </p:spPr>
        <p:txBody>
          <a:bodyPr wrap="square" rtlCol="0">
            <a:spAutoFit/>
          </a:bodyPr>
          <a:lstStyle/>
          <a:p>
            <a:r>
              <a:rPr lang="en-GB" sz="1800" b="1" dirty="0"/>
              <a:t>Conclusion:</a:t>
            </a:r>
          </a:p>
          <a:p>
            <a:pPr marL="342900" indent="-342900">
              <a:buFont typeface="Arial" panose="020B0604020202020204" pitchFamily="34" charset="0"/>
              <a:buChar char="•"/>
            </a:pPr>
            <a:r>
              <a:rPr lang="en-GB" sz="1800" dirty="0"/>
              <a:t>No linear relationship between all Heights and  Green Space Ratio</a:t>
            </a:r>
          </a:p>
          <a:p>
            <a:pPr marL="342900" indent="-342900">
              <a:buFont typeface="Arial" panose="020B0604020202020204" pitchFamily="34" charset="0"/>
              <a:buChar char="•"/>
            </a:pPr>
            <a:r>
              <a:rPr lang="en-GB" sz="1800" dirty="0"/>
              <a:t>Upward trend when looking at mean of heights</a:t>
            </a:r>
          </a:p>
        </p:txBody>
      </p:sp>
      <p:pic>
        <p:nvPicPr>
          <p:cNvPr id="54" name="Grafik 53" descr="Ein Bild, das Text, Screenshot, Schrift, Zahl enthält.&#10;&#10;Automatisch generierte Beschreibung">
            <a:extLst>
              <a:ext uri="{FF2B5EF4-FFF2-40B4-BE49-F238E27FC236}">
                <a16:creationId xmlns:a16="http://schemas.microsoft.com/office/drawing/2014/main" id="{0497AC71-E033-324B-A55B-58F79D991CB3}"/>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1420137" y="23479261"/>
            <a:ext cx="6543125" cy="4907344"/>
          </a:xfrm>
          <a:prstGeom prst="rect">
            <a:avLst/>
          </a:prstGeom>
        </p:spPr>
      </p:pic>
      <p:pic>
        <p:nvPicPr>
          <p:cNvPr id="64" name="Grafik 63" descr="Ein Bild, das Text, Screenshot, Diagramm, Reihe enthält.&#10;&#10;Automatisch generierte Beschreibung">
            <a:extLst>
              <a:ext uri="{FF2B5EF4-FFF2-40B4-BE49-F238E27FC236}">
                <a16:creationId xmlns:a16="http://schemas.microsoft.com/office/drawing/2014/main" id="{B886F1E6-E85D-B3EE-D751-38807B5C91A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5072497" y="21291088"/>
            <a:ext cx="6406177" cy="4469427"/>
          </a:xfrm>
          <a:prstGeom prst="rect">
            <a:avLst/>
          </a:prstGeom>
        </p:spPr>
      </p:pic>
      <p:pic>
        <p:nvPicPr>
          <p:cNvPr id="77" name="Grafik 76" descr="Ein Bild, das Screenshot, Text, Reihe, Schrift enthält.&#10;&#10;Automatisch generierte Beschreibung">
            <a:extLst>
              <a:ext uri="{FF2B5EF4-FFF2-40B4-BE49-F238E27FC236}">
                <a16:creationId xmlns:a16="http://schemas.microsoft.com/office/drawing/2014/main" id="{BEBE7A49-0CFD-D121-F543-ACD81D21E671}"/>
              </a:ext>
            </a:extLst>
          </p:cNvPr>
          <p:cNvPicPr>
            <a:picLocks noChangeAspect="1"/>
          </p:cNvPicPr>
          <p:nvPr/>
        </p:nvPicPr>
        <p:blipFill rotWithShape="1">
          <a:blip r:embed="rId47">
            <a:extLst>
              <a:ext uri="{28A0092B-C50C-407E-A947-70E740481C1C}">
                <a14:useLocalDpi xmlns:a14="http://schemas.microsoft.com/office/drawing/2010/main" val="0"/>
              </a:ext>
            </a:extLst>
          </a:blip>
          <a:srcRect l="1537" b="8339"/>
          <a:stretch/>
        </p:blipFill>
        <p:spPr>
          <a:xfrm>
            <a:off x="4324350" y="20165356"/>
            <a:ext cx="9748639" cy="2520876"/>
          </a:xfrm>
          <a:prstGeom prst="rect">
            <a:avLst/>
          </a:prstGeom>
        </p:spPr>
      </p:pic>
      <p:pic>
        <p:nvPicPr>
          <p:cNvPr id="79" name="Grafik 78" descr="Ein Bild, das Text, Karte enthält.&#10;&#10;Automatisch generierte Beschreibung">
            <a:extLst>
              <a:ext uri="{FF2B5EF4-FFF2-40B4-BE49-F238E27FC236}">
                <a16:creationId xmlns:a16="http://schemas.microsoft.com/office/drawing/2014/main" id="{15C7E4D7-2A26-1FB4-8603-688E1774AFB6}"/>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899072" y="16459200"/>
            <a:ext cx="5108844" cy="3484231"/>
          </a:xfrm>
          <a:prstGeom prst="rect">
            <a:avLst/>
          </a:prstGeom>
        </p:spPr>
      </p:pic>
      <p:pic>
        <p:nvPicPr>
          <p:cNvPr id="40" name="Grafik 39">
            <a:extLst>
              <a:ext uri="{FF2B5EF4-FFF2-40B4-BE49-F238E27FC236}">
                <a16:creationId xmlns:a16="http://schemas.microsoft.com/office/drawing/2014/main" id="{5A2BDC33-DAF5-6DCD-3F92-5D8BA9BD2508}"/>
              </a:ext>
            </a:extLst>
          </p:cNvPr>
          <p:cNvPicPr>
            <a:picLocks noChangeAspect="1"/>
          </p:cNvPicPr>
          <p:nvPr/>
        </p:nvPicPr>
        <p:blipFill>
          <a:blip r:embed="rId49"/>
          <a:stretch>
            <a:fillRect/>
          </a:stretch>
        </p:blipFill>
        <p:spPr>
          <a:xfrm>
            <a:off x="29248109" y="15511520"/>
            <a:ext cx="6350236" cy="3927686"/>
          </a:xfrm>
          <a:prstGeom prst="rect">
            <a:avLst/>
          </a:prstGeom>
        </p:spPr>
      </p:pic>
      <p:pic>
        <p:nvPicPr>
          <p:cNvPr id="57" name="Grafik 56">
            <a:extLst>
              <a:ext uri="{FF2B5EF4-FFF2-40B4-BE49-F238E27FC236}">
                <a16:creationId xmlns:a16="http://schemas.microsoft.com/office/drawing/2014/main" id="{936584A8-03E3-925F-3B1D-709ECA07E4AF}"/>
              </a:ext>
            </a:extLst>
          </p:cNvPr>
          <p:cNvPicPr>
            <a:picLocks noChangeAspect="1"/>
          </p:cNvPicPr>
          <p:nvPr/>
        </p:nvPicPr>
        <p:blipFill>
          <a:blip r:embed="rId50"/>
          <a:stretch>
            <a:fillRect/>
          </a:stretch>
        </p:blipFill>
        <p:spPr>
          <a:xfrm>
            <a:off x="35582368" y="15985225"/>
            <a:ext cx="5507499" cy="5378345"/>
          </a:xfrm>
          <a:prstGeom prst="rect">
            <a:avLst/>
          </a:prstGeom>
        </p:spPr>
      </p:pic>
      <p:pic>
        <p:nvPicPr>
          <p:cNvPr id="60" name="Grafik 59">
            <a:extLst>
              <a:ext uri="{FF2B5EF4-FFF2-40B4-BE49-F238E27FC236}">
                <a16:creationId xmlns:a16="http://schemas.microsoft.com/office/drawing/2014/main" id="{D748B936-AAAE-4932-FCDA-EF0C23101CE7}"/>
              </a:ext>
            </a:extLst>
          </p:cNvPr>
          <p:cNvPicPr>
            <a:picLocks noChangeAspect="1"/>
          </p:cNvPicPr>
          <p:nvPr/>
        </p:nvPicPr>
        <p:blipFill>
          <a:blip r:embed="rId51"/>
          <a:stretch>
            <a:fillRect/>
          </a:stretch>
        </p:blipFill>
        <p:spPr>
          <a:xfrm>
            <a:off x="36050450" y="15510247"/>
            <a:ext cx="5048250" cy="238125"/>
          </a:xfrm>
          <a:prstGeom prst="rect">
            <a:avLst/>
          </a:prstGeom>
        </p:spPr>
      </p:pic>
      <p:pic>
        <p:nvPicPr>
          <p:cNvPr id="47" name="Grafik 46" descr="Ein Bild, das Text, Screenshot, Schrift, Zahl enthält.&#10;&#10;Automatisch generierte Beschreibung">
            <a:extLst>
              <a:ext uri="{FF2B5EF4-FFF2-40B4-BE49-F238E27FC236}">
                <a16:creationId xmlns:a16="http://schemas.microsoft.com/office/drawing/2014/main" id="{518676E2-E73D-6524-C1CD-44506D8F83C2}"/>
              </a:ext>
            </a:extLst>
          </p:cNvPr>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4889512" y="18825901"/>
            <a:ext cx="1672145" cy="1127041"/>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537</Words>
  <Application>Microsoft Office PowerPoint</Application>
  <PresentationFormat>Benutzerdefiniert</PresentationFormat>
  <Paragraphs>88</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Black</vt:lpstr>
      <vt:lpstr>Calibri</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Stasek Martin (POI - AT/Vienna)</cp:lastModifiedBy>
  <cp:revision>69</cp:revision>
  <dcterms:created xsi:type="dcterms:W3CDTF">2021-12-09T11:58:10Z</dcterms:created>
  <dcterms:modified xsi:type="dcterms:W3CDTF">2024-10-20T19:06:04Z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Office:4</vt:lpwstr>
  </property>
  <property fmtid="{D5CDD505-2E9C-101B-9397-08002B2CF9AE}" pid="3" name="ClassificationContentMarkingFooterText">
    <vt:lpwstr>Internal</vt:lpwstr>
  </property>
  <property fmtid="{D5CDD505-2E9C-101B-9397-08002B2CF9AE}" pid="4" name="MSIP_Label_72c5815d-2d9c-4f93-8421-5cec488c1928_Enabled">
    <vt:lpwstr>true</vt:lpwstr>
  </property>
  <property fmtid="{D5CDD505-2E9C-101B-9397-08002B2CF9AE}" pid="5" name="MSIP_Label_72c5815d-2d9c-4f93-8421-5cec488c1928_SetDate">
    <vt:lpwstr>2024-10-20T00:12:32Z</vt:lpwstr>
  </property>
  <property fmtid="{D5CDD505-2E9C-101B-9397-08002B2CF9AE}" pid="6" name="MSIP_Label_72c5815d-2d9c-4f93-8421-5cec488c1928_Method">
    <vt:lpwstr>Privileged</vt:lpwstr>
  </property>
  <property fmtid="{D5CDD505-2E9C-101B-9397-08002B2CF9AE}" pid="7" name="MSIP_Label_72c5815d-2d9c-4f93-8421-5cec488c1928_Name">
    <vt:lpwstr>72c5815d-2d9c-4f93-8421-5cec488c1928</vt:lpwstr>
  </property>
  <property fmtid="{D5CDD505-2E9C-101B-9397-08002B2CF9AE}" pid="8" name="MSIP_Label_72c5815d-2d9c-4f93-8421-5cec488c1928_SiteId">
    <vt:lpwstr>0f6f68be-4ef2-465a-986b-eb9a250d9789</vt:lpwstr>
  </property>
  <property fmtid="{D5CDD505-2E9C-101B-9397-08002B2CF9AE}" pid="9" name="MSIP_Label_72c5815d-2d9c-4f93-8421-5cec488c1928_ActionId">
    <vt:lpwstr>37cac0c5-8506-4195-b83a-fb517a3d1098</vt:lpwstr>
  </property>
  <property fmtid="{D5CDD505-2E9C-101B-9397-08002B2CF9AE}" pid="10" name="MSIP_Label_72c5815d-2d9c-4f93-8421-5cec488c1928_ContentBits">
    <vt:lpwstr>0</vt:lpwstr>
  </property>
</Properties>
</file>