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1" d="100"/>
          <a:sy n="91" d="100"/>
        </p:scale>
        <p:origin x="2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9/8/2019</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9/8/2019</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660E22BC-7FAA-49A0-8612-A874E913E5EC}"/>
              </a:ext>
            </a:extLst>
          </p:cNvPr>
          <p:cNvSpPr>
            <a:spLocks noGrp="1"/>
          </p:cNvSpPr>
          <p:nvPr>
            <p:ph type="ctrTitle"/>
          </p:nvPr>
        </p:nvSpPr>
        <p:spPr/>
        <p:txBody>
          <a:bodyPr/>
          <a:lstStyle/>
          <a:p>
            <a:r>
              <a:t>Book1</a:t>
            </a:r>
          </a:p>
        </p:txBody>
      </p:sp>
      <p:sp>
        <p:nvSpPr>
          <p:cNvPr id="3" name="slide1">
            <a:extLst>
              <a:ext uri="{FF2B5EF4-FFF2-40B4-BE49-F238E27FC236}">
                <a16:creationId xmlns:a16="http://schemas.microsoft.com/office/drawing/2014/main" id="{073F15B0-058C-4A3B-B940-C8F0934ECC38}"/>
              </a:ext>
            </a:extLst>
          </p:cNvPr>
          <p:cNvSpPr>
            <a:spLocks noGrp="1"/>
          </p:cNvSpPr>
          <p:nvPr>
            <p:ph type="subTitle" idx="1"/>
          </p:nvPr>
        </p:nvSpPr>
        <p:spPr/>
        <p:txBody>
          <a:bodyPr/>
          <a:lstStyle/>
          <a:p>
            <a:r>
              <a:t>File created on: 8/09/2019 12:34:20 PM</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a:extLst>
              <a:ext uri="{FF2B5EF4-FFF2-40B4-BE49-F238E27FC236}">
                <a16:creationId xmlns:a16="http://schemas.microsoft.com/office/drawing/2014/main" id="{230C1454-1229-42F9-BDAA-C2567C3E5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a:extLst>
              <a:ext uri="{FF2B5EF4-FFF2-40B4-BE49-F238E27FC236}">
                <a16:creationId xmlns:a16="http://schemas.microsoft.com/office/drawing/2014/main" id="{5918096D-81E4-4F8A-ACFB-F18E5C003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314" y="0"/>
            <a:ext cx="5183372"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a:extLst>
              <a:ext uri="{FF2B5EF4-FFF2-40B4-BE49-F238E27FC236}">
                <a16:creationId xmlns:a16="http://schemas.microsoft.com/office/drawing/2014/main" id="{44BF92DC-FDCF-4306-9D32-40E5DF9BF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046" y="0"/>
            <a:ext cx="8133907"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a:extLst>
              <a:ext uri="{FF2B5EF4-FFF2-40B4-BE49-F238E27FC236}">
                <a16:creationId xmlns:a16="http://schemas.microsoft.com/office/drawing/2014/main" id="{C50CE622-4336-404A-A0DE-432A6C50C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708" y="830510"/>
            <a:ext cx="7826368" cy="6027490"/>
          </a:xfrm>
          <a:prstGeom prst="rect">
            <a:avLst/>
          </a:prstGeom>
        </p:spPr>
      </p:pic>
      <p:sp>
        <p:nvSpPr>
          <p:cNvPr id="7" name="Rectangle 6">
            <a:extLst>
              <a:ext uri="{FF2B5EF4-FFF2-40B4-BE49-F238E27FC236}">
                <a16:creationId xmlns:a16="http://schemas.microsoft.com/office/drawing/2014/main" id="{4E722FDE-082C-492C-AB55-8CFC4FB450FC}"/>
              </a:ext>
            </a:extLst>
          </p:cNvPr>
          <p:cNvSpPr/>
          <p:nvPr/>
        </p:nvSpPr>
        <p:spPr>
          <a:xfrm>
            <a:off x="7297946" y="3260785"/>
            <a:ext cx="1846053" cy="3139321"/>
          </a:xfrm>
          <a:prstGeom prst="rect">
            <a:avLst/>
          </a:prstGeom>
        </p:spPr>
        <p:txBody>
          <a:bodyPr wrap="square">
            <a:spAutoFit/>
          </a:bodyPr>
          <a:lstStyle/>
          <a:p>
            <a:r>
              <a:rPr lang="en-AU" dirty="0"/>
              <a:t>One of the top employment industry is the Health care </a:t>
            </a:r>
          </a:p>
          <a:p>
            <a:r>
              <a:rPr lang="en-AU" dirty="0"/>
              <a:t>and Social assistance industry, which is followed</a:t>
            </a:r>
          </a:p>
          <a:p>
            <a:r>
              <a:rPr lang="en-AU" dirty="0"/>
              <a:t>By the Retail Trade in most of the regional VIC.</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a:extLst>
              <a:ext uri="{FF2B5EF4-FFF2-40B4-BE49-F238E27FC236}">
                <a16:creationId xmlns:a16="http://schemas.microsoft.com/office/drawing/2014/main" id="{802480AE-D70C-4195-8BBA-6311B950D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95" y="466802"/>
            <a:ext cx="10946181" cy="2871621"/>
          </a:xfrm>
          <a:prstGeom prst="rect">
            <a:avLst/>
          </a:prstGeom>
        </p:spPr>
      </p:pic>
      <p:sp>
        <p:nvSpPr>
          <p:cNvPr id="2" name="TextBox 1">
            <a:extLst>
              <a:ext uri="{FF2B5EF4-FFF2-40B4-BE49-F238E27FC236}">
                <a16:creationId xmlns:a16="http://schemas.microsoft.com/office/drawing/2014/main" id="{31592296-7F2A-4A73-8BC4-B298775E49E3}"/>
              </a:ext>
            </a:extLst>
          </p:cNvPr>
          <p:cNvSpPr txBox="1"/>
          <p:nvPr/>
        </p:nvSpPr>
        <p:spPr>
          <a:xfrm>
            <a:off x="422695" y="3700733"/>
            <a:ext cx="10040703" cy="1200329"/>
          </a:xfrm>
          <a:prstGeom prst="rect">
            <a:avLst/>
          </a:prstGeom>
          <a:noFill/>
        </p:spPr>
        <p:txBody>
          <a:bodyPr wrap="square" rtlCol="0">
            <a:spAutoFit/>
          </a:bodyPr>
          <a:lstStyle/>
          <a:p>
            <a:r>
              <a:rPr lang="en-AU" dirty="0"/>
              <a:t>According to the employment projection from the Labour Market Information Portal, </a:t>
            </a:r>
          </a:p>
          <a:p>
            <a:r>
              <a:rPr lang="en-AU" dirty="0"/>
              <a:t>Ballarat, Wimmera-Mallee and Gippsland will have a huge decline in Agriculture, forestry and Fishing </a:t>
            </a:r>
            <a:r>
              <a:rPr lang="en-AU" dirty="0" err="1"/>
              <a:t>employment,along</a:t>
            </a:r>
            <a:r>
              <a:rPr lang="en-AU" dirty="0"/>
              <a:t> with a decline in retail trade and manufacturing in some regions.</a:t>
            </a:r>
          </a:p>
          <a:p>
            <a:endParaRPr lang="en-AU" dirty="0"/>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4">
            <a:extLst>
              <a:ext uri="{FF2B5EF4-FFF2-40B4-BE49-F238E27FC236}">
                <a16:creationId xmlns:a16="http://schemas.microsoft.com/office/drawing/2014/main" id="{D4E42866-9BEF-48A6-A83B-7FD9AB92C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33" y="176981"/>
            <a:ext cx="10081548" cy="4262495"/>
          </a:xfrm>
          <a:prstGeom prst="rect">
            <a:avLst/>
          </a:prstGeom>
        </p:spPr>
      </p:pic>
      <p:sp>
        <p:nvSpPr>
          <p:cNvPr id="5" name="TextBox 4">
            <a:extLst>
              <a:ext uri="{FF2B5EF4-FFF2-40B4-BE49-F238E27FC236}">
                <a16:creationId xmlns:a16="http://schemas.microsoft.com/office/drawing/2014/main" id="{706746BF-8EE0-40BD-91DA-DBD800E13DA8}"/>
              </a:ext>
            </a:extLst>
          </p:cNvPr>
          <p:cNvSpPr txBox="1"/>
          <p:nvPr/>
        </p:nvSpPr>
        <p:spPr>
          <a:xfrm>
            <a:off x="1149292" y="5327009"/>
            <a:ext cx="12467644" cy="923330"/>
          </a:xfrm>
          <a:prstGeom prst="rect">
            <a:avLst/>
          </a:prstGeom>
          <a:noFill/>
        </p:spPr>
        <p:txBody>
          <a:bodyPr wrap="none" rtlCol="0">
            <a:spAutoFit/>
          </a:bodyPr>
          <a:lstStyle/>
          <a:p>
            <a:r>
              <a:rPr lang="en-AU" dirty="0"/>
              <a:t>Health care sector will have more employments in future and agriculture sector seems to provide more employment in South coast</a:t>
            </a:r>
          </a:p>
          <a:p>
            <a:r>
              <a:rPr lang="en-AU" dirty="0"/>
              <a:t>Victoria and Goulburn</a:t>
            </a:r>
            <a:r>
              <a:rPr lang="en-AU" dirty="0">
                <a:solidFill>
                  <a:srgbClr val="FF0000"/>
                </a:solidFill>
              </a:rPr>
              <a:t>. Interesting fact is there is not much major expected growth by industries in Ballarat. </a:t>
            </a:r>
          </a:p>
          <a:p>
            <a:r>
              <a:rPr lang="en-AU" dirty="0"/>
              <a:t>This is something the Local council should look into.</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a:extLst>
              <a:ext uri="{FF2B5EF4-FFF2-40B4-BE49-F238E27FC236}">
                <a16:creationId xmlns:a16="http://schemas.microsoft.com/office/drawing/2014/main" id="{D97BAC80-E6A2-416D-9570-A839C6FF4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06" y="0"/>
            <a:ext cx="7360713"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a:extLst>
              <a:ext uri="{FF2B5EF4-FFF2-40B4-BE49-F238E27FC236}">
                <a16:creationId xmlns:a16="http://schemas.microsoft.com/office/drawing/2014/main" id="{ECE913DE-67D3-441A-88B5-6371FF172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767" y="0"/>
            <a:ext cx="11002466"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a:extLst>
              <a:ext uri="{FF2B5EF4-FFF2-40B4-BE49-F238E27FC236}">
                <a16:creationId xmlns:a16="http://schemas.microsoft.com/office/drawing/2014/main" id="{A3E335CC-2811-4861-9935-4FCF283A9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291" y="0"/>
            <a:ext cx="4191417"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8">
            <a:extLst>
              <a:ext uri="{FF2B5EF4-FFF2-40B4-BE49-F238E27FC236}">
                <a16:creationId xmlns:a16="http://schemas.microsoft.com/office/drawing/2014/main" id="{949B6331-A4E5-44DF-9B0F-E5B5ED36D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6" y="163985"/>
            <a:ext cx="12192000" cy="2056391"/>
          </a:xfrm>
          <a:prstGeom prst="rect">
            <a:avLst/>
          </a:prstGeom>
        </p:spPr>
      </p:pic>
      <p:sp>
        <p:nvSpPr>
          <p:cNvPr id="4" name="TextBox 3">
            <a:extLst>
              <a:ext uri="{FF2B5EF4-FFF2-40B4-BE49-F238E27FC236}">
                <a16:creationId xmlns:a16="http://schemas.microsoft.com/office/drawing/2014/main" id="{19444681-2A6F-4D19-9275-C3509BD41227}"/>
              </a:ext>
            </a:extLst>
          </p:cNvPr>
          <p:cNvSpPr txBox="1"/>
          <p:nvPr/>
        </p:nvSpPr>
        <p:spPr>
          <a:xfrm>
            <a:off x="142613" y="2491531"/>
            <a:ext cx="11499190" cy="1754326"/>
          </a:xfrm>
          <a:prstGeom prst="rect">
            <a:avLst/>
          </a:prstGeom>
          <a:noFill/>
        </p:spPr>
        <p:txBody>
          <a:bodyPr wrap="square" rtlCol="0">
            <a:spAutoFit/>
          </a:bodyPr>
          <a:lstStyle/>
          <a:p>
            <a:r>
              <a:rPr lang="en-US" dirty="0"/>
              <a:t>Vacancy Trend from 2011 to 2018 shows that the demand for carers and Aides , and Legal, Welfare and Social Professionals  doubled in regional areas and for Medical Practitioners </a:t>
            </a:r>
          </a:p>
          <a:p>
            <a:r>
              <a:rPr lang="en-US" dirty="0"/>
              <a:t>and Nurses the job demands tripled. Also, there is a decrease in cleaners and Laundry workers and the demand </a:t>
            </a:r>
          </a:p>
          <a:p>
            <a:r>
              <a:rPr lang="en-US" dirty="0"/>
              <a:t>for sales assistants and salespersons also got decreased over the period. </a:t>
            </a:r>
            <a:r>
              <a:rPr lang="en-US" dirty="0">
                <a:solidFill>
                  <a:srgbClr val="FF0000"/>
                </a:solidFill>
              </a:rPr>
              <a:t>Vacancies for Educational professionals are slightly increasing every year and since there is an expected growth in education and Training industry, probably there will be an increase in demand for employers.</a:t>
            </a:r>
            <a:endParaRPr lang="en-AU" dirty="0">
              <a:solidFill>
                <a:srgbClr val="FF0000"/>
              </a:solidFill>
            </a:endParaRP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a:extLst>
              <a:ext uri="{FF2B5EF4-FFF2-40B4-BE49-F238E27FC236}">
                <a16:creationId xmlns:a16="http://schemas.microsoft.com/office/drawing/2014/main" id="{B9ABF704-A777-4B32-B1BE-374809EB2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21" y="100668"/>
            <a:ext cx="7899353" cy="6191075"/>
          </a:xfrm>
          <a:prstGeom prst="rect">
            <a:avLst/>
          </a:prstGeom>
        </p:spPr>
      </p:pic>
      <p:sp>
        <p:nvSpPr>
          <p:cNvPr id="2" name="TextBox 1">
            <a:extLst>
              <a:ext uri="{FF2B5EF4-FFF2-40B4-BE49-F238E27FC236}">
                <a16:creationId xmlns:a16="http://schemas.microsoft.com/office/drawing/2014/main" id="{8F245BA0-DA9D-4DAE-AD7A-93A15D79A215}"/>
              </a:ext>
            </a:extLst>
          </p:cNvPr>
          <p:cNvSpPr txBox="1"/>
          <p:nvPr/>
        </p:nvSpPr>
        <p:spPr>
          <a:xfrm>
            <a:off x="7746522" y="707366"/>
            <a:ext cx="5489200" cy="1477328"/>
          </a:xfrm>
          <a:prstGeom prst="rect">
            <a:avLst/>
          </a:prstGeom>
          <a:noFill/>
        </p:spPr>
        <p:txBody>
          <a:bodyPr wrap="square" rtlCol="0">
            <a:spAutoFit/>
          </a:bodyPr>
          <a:lstStyle/>
          <a:p>
            <a:r>
              <a:rPr lang="en-AU" dirty="0"/>
              <a:t>From the Vacancy trend we also</a:t>
            </a:r>
          </a:p>
          <a:p>
            <a:r>
              <a:rPr lang="en-AU" dirty="0"/>
              <a:t> identified the vacancies </a:t>
            </a:r>
            <a:r>
              <a:rPr lang="en-AU" dirty="0">
                <a:solidFill>
                  <a:srgbClr val="FF0000"/>
                </a:solidFill>
              </a:rPr>
              <a:t>for each occupations </a:t>
            </a:r>
          </a:p>
          <a:p>
            <a:r>
              <a:rPr lang="en-AU" dirty="0">
                <a:solidFill>
                  <a:srgbClr val="FF0000"/>
                </a:solidFill>
              </a:rPr>
              <a:t>are posted mostly during March and October.</a:t>
            </a:r>
          </a:p>
          <a:p>
            <a:r>
              <a:rPr lang="en-AU" dirty="0">
                <a:solidFill>
                  <a:srgbClr val="FF0000"/>
                </a:solidFill>
              </a:rPr>
              <a:t>Those who are looking for employment they should concentrate more on these months.</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260</Words>
  <Application>Microsoft Office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Book1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Book1</dc:title>
  <dc:creator/>
  <cp:lastModifiedBy> </cp:lastModifiedBy>
  <cp:revision>4</cp:revision>
  <dcterms:created xsi:type="dcterms:W3CDTF">2018-08-15T22:40:47Z</dcterms:created>
  <dcterms:modified xsi:type="dcterms:W3CDTF">2019-09-08T03:24:07Z</dcterms:modified>
</cp:coreProperties>
</file>