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97" r:id="rId3"/>
    <p:sldId id="315" r:id="rId4"/>
    <p:sldId id="282" r:id="rId5"/>
    <p:sldId id="326" r:id="rId6"/>
    <p:sldId id="304" r:id="rId7"/>
    <p:sldId id="338" r:id="rId8"/>
    <p:sldId id="335" r:id="rId9"/>
    <p:sldId id="318" r:id="rId10"/>
    <p:sldId id="329" r:id="rId11"/>
    <p:sldId id="330" r:id="rId12"/>
    <p:sldId id="331" r:id="rId13"/>
    <p:sldId id="332" r:id="rId14"/>
    <p:sldId id="339" r:id="rId15"/>
    <p:sldId id="340" r:id="rId16"/>
    <p:sldId id="341" r:id="rId17"/>
    <p:sldId id="342" r:id="rId18"/>
    <p:sldId id="343" r:id="rId19"/>
    <p:sldId id="344" r:id="rId20"/>
    <p:sldId id="337" r:id="rId21"/>
    <p:sldId id="307" r:id="rId22"/>
    <p:sldId id="316" r:id="rId23"/>
    <p:sldId id="345" r:id="rId24"/>
    <p:sldId id="346" r:id="rId25"/>
    <p:sldId id="298" r:id="rId26"/>
  </p:sldIdLst>
  <p:sldSz cx="9144000" cy="6858000" type="screen4x3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0" autoAdjust="0"/>
    <p:restoredTop sz="86477" autoAdjust="0"/>
  </p:normalViewPr>
  <p:slideViewPr>
    <p:cSldViewPr>
      <p:cViewPr varScale="1">
        <p:scale>
          <a:sx n="92" d="100"/>
          <a:sy n="9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5F15D5-47C2-4E56-8F01-C73CBAAB37BD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7E3C7E3-1A01-4273-A21D-6B47FBCF8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8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2DEACA30-EC5D-4994-AFB3-1EF08F085AA3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F5435-7219-47DC-8F6F-B6EB3DA00574}" type="datetime1">
              <a:rPr lang="en-US" smtClean="0">
                <a:ea typeface="Gulim" pitchFamily="34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10/18/2017</a:t>
            </a:fld>
            <a:endParaRPr lang="en-US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015AEE2F-024C-4983-B8CF-BF467C7AD020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Arial Narrow" pitchFamily="34" charset="0"/>
              <a:cs typeface="+mn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020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60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53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25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3788-989D-4B23-88E1-D14DDA7C435D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A222-1735-471C-A431-046F2592A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D4DB-5EEC-4B14-AECC-70C030A74766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8EE10-213B-4329-B1ED-72D29D2AF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BAB5C-972D-429E-94D6-D9CD5BE5BD4C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7B5A-4C44-4302-8DB7-12F1DBC45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EA08-F092-4015-A9F1-3852856A8FFD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BA48E-5DF1-4363-A310-8B7BAF873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7CAC-911A-4FA9-B6AA-ACC0D25C09CC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50F37-B010-4031-BCC3-E88B3A636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17A07-177C-4377-807B-B31F91B3C2E8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3D9AF-4A89-4F25-97D0-C6A1F5A8E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3993-11F0-4ED1-B56E-75850F567156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ECD8F-4573-40E0-8870-2A48A12196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796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8B711-C583-4993-8189-1FA42755E97D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A6A97-417D-4718-98B0-D5D1B820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5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443EF-1CF1-4BB6-8297-6D4FF2C0F741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8362-119B-464C-9B27-91F5BE1AA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59F01-0490-4D7E-A9EF-38242D5CB968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E8C29-B04C-4E94-9885-BAB40142F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CBC5-4DC4-4DB6-86C3-6B8266093069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0B502-C86F-46F8-9450-8D2F9320C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9584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9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80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18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6684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9623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1794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r" eaLnBrk="1" hangingPunct="1"/>
            <a:fld id="{A990FCE2-6408-478E-A06A-873FCFE17DC7}" type="slidenum">
              <a:rPr lang="ko-KR" altLang="en-US" sz="1400">
                <a:latin typeface="Tahoma" panose="020B0604030504040204" pitchFamily="34" charset="0"/>
              </a:rPr>
              <a:pPr algn="r" eaLnBrk="1" hangingPunct="1"/>
              <a:t>‹#›</a:t>
            </a:fld>
            <a:endParaRPr lang="en-US" altLang="ko-KR" sz="1400">
              <a:latin typeface="Tahoma" panose="020B0604030504040204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cs typeface="+mn-cs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05AC2-A00F-4185-8210-10197B489C95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2FAAD9-1804-4C67-84CC-1084398C3F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Smartphone Application for Detecting and Ranging the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Vibration 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457200" y="3335338"/>
            <a:ext cx="191353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eaLnBrk="1" hangingPunct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Rezaul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1204088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62600" y="3335338"/>
            <a:ext cx="400526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eaLnBrk="1" hangingPunct="1"/>
            <a:r>
              <a:rPr lang="en-US" sz="2400" dirty="0"/>
              <a:t>Dr. </a:t>
            </a:r>
            <a:r>
              <a:rPr lang="en-US" sz="2400" dirty="0" err="1" smtClean="0"/>
              <a:t>Asaduzzaman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CSE,CUET</a:t>
            </a:r>
          </a:p>
        </p:txBody>
      </p:sp>
    </p:spTree>
  </p:cSld>
  <p:clrMapOvr>
    <a:masterClrMapping/>
  </p:clrMapOvr>
  <p:transition advTm="15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3999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of </a:t>
            </a: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dirty="0" smtClean="0"/>
              <a:t>split into two </a:t>
            </a:r>
            <a:r>
              <a:rPr lang="en-US" dirty="0" smtClean="0"/>
              <a:t>Module </a:t>
            </a:r>
            <a:r>
              <a:rPr lang="en-US" dirty="0" smtClean="0"/>
              <a:t>of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Architecture.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Module-1: </a:t>
            </a:r>
            <a:r>
              <a:rPr lang="en-US" dirty="0"/>
              <a:t>This module is to sense and retain only ground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vibration.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Module-2: </a:t>
            </a:r>
            <a:r>
              <a:rPr lang="en-US" dirty="0"/>
              <a:t>This module is ranging and estimating </a:t>
            </a:r>
            <a:r>
              <a:rPr lang="en-US" dirty="0" smtClean="0"/>
              <a:t>intensity,          </a:t>
            </a:r>
            <a:r>
              <a:rPr lang="en-US" dirty="0" smtClean="0"/>
              <a:t>		</a:t>
            </a:r>
            <a:r>
              <a:rPr lang="en-US" dirty="0" smtClean="0"/>
              <a:t> frequency </a:t>
            </a:r>
            <a:r>
              <a:rPr lang="en-US" dirty="0" smtClean="0"/>
              <a:t>of detected </a:t>
            </a:r>
            <a:r>
              <a:rPr lang="en-US" dirty="0"/>
              <a:t>ground </a:t>
            </a:r>
            <a:r>
              <a:rPr lang="en-US" dirty="0" smtClean="0"/>
              <a:t>vibration.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517687"/>
      </p:ext>
    </p:extLst>
  </p:cSld>
  <p:clrMapOvr>
    <a:masterClrMapping/>
  </p:clrMapOvr>
  <p:transition advTm="1839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04063" y="5638800"/>
            <a:ext cx="417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Methodology(Contd.)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5834352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2: Module-1 Architecture 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4288" y="727714"/>
            <a:ext cx="8642350" cy="54721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2093595" y="1337039"/>
            <a:ext cx="3810000" cy="64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093595" y="2220847"/>
            <a:ext cx="3810000" cy="676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3046095" y="3034774"/>
            <a:ext cx="1847850" cy="8087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304063" y="4111788"/>
            <a:ext cx="3609975" cy="27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2987902" y="4547348"/>
            <a:ext cx="1847850" cy="8712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197429" y="973003"/>
            <a:ext cx="5838825" cy="4767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1197837" y="982788"/>
            <a:ext cx="92392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Module-1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 Box 2"/>
              <p:cNvSpPr txBox="1">
                <a:spLocks noChangeArrowheads="1"/>
              </p:cNvSpPr>
              <p:nvPr/>
            </p:nvSpPr>
            <p:spPr bwMode="auto">
              <a:xfrm>
                <a:off x="2541270" y="1337039"/>
                <a:ext cx="304038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Adding Sample to Moving Time window</a:t>
                </a:r>
                <a:r>
                  <a:rPr lang="en-US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 short-time-queue(STQ)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 long-time-queue (LTQ)</a:t>
                </a:r>
              </a:p>
            </p:txBody>
          </p:sp>
        </mc:Choice>
        <mc:Fallback xmlns="">
          <p:sp>
            <p:nvSpPr>
              <p:cNvPr id="13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70" y="1337039"/>
                <a:ext cx="304038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00" b="-6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 Box 2"/>
          <p:cNvSpPr txBox="1">
            <a:spLocks noChangeArrowheads="1"/>
          </p:cNvSpPr>
          <p:nvPr/>
        </p:nvSpPr>
        <p:spPr bwMode="auto">
          <a:xfrm>
            <a:off x="2202316" y="2222629"/>
            <a:ext cx="3829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Averages Calculated in Moving Windows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 STA: average in short-time queue(STQ)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 LTA: average in long-time-queue (LTQ)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3970020" y="998947"/>
            <a:ext cx="0" cy="33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955869" y="1971457"/>
            <a:ext cx="14151" cy="24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970020" y="2897328"/>
            <a:ext cx="0" cy="12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955869" y="3843502"/>
            <a:ext cx="0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05158" y="5418598"/>
            <a:ext cx="0" cy="238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553290" y="3439138"/>
            <a:ext cx="504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541270" y="2897329"/>
            <a:ext cx="0" cy="54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48000" y="73342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435452" y="4987443"/>
            <a:ext cx="55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2435452" y="4396749"/>
            <a:ext cx="0" cy="59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17304" y="4399535"/>
            <a:ext cx="6996" cy="17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2"/>
          <p:cNvSpPr txBox="1">
            <a:spLocks noChangeArrowheads="1"/>
          </p:cNvSpPr>
          <p:nvPr/>
        </p:nvSpPr>
        <p:spPr bwMode="auto">
          <a:xfrm>
            <a:off x="3391489" y="3230976"/>
            <a:ext cx="1323975" cy="46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STA/LTA &gt;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TRth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 all 3 direction)</a:t>
            </a:r>
          </a:p>
        </p:txBody>
      </p: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3910601" y="3792559"/>
            <a:ext cx="1609725" cy="28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YES (event triggered)</a:t>
            </a:r>
          </a:p>
        </p:txBody>
      </p: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2623480" y="3165249"/>
            <a:ext cx="447675" cy="28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</a:p>
        </p:txBody>
      </p:sp>
      <p:sp>
        <p:nvSpPr>
          <p:cNvPr id="151" name="Text Box 2"/>
          <p:cNvSpPr txBox="1">
            <a:spLocks noChangeArrowheads="1"/>
          </p:cNvSpPr>
          <p:nvPr/>
        </p:nvSpPr>
        <p:spPr bwMode="auto">
          <a:xfrm>
            <a:off x="2492602" y="4754992"/>
            <a:ext cx="447675" cy="28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</a:p>
        </p:txBody>
      </p:sp>
      <p:sp>
        <p:nvSpPr>
          <p:cNvPr id="152" name="Text Box 2"/>
          <p:cNvSpPr txBox="1">
            <a:spLocks noChangeArrowheads="1"/>
          </p:cNvSpPr>
          <p:nvPr/>
        </p:nvSpPr>
        <p:spPr bwMode="auto">
          <a:xfrm>
            <a:off x="3910601" y="5345990"/>
            <a:ext cx="733425" cy="28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 Box 2"/>
              <p:cNvSpPr txBox="1">
                <a:spLocks noChangeArrowheads="1"/>
              </p:cNvSpPr>
              <p:nvPr/>
            </p:nvSpPr>
            <p:spPr bwMode="auto">
              <a:xfrm>
                <a:off x="2504088" y="4086869"/>
                <a:ext cx="3135630" cy="30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Event Recording: add sample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to E</a:t>
                </a:r>
              </a:p>
            </p:txBody>
          </p:sp>
        </mc:Choice>
        <mc:Fallback xmlns="">
          <p:sp>
            <p:nvSpPr>
              <p:cNvPr id="15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088" y="4086869"/>
                <a:ext cx="3135630" cy="309880"/>
              </a:xfrm>
              <a:prstGeom prst="rect">
                <a:avLst/>
              </a:prstGeom>
              <a:blipFill rotWithShape="0">
                <a:blip r:embed="rId3"/>
                <a:stretch>
                  <a:fillRect l="-195" b="-39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 Box 2"/>
              <p:cNvSpPr txBox="1">
                <a:spLocks noChangeArrowheads="1"/>
              </p:cNvSpPr>
              <p:nvPr/>
            </p:nvSpPr>
            <p:spPr bwMode="auto">
              <a:xfrm>
                <a:off x="4248785" y="5351060"/>
                <a:ext cx="2377440" cy="297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(detected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event [E]=[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)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8785" y="5351060"/>
                <a:ext cx="2377440" cy="297180"/>
              </a:xfrm>
              <a:prstGeom prst="rect">
                <a:avLst/>
              </a:prstGeom>
              <a:blipFill rotWithShape="0">
                <a:blip r:embed="rId4"/>
                <a:stretch>
                  <a:fillRect l="-256" t="-2041" b="-8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3241244" y="4769027"/>
            <a:ext cx="14382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STA/LTA &lt;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DTRth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 all 3 direction)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 Box 2"/>
              <p:cNvSpPr txBox="1">
                <a:spLocks noChangeArrowheads="1"/>
              </p:cNvSpPr>
              <p:nvPr/>
            </p:nvSpPr>
            <p:spPr bwMode="auto">
              <a:xfrm>
                <a:off x="4061460" y="971993"/>
                <a:ext cx="2377440" cy="297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1460" y="971993"/>
                <a:ext cx="2377440" cy="297180"/>
              </a:xfrm>
              <a:prstGeom prst="rect">
                <a:avLst/>
              </a:prstGeom>
              <a:blipFill rotWithShape="0">
                <a:blip r:embed="rId5"/>
                <a:stretch>
                  <a:fillRect b="-8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7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9" name="Rectangle 1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" name="Rectangle 18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																																																																																																																																																																																																					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6685"/>
      </p:ext>
    </p:extLst>
  </p:cSld>
  <p:clrMapOvr>
    <a:masterClrMapping/>
  </p:clrMapOvr>
  <p:transition advTm="4910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5344606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Module-2 Architecture 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1123951"/>
            <a:ext cx="5857875" cy="412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66800" y="1123950"/>
            <a:ext cx="92392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Module-2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5500" y="1828800"/>
            <a:ext cx="4067175" cy="89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95500" y="2986405"/>
            <a:ext cx="4067175" cy="89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95500" y="4152900"/>
            <a:ext cx="4067175" cy="895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095500" y="1866900"/>
            <a:ext cx="4067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Extraction: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096452" y="3142237"/>
            <a:ext cx="3693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</a:t>
            </a:r>
            <a:r>
              <a:rPr lang="bn-BD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’,</a:t>
            </a:r>
            <a:r>
              <a:rPr lang="bn-BD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intensity and ‘frequency’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95500" y="4348163"/>
            <a:ext cx="3387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Display: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 world-states ‘distance’ and ‘intensity</a:t>
            </a:r>
            <a:r>
              <a:rPr lang="en-US" sz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90975" y="272415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90975" y="3886200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33825" y="1209675"/>
            <a:ext cx="9525" cy="63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"/>
              <p:cNvSpPr txBox="1">
                <a:spLocks noChangeArrowheads="1"/>
              </p:cNvSpPr>
              <p:nvPr/>
            </p:nvSpPr>
            <p:spPr bwMode="auto">
              <a:xfrm>
                <a:off x="3943350" y="1398905"/>
                <a:ext cx="2377440" cy="297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detected event [E]=[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3350" y="1398905"/>
                <a:ext cx="2377440" cy="297180"/>
              </a:xfrm>
              <a:prstGeom prst="rect">
                <a:avLst/>
              </a:prstGeom>
              <a:blipFill rotWithShape="0">
                <a:blip r:embed="rId5"/>
                <a:stretch>
                  <a:fillRect l="-256" b="-81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				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																																																																																																																														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3812"/>
      </p:ext>
    </p:extLst>
  </p:cSld>
  <p:clrMapOvr>
    <a:masterClrMapping/>
  </p:clrMapOvr>
  <p:transition advTm="3512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5791"/>
            <a:ext cx="2133600" cy="4114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57745"/>
            <a:ext cx="2209800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562600"/>
            <a:ext cx="3660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971800" algn="ctr"/>
                <a:tab pos="4581525" algn="l"/>
                <a:tab pos="5181600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Activity of Application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626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181600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Logger Activity of Application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5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(Contd.)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2034540" cy="4114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75" y="1295400"/>
            <a:ext cx="2130425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5591988"/>
            <a:ext cx="40660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51816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Activity of Application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66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599" cy="4724400"/>
          </a:xfrm>
        </p:spPr>
        <p:txBody>
          <a:bodyPr/>
          <a:lstStyle/>
          <a:p>
            <a:r>
              <a:rPr lang="en-US" dirty="0" smtClean="0"/>
              <a:t>The performance of proposed application analyzed by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tuning fork experiment.</a:t>
            </a:r>
          </a:p>
          <a:p>
            <a:r>
              <a:rPr lang="en-US" dirty="0" smtClean="0"/>
              <a:t>We first complete the tuning fork experiment and evaluate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its frequency. Then used this setup for test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24201"/>
            <a:ext cx="54102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8381" y="5715000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/>
              <a:t>Experimental setup for frequency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9148823"/>
                  </p:ext>
                </p:extLst>
              </p:nvPr>
            </p:nvGraphicFramePr>
            <p:xfrm>
              <a:off x="304800" y="1143000"/>
              <a:ext cx="8610598" cy="2895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159"/>
                    <a:gridCol w="1046691"/>
                    <a:gridCol w="885662"/>
                    <a:gridCol w="1127206"/>
                    <a:gridCol w="1128100"/>
                    <a:gridCol w="864192"/>
                    <a:gridCol w="825722"/>
                    <a:gridCol w="966175"/>
                    <a:gridCol w="1046691"/>
                  </a:tblGrid>
                  <a:tr h="21143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No of Obj.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Total no. of loop between the fixed error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Load on the scale pan (w) gm.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Tension = (w+w1)g dynes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Distance between the pins (G)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Length of a segment l=G/N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</a:rPr>
                                    <m:t>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>
                                          <a:effectLst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1200">
                                          <a:effectLst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= Const.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Frequency of the string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=√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>
                                      <a:effectLst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200">
                                      <a:effectLst/>
                                    </a:rPr>
                                    <m:t>16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Frequency of the Fork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n= 2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06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1.3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20286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150.5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37.625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14.33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36.58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73.20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06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20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38612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150.5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50.16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15.34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37.88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75.77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9148823"/>
                  </p:ext>
                </p:extLst>
              </p:nvPr>
            </p:nvGraphicFramePr>
            <p:xfrm>
              <a:off x="304800" y="1143000"/>
              <a:ext cx="8610598" cy="2895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159"/>
                    <a:gridCol w="1046691"/>
                    <a:gridCol w="885662"/>
                    <a:gridCol w="1127206"/>
                    <a:gridCol w="1128100"/>
                    <a:gridCol w="864192"/>
                    <a:gridCol w="825722"/>
                    <a:gridCol w="966175"/>
                    <a:gridCol w="1046691"/>
                  </a:tblGrid>
                  <a:tr h="211434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No of Obj.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Total no. of loop between the fixed error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Load on the scale pan (w) gm.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Tension = (w+w1)g dynes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Distance between the pins (G)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Length of a segment l=G/N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97794" t="-14368" r="-245588" b="-37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86709" t="-14368" r="-111392" b="-37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22674" t="-14368" r="-2326" b="-37356"/>
                          </a:stretch>
                        </a:blipFill>
                      </a:tcPr>
                    </a:tc>
                  </a:tr>
                  <a:tr h="3906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1.3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20286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150.5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37.625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14.33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36.58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73.20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06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20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38612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150.5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50.16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15.34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37.88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5181600" algn="l"/>
                            </a:tabLst>
                          </a:pPr>
                          <a:r>
                            <a:rPr lang="en-US" sz="1200" dirty="0">
                              <a:effectLst/>
                            </a:rPr>
                            <a:t>75.77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286695" y="4323895"/>
            <a:ext cx="483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Experimental Result from </a:t>
            </a:r>
            <a:r>
              <a:rPr lang="en-US" dirty="0"/>
              <a:t>T</a:t>
            </a:r>
            <a:r>
              <a:rPr lang="en-US" dirty="0" smtClean="0"/>
              <a:t>uning Fork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6700" y="4752109"/>
                <a:ext cx="8610600" cy="989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  <a:tabLst>
                    <a:tab pos="733425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frequency of the tuning fork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73.2+75.77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74.485 vibration per second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752109"/>
                <a:ext cx="8610600" cy="989245"/>
              </a:xfrm>
              <a:prstGeom prst="rect">
                <a:avLst/>
              </a:prstGeom>
              <a:blipFill rotWithShape="0">
                <a:blip r:embed="rId3"/>
                <a:stretch>
                  <a:fillRect l="-1133" r="-106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8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</a:t>
            </a:r>
            <a:r>
              <a:rPr lang="en-US" dirty="0" smtClean="0"/>
              <a:t>Contd.)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22574"/>
              </p:ext>
            </p:extLst>
          </p:nvPr>
        </p:nvGraphicFramePr>
        <p:xfrm>
          <a:off x="533400" y="1066800"/>
          <a:ext cx="8153400" cy="2225040"/>
        </p:xfrm>
        <a:graphic>
          <a:graphicData uri="http://schemas.openxmlformats.org/drawingml/2006/table">
            <a:tbl>
              <a:tblPr firstCol="1" bandRow="1" bandCol="1">
                <a:tableStyleId>{5C22544A-7EE6-4342-B048-85BDC9FD1C3A}</a:tableStyleId>
              </a:tblPr>
              <a:tblGrid>
                <a:gridCol w="2659889"/>
                <a:gridCol w="5493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 Acceleration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4.8881087 cm/s^2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Richter 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Mercalli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 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59286.07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Witness Observation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Resembling vibrations caused by heavy traffic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7400" y="3505200"/>
            <a:ext cx="473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Experimental Result from Application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33400" y="4343400"/>
                <a:ext cx="4572000" cy="15662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800"/>
                  </a:spcAft>
                  <a:tabLst>
                    <a:tab pos="5181600" algn="l"/>
                  </a:tabLst>
                </a:pP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Rate: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  <a:tabLst>
                    <a:tab pos="316230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(%)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74.485−64.2065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74.485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  <a:tabLst>
                    <a:tab pos="518160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= 13.7 %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4572000" cy="1566263"/>
              </a:xfrm>
              <a:prstGeom prst="rect">
                <a:avLst/>
              </a:prstGeom>
              <a:blipFill rotWithShape="0">
                <a:blip r:embed="rId2"/>
                <a:stretch>
                  <a:fillRect l="-2133" t="-3516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98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1447800"/>
            <a:ext cx="8770937" cy="2514600"/>
          </a:xfrm>
        </p:spPr>
        <p:txBody>
          <a:bodyPr/>
          <a:lstStyle/>
          <a:p>
            <a:pPr lvl="0"/>
            <a:r>
              <a:rPr lang="en-US" dirty="0"/>
              <a:t>Implementing centralized database for further prediction.</a:t>
            </a:r>
          </a:p>
          <a:p>
            <a:pPr lvl="0"/>
            <a:r>
              <a:rPr lang="en-US" dirty="0"/>
              <a:t>Implementing warning system for large scale vibration.</a:t>
            </a:r>
          </a:p>
          <a:p>
            <a:r>
              <a:rPr lang="en-US" dirty="0" smtClean="0"/>
              <a:t>Implementing </a:t>
            </a:r>
            <a:r>
              <a:rPr lang="en-US" dirty="0"/>
              <a:t>better filtering method for reduce noise and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22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928688"/>
            <a:ext cx="8999537" cy="547211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A system that will ranging </a:t>
            </a:r>
            <a:r>
              <a:rPr lang="en-US" altLang="en-US" dirty="0" smtClean="0"/>
              <a:t>the </a:t>
            </a:r>
            <a:r>
              <a:rPr lang="en-US" altLang="en-US" dirty="0"/>
              <a:t>ground </a:t>
            </a:r>
            <a:r>
              <a:rPr lang="en-US" altLang="en-US" dirty="0" smtClean="0"/>
              <a:t>vibration.</a:t>
            </a:r>
            <a:endParaRPr lang="en-US" altLang="en-US" dirty="0"/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bn-BD" dirty="0" smtClean="0"/>
              <a:t>Though, we have no control in environment but we can </a:t>
            </a:r>
          </a:p>
          <a:p>
            <a:pPr marL="0" indent="0" algn="just">
              <a:buNone/>
            </a:pPr>
            <a:r>
              <a:rPr lang="bn-BD" dirty="0"/>
              <a:t> </a:t>
            </a:r>
            <a:r>
              <a:rPr lang="bn-BD" dirty="0" smtClean="0"/>
              <a:t>   try to reduce the hamper for all types of ground vibration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We should remember that “Safety First”.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2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Contents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52578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 smtClean="0"/>
              <a:t>Motivation</a:t>
            </a:r>
          </a:p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 smtClean="0"/>
          </a:p>
          <a:p>
            <a:pPr eaLnBrk="1" hangingPunct="1"/>
            <a:r>
              <a:rPr lang="en-US" dirty="0" smtClean="0"/>
              <a:t>Methodology</a:t>
            </a:r>
          </a:p>
          <a:p>
            <a:pPr eaLnBrk="1" hangingPunct="1"/>
            <a:r>
              <a:rPr lang="en-US" dirty="0" smtClean="0"/>
              <a:t>Implementation</a:t>
            </a:r>
          </a:p>
          <a:p>
            <a:pPr eaLnBrk="1" hangingPunct="1"/>
            <a:r>
              <a:rPr lang="en-US" dirty="0" smtClean="0"/>
              <a:t>Performance Analysis</a:t>
            </a:r>
          </a:p>
          <a:p>
            <a:pPr eaLnBrk="1" hangingPunct="1"/>
            <a:r>
              <a:rPr lang="en-US" dirty="0" smtClean="0"/>
              <a:t>Future Work</a:t>
            </a:r>
            <a:endParaRPr lang="en-US" dirty="0" smtClean="0"/>
          </a:p>
          <a:p>
            <a:pPr eaLnBrk="1" hangingPunct="1"/>
            <a:r>
              <a:rPr lang="en-US" dirty="0" smtClean="0"/>
              <a:t>Conclusion </a:t>
            </a:r>
          </a:p>
          <a:p>
            <a:pPr eaLnBrk="1" hangingPunct="1"/>
            <a:r>
              <a:rPr lang="en-US" dirty="0" smtClean="0"/>
              <a:t>References</a:t>
            </a:r>
          </a:p>
        </p:txBody>
      </p:sp>
    </p:spTree>
  </p:cSld>
  <p:clrMapOvr>
    <a:masterClrMapping/>
  </p:clrMapOvr>
  <p:transition advTm="734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" y="928688"/>
            <a:ext cx="9144000" cy="54721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[1] </a:t>
            </a:r>
            <a:r>
              <a:rPr lang="en-US" sz="2400" dirty="0" smtClean="0"/>
              <a:t> F</a:t>
            </a:r>
            <a:r>
              <a:rPr lang="en-US" sz="2400" dirty="0"/>
              <a:t>. </a:t>
            </a:r>
            <a:r>
              <a:rPr lang="en-US" sz="2400" dirty="0" err="1"/>
              <a:t>Deckner</a:t>
            </a:r>
            <a:r>
              <a:rPr lang="en-US" sz="2400" dirty="0"/>
              <a:t>, “Ground vibrations due to pile and sheet pile </a:t>
            </a:r>
            <a:endParaRPr lang="en-US" sz="2400" dirty="0" smtClean="0"/>
          </a:p>
          <a:p>
            <a:pPr marL="511175" indent="-511175">
              <a:buNone/>
            </a:pPr>
            <a:r>
              <a:rPr lang="en-US" sz="2400" dirty="0" smtClean="0"/>
              <a:t>      driving-influencing </a:t>
            </a:r>
            <a:r>
              <a:rPr lang="en-US" sz="2400" dirty="0"/>
              <a:t>factors, predictions and measurements” at </a:t>
            </a:r>
            <a:r>
              <a:rPr lang="en-US" sz="2400" i="1" dirty="0"/>
              <a:t>NCC </a:t>
            </a:r>
            <a:r>
              <a:rPr lang="en-US" sz="2400" i="1" dirty="0" smtClean="0"/>
              <a:t>      Engineering </a:t>
            </a:r>
            <a:r>
              <a:rPr lang="en-US" sz="2400" i="1" dirty="0"/>
              <a:t>and the Division of Soil and Rock Mechanics, </a:t>
            </a:r>
            <a:r>
              <a:rPr lang="en-US" sz="2400" dirty="0" smtClean="0"/>
              <a:t>Sept.2009</a:t>
            </a:r>
          </a:p>
          <a:p>
            <a:pPr marL="511175" indent="-511175">
              <a:buNone/>
            </a:pPr>
            <a:endParaRPr lang="en-US" sz="2400" dirty="0"/>
          </a:p>
          <a:p>
            <a:pPr marL="511175" indent="-511175">
              <a:buNone/>
            </a:pPr>
            <a:r>
              <a:rPr lang="en-US" sz="2400" dirty="0"/>
              <a:t>[2] </a:t>
            </a:r>
            <a:r>
              <a:rPr lang="en-US" sz="2400" dirty="0" smtClean="0"/>
              <a:t> A</a:t>
            </a:r>
            <a:r>
              <a:rPr lang="en-US" sz="2400" dirty="0"/>
              <a:t>. Maslin, “Monitoring Ground Vibration arising from Piling and </a:t>
            </a:r>
            <a:endParaRPr lang="en-US" sz="2400" dirty="0" smtClean="0"/>
          </a:p>
          <a:p>
            <a:pPr marL="511175" indent="-511175">
              <a:buNone/>
            </a:pPr>
            <a:r>
              <a:rPr lang="en-US" sz="2400" dirty="0" smtClean="0"/>
              <a:t>      Civil </a:t>
            </a:r>
            <a:r>
              <a:rPr lang="en-US" sz="2400" dirty="0"/>
              <a:t>Engineering </a:t>
            </a:r>
            <a:r>
              <a:rPr lang="en-US" sz="2400" dirty="0" err="1"/>
              <a:t>Projects”,May</a:t>
            </a:r>
            <a:r>
              <a:rPr lang="en-US" sz="2400" dirty="0"/>
              <a:t> 2004 (Revised May 2015). </a:t>
            </a:r>
            <a:endParaRPr lang="en-US" sz="2400" dirty="0" smtClean="0"/>
          </a:p>
          <a:p>
            <a:pPr marL="511175" indent="-511175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[3] </a:t>
            </a:r>
            <a:r>
              <a:rPr lang="en-US" sz="2400" dirty="0" smtClean="0"/>
              <a:t> S</a:t>
            </a:r>
            <a:r>
              <a:rPr lang="en-US" sz="2400" dirty="0"/>
              <a:t>. C. </a:t>
            </a:r>
            <a:r>
              <a:rPr lang="en-US" sz="2400" dirty="0" err="1"/>
              <a:t>Thandu</a:t>
            </a:r>
            <a:r>
              <a:rPr lang="en-US" sz="2400" dirty="0"/>
              <a:t>, S. </a:t>
            </a:r>
            <a:r>
              <a:rPr lang="en-US" sz="2400" dirty="0" err="1"/>
              <a:t>Chellappany</a:t>
            </a:r>
            <a:r>
              <a:rPr lang="en-US" sz="2400" dirty="0"/>
              <a:t>, Z. Yin, “Ranging Explosion Events 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      Using </a:t>
            </a:r>
            <a:r>
              <a:rPr lang="en-US" sz="2400" dirty="0"/>
              <a:t>Smartphones” at </a:t>
            </a:r>
            <a:r>
              <a:rPr lang="en-US" sz="2400" i="1" dirty="0"/>
              <a:t>2015 IEEE 11th International Conference on Wireless and Mobile </a:t>
            </a:r>
            <a:r>
              <a:rPr lang="en-US" sz="2400" i="1" dirty="0" err="1"/>
              <a:t>Computing,Networking</a:t>
            </a:r>
            <a:r>
              <a:rPr lang="en-US" sz="2400" i="1" dirty="0"/>
              <a:t> and Communication(</a:t>
            </a:r>
            <a:r>
              <a:rPr lang="en-US" sz="2400" i="1" dirty="0" err="1"/>
              <a:t>WiMob</a:t>
            </a:r>
            <a:r>
              <a:rPr lang="en-US" sz="2400" i="1" dirty="0"/>
              <a:t>).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ransition advTm="318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References(Contd</a:t>
            </a:r>
            <a:r>
              <a:rPr lang="en-US" dirty="0"/>
              <a:t>.)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[4] </a:t>
            </a:r>
            <a:r>
              <a:rPr lang="en-US" sz="2400" dirty="0" smtClean="0"/>
              <a:t> M</a:t>
            </a:r>
            <a:r>
              <a:rPr lang="en-US" sz="2400" dirty="0"/>
              <a:t>. Faulkner, R. Clayton, T. Heaton, K. M. </a:t>
            </a:r>
            <a:r>
              <a:rPr lang="en-US" sz="2400" dirty="0" err="1"/>
              <a:t>Chandy</a:t>
            </a:r>
            <a:r>
              <a:rPr lang="en-US" sz="2400" dirty="0"/>
              <a:t>, M. Kohler,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J</a:t>
            </a:r>
            <a:r>
              <a:rPr lang="en-US" sz="2400" dirty="0"/>
              <a:t>. Bunn, R. Guy, A. Liu, M. Olson, M. Cheng, and A. Krause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“</a:t>
            </a:r>
            <a:r>
              <a:rPr lang="en-US" sz="2400" dirty="0"/>
              <a:t>Community sense and response systems: Your phone as quake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detector</a:t>
            </a:r>
            <a:r>
              <a:rPr lang="en-US" sz="2400" dirty="0"/>
              <a:t>” </a:t>
            </a:r>
            <a:r>
              <a:rPr lang="en-US" sz="2400" i="1" dirty="0" err="1"/>
              <a:t>Commun</a:t>
            </a:r>
            <a:r>
              <a:rPr lang="en-US" sz="2400" dirty="0"/>
              <a:t>. ACM, 57(7):66-75, July 2014. 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[5]  </a:t>
            </a:r>
            <a:r>
              <a:rPr lang="en-US" sz="2400" dirty="0"/>
              <a:t>J. Reilly, S. </a:t>
            </a:r>
            <a:r>
              <a:rPr lang="en-US" sz="2400" dirty="0" err="1"/>
              <a:t>Dashti</a:t>
            </a:r>
            <a:r>
              <a:rPr lang="en-US" sz="2400" dirty="0"/>
              <a:t>, M. </a:t>
            </a:r>
            <a:r>
              <a:rPr lang="en-US" sz="2400" dirty="0" err="1"/>
              <a:t>Ervasti</a:t>
            </a:r>
            <a:r>
              <a:rPr lang="en-US" sz="2400" dirty="0"/>
              <a:t>, J. D. Bray, Steven D. Glaser, and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A. M</a:t>
            </a:r>
            <a:r>
              <a:rPr lang="en-US" sz="2400" dirty="0"/>
              <a:t>. </a:t>
            </a:r>
            <a:r>
              <a:rPr lang="en-US" sz="2400" dirty="0" err="1"/>
              <a:t>Bayen“Mobile</a:t>
            </a:r>
            <a:r>
              <a:rPr lang="en-US" sz="2400" dirty="0"/>
              <a:t> phones as seismologic sensors: Automating 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data </a:t>
            </a:r>
            <a:r>
              <a:rPr lang="en-US" sz="2400" dirty="0"/>
              <a:t>extraction for the </a:t>
            </a:r>
            <a:r>
              <a:rPr lang="en-US" sz="2400" dirty="0" err="1"/>
              <a:t>ishake</a:t>
            </a:r>
            <a:r>
              <a:rPr lang="en-US" sz="2400" dirty="0"/>
              <a:t> system” IEEE T. </a:t>
            </a:r>
            <a:r>
              <a:rPr lang="en-US" sz="2400" i="1" dirty="0"/>
              <a:t>Automation Science </a:t>
            </a:r>
            <a:r>
              <a:rPr lang="en-US" sz="2400" i="1" dirty="0" smtClean="0"/>
              <a:t>  and </a:t>
            </a:r>
            <a:r>
              <a:rPr lang="en-US" sz="2400" i="1" dirty="0"/>
              <a:t>Engineering</a:t>
            </a:r>
            <a:r>
              <a:rPr lang="en-US" sz="2400" dirty="0"/>
              <a:t>, 10(2):242:251, 2013. </a:t>
            </a:r>
            <a:r>
              <a:rPr lang="en-US" sz="2400" dirty="0" smtClean="0"/>
              <a:t> 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/>
              <a:t>[6</a:t>
            </a:r>
            <a:r>
              <a:rPr lang="en-US" sz="2400" dirty="0" smtClean="0"/>
              <a:t>]  </a:t>
            </a:r>
            <a:r>
              <a:rPr lang="en-US" sz="2400" dirty="0"/>
              <a:t>Q. Kong and R.M. Allen. Using smartphones to detect earthquakes. </a:t>
            </a:r>
            <a:r>
              <a:rPr lang="en-US" sz="2400" dirty="0" smtClean="0"/>
              <a:t>  In </a:t>
            </a:r>
            <a:r>
              <a:rPr lang="en-US" sz="2400" dirty="0"/>
              <a:t>AGU </a:t>
            </a:r>
            <a:r>
              <a:rPr lang="en-US" sz="2400" i="1" dirty="0"/>
              <a:t>Fall Meeting Abstracts</a:t>
            </a:r>
            <a:r>
              <a:rPr lang="en-US" sz="2400" dirty="0"/>
              <a:t>, volume 1, page 04, 2012. </a:t>
            </a:r>
            <a:r>
              <a:rPr lang="en-US" sz="2400" dirty="0" smtClean="0"/>
              <a:t> 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n-BD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References(Contd</a:t>
            </a:r>
            <a:r>
              <a:rPr lang="en-US" dirty="0"/>
              <a:t>.)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" y="1066800"/>
            <a:ext cx="9144000" cy="5334000"/>
          </a:xfrm>
        </p:spPr>
        <p:txBody>
          <a:bodyPr/>
          <a:lstStyle/>
          <a:p>
            <a:r>
              <a:rPr lang="en-US" sz="2400" dirty="0"/>
              <a:t>[7]     Tuning Fork.            [Online]             Retrieved: 2017-10-17             Available:  https://</a:t>
            </a:r>
            <a:r>
              <a:rPr lang="en-US" sz="2400" dirty="0" smtClean="0"/>
              <a:t>en.wikipedia.org/wiki/Tuning_fork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[8]  2013 </a:t>
            </a:r>
            <a:r>
              <a:rPr lang="en-US" sz="2400" dirty="0" err="1"/>
              <a:t>Savar</a:t>
            </a:r>
            <a:r>
              <a:rPr lang="en-US" sz="2400" dirty="0"/>
              <a:t> building collapse. [Online] Retrieved: 2017-10-17 </a:t>
            </a:r>
            <a:r>
              <a:rPr lang="en-US" sz="2400" dirty="0" smtClean="0"/>
              <a:t>Available</a:t>
            </a:r>
            <a:r>
              <a:rPr lang="en-US" sz="2400" dirty="0"/>
              <a:t>:  </a:t>
            </a:r>
            <a:r>
              <a:rPr lang="en-US" sz="2400" dirty="0" smtClean="0"/>
              <a:t>https</a:t>
            </a:r>
            <a:r>
              <a:rPr lang="en-US" sz="2400" dirty="0"/>
              <a:t>://en.wikipedia.org/wiki/2013_Savar_building_collapse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[9]       “Power generators linked to Dhaka building collapse”. BBC News. 2013-05-03. Retrieved: 2017-10-17 Available: https://</a:t>
            </a:r>
            <a:r>
              <a:rPr lang="en-US" sz="2400" dirty="0" smtClean="0"/>
              <a:t>www.bbc.com/news/world-asia-22404461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n-BD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8065623"/>
      </p:ext>
    </p:extLst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References(Contd</a:t>
            </a:r>
            <a:r>
              <a:rPr lang="en-US" dirty="0"/>
              <a:t>.)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" y="1066800"/>
            <a:ext cx="9144000" cy="5334000"/>
          </a:xfrm>
        </p:spPr>
        <p:txBody>
          <a:bodyPr/>
          <a:lstStyle/>
          <a:p>
            <a:r>
              <a:rPr lang="en-US" sz="2400" dirty="0"/>
              <a:t>[10]   2013 Thane Building Collapse.     [Online]     Retrieved: 2017-10-17    Available: https://</a:t>
            </a:r>
            <a:r>
              <a:rPr lang="en-US" sz="2400" dirty="0" smtClean="0"/>
              <a:t>en.wikipedia.org/wiki/2013_Thane_building_collapse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[11]       “India building collapse near Mumbai kills 45”.  BBC News. 5 April 2013                   [Online]  Retrieved: 2017-10-17 Available: https://www.bbc.com/news/world-asia-22036751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n-BD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65034826"/>
      </p:ext>
    </p:extLst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5400" b="1" dirty="0" smtClean="0"/>
              <a:t>Thank You</a:t>
            </a:r>
          </a:p>
        </p:txBody>
      </p:sp>
    </p:spTree>
  </p:cSld>
  <p:clrMapOvr>
    <a:masterClrMapping/>
  </p:clrMapOvr>
  <p:transition advTm="87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53000"/>
          </a:xfrm>
        </p:spPr>
        <p:txBody>
          <a:bodyPr/>
          <a:lstStyle/>
          <a:p>
            <a:r>
              <a:rPr lang="en-US" sz="2400" dirty="0"/>
              <a:t>Ground vibrations can arise from many different sources in a modern society, for instance traffic, machines, hammering, explosions,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earthquakes </a:t>
            </a:r>
            <a:r>
              <a:rPr lang="en-US" sz="2400" dirty="0"/>
              <a:t>and construction </a:t>
            </a:r>
            <a:r>
              <a:rPr lang="en-US" sz="2400" dirty="0" smtClean="0"/>
              <a:t>work.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It may affect buildings, streets, in‐ground pipes and more, as well as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disturb </a:t>
            </a:r>
            <a:r>
              <a:rPr lang="en-US" sz="2400" dirty="0"/>
              <a:t>special equipment and people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/>
              <a:t>Today it is believed that vibrations from pile driving are the most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common sources in Bangladesh.</a:t>
            </a:r>
          </a:p>
        </p:txBody>
      </p:sp>
    </p:spTree>
    <p:custDataLst>
      <p:tags r:id="rId1"/>
    </p:custDataLst>
  </p:cSld>
  <p:clrMapOvr>
    <a:masterClrMapping/>
  </p:clrMapOvr>
  <p:transition advTm="310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Motivation</a:t>
            </a:r>
            <a:br>
              <a:rPr lang="en-NZ" smtClean="0"/>
            </a:b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9067800" cy="24241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Ground </a:t>
            </a:r>
            <a:r>
              <a:rPr lang="en-US" sz="2400" dirty="0" smtClean="0"/>
              <a:t>vibration directly </a:t>
            </a:r>
            <a:r>
              <a:rPr lang="en-US" sz="2400" dirty="0"/>
              <a:t>influences its </a:t>
            </a:r>
            <a:r>
              <a:rPr lang="en-US" sz="2400" dirty="0" smtClean="0"/>
              <a:t>surrounding.</a:t>
            </a:r>
            <a:r>
              <a:rPr lang="bn-BD" sz="2400" dirty="0" smtClean="0"/>
              <a:t> Actually, </a:t>
            </a:r>
            <a:r>
              <a:rPr lang="bn-BD" sz="2400" dirty="0" smtClean="0"/>
              <a:t>we</a:t>
            </a: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bn-BD" sz="2400" dirty="0" smtClean="0"/>
              <a:t>have </a:t>
            </a:r>
            <a:r>
              <a:rPr lang="bn-BD" sz="2400" dirty="0" smtClean="0"/>
              <a:t>no control in </a:t>
            </a:r>
            <a:r>
              <a:rPr lang="bn-BD" sz="2400" dirty="0" smtClean="0"/>
              <a:t>environment.</a:t>
            </a:r>
            <a:r>
              <a:rPr lang="en-US" sz="2400" dirty="0" smtClean="0"/>
              <a:t> May </a:t>
            </a:r>
            <a:r>
              <a:rPr lang="bn-BD" sz="2400" dirty="0" smtClean="0"/>
              <a:t>be </a:t>
            </a:r>
            <a:r>
              <a:rPr lang="bn-BD" sz="2400" dirty="0" smtClean="0"/>
              <a:t>we </a:t>
            </a:r>
            <a:r>
              <a:rPr lang="bn-BD" sz="2400" dirty="0" smtClean="0"/>
              <a:t>c</a:t>
            </a:r>
            <a:r>
              <a:rPr lang="en-US" sz="2400" dirty="0" smtClean="0"/>
              <a:t>a</a:t>
            </a:r>
            <a:r>
              <a:rPr lang="bn-BD" sz="2400" dirty="0" smtClean="0"/>
              <a:t>n </a:t>
            </a:r>
            <a:r>
              <a:rPr lang="bn-BD" sz="2400" dirty="0" smtClean="0"/>
              <a:t>not </a:t>
            </a:r>
            <a:r>
              <a:rPr lang="bn-BD" sz="2400" dirty="0" smtClean="0"/>
              <a:t>control</a:t>
            </a:r>
            <a:r>
              <a:rPr lang="en-US" sz="2400" dirty="0" smtClean="0"/>
              <a:t> </a:t>
            </a:r>
            <a:r>
              <a:rPr lang="bn-BD" sz="2400" dirty="0" smtClean="0"/>
              <a:t>the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bn-BD" sz="2400" dirty="0" smtClean="0"/>
              <a:t>eartquake </a:t>
            </a:r>
            <a:r>
              <a:rPr lang="bn-BD" sz="2400" dirty="0" smtClean="0"/>
              <a:t>but, we have control in manmade vibration</a:t>
            </a:r>
            <a:r>
              <a:rPr lang="bn-BD" sz="2400" dirty="0" smtClean="0"/>
              <a:t>.</a:t>
            </a:r>
            <a:endParaRPr lang="en-US" sz="800" dirty="0" smtClean="0"/>
          </a:p>
          <a:p>
            <a:pPr marL="0" indent="0" algn="just">
              <a:buNone/>
            </a:pPr>
            <a:endParaRPr 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Sometime </a:t>
            </a:r>
            <a:r>
              <a:rPr lang="bn-BD" sz="2400" dirty="0" smtClean="0"/>
              <a:t>manmade ground vibration</a:t>
            </a:r>
            <a:r>
              <a:rPr lang="en-US" sz="2400" dirty="0" smtClean="0"/>
              <a:t> become a fact of </a:t>
            </a:r>
            <a:r>
              <a:rPr lang="en-US" sz="2400" dirty="0"/>
              <a:t> </a:t>
            </a:r>
            <a:r>
              <a:rPr lang="en-US" sz="2400" dirty="0" smtClean="0"/>
              <a:t>building </a:t>
            </a:r>
            <a:endParaRPr lang="bn-BD" sz="2400" dirty="0" smtClean="0"/>
          </a:p>
          <a:p>
            <a:pPr marL="0" indent="0">
              <a:buNone/>
            </a:pPr>
            <a:r>
              <a:rPr lang="bn-BD" sz="2400" dirty="0"/>
              <a:t> </a:t>
            </a:r>
            <a:r>
              <a:rPr lang="bn-BD" sz="2400" dirty="0" smtClean="0"/>
              <a:t>   </a:t>
            </a:r>
            <a:r>
              <a:rPr lang="en-US" sz="2400" dirty="0" smtClean="0"/>
              <a:t>collapses,</a:t>
            </a:r>
            <a:r>
              <a:rPr lang="bn-BD" sz="2400" dirty="0" smtClean="0"/>
              <a:t> road cracking etc</a:t>
            </a:r>
            <a:r>
              <a:rPr lang="bn-BD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ClrTx/>
              <a:buNone/>
            </a:pPr>
            <a:r>
              <a:rPr lang="en-US" sz="1400" dirty="0" smtClean="0"/>
              <a:t>		</a:t>
            </a:r>
            <a:endParaRPr lang="en-US" dirty="0" smtClean="0"/>
          </a:p>
          <a:p>
            <a:pPr marL="342900" lvl="2" indent="-342900">
              <a:buClrTx/>
              <a:buSzPct val="600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 descr="C:\Users\theReza\AppData\Local\Microsoft\Windows\INetCache\Content.Word\800px-Dhaka_Savar_Building_Collap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429000" cy="236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theReza\AppData\Local\Microsoft\Windows\INetCache\Content.Word\imag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260725" cy="23698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" y="587502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: </a:t>
            </a:r>
            <a:r>
              <a:rPr lang="en-US" dirty="0" err="1"/>
              <a:t>Rana</a:t>
            </a:r>
            <a:r>
              <a:rPr lang="en-US" dirty="0"/>
              <a:t> Plaza Collapse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2186" y="58874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: </a:t>
            </a:r>
            <a:r>
              <a:rPr lang="en-US" dirty="0" err="1"/>
              <a:t>Mumbra</a:t>
            </a:r>
            <a:r>
              <a:rPr lang="en-US" dirty="0"/>
              <a:t> building collapse</a:t>
            </a:r>
          </a:p>
          <a:p>
            <a:endParaRPr lang="en-US" dirty="0"/>
          </a:p>
        </p:txBody>
      </p:sp>
    </p:spTree>
  </p:cSld>
  <p:clrMapOvr>
    <a:masterClrMapping/>
  </p:clrMapOvr>
  <p:transition advTm="1637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836612"/>
            <a:ext cx="8763000" cy="49545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detect ground </a:t>
            </a:r>
            <a:r>
              <a:rPr lang="en-US" dirty="0" smtClean="0"/>
              <a:t>vibration arising from manmade source.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evaluate the </a:t>
            </a:r>
            <a:r>
              <a:rPr lang="en-US" dirty="0" smtClean="0"/>
              <a:t>range of </a:t>
            </a:r>
            <a:r>
              <a:rPr lang="en-US" dirty="0" smtClean="0"/>
              <a:t>vibration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evaluate the frequency of vibration.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evaluate the intensity </a:t>
            </a:r>
            <a:r>
              <a:rPr lang="en-US" dirty="0" smtClean="0"/>
              <a:t>of </a:t>
            </a:r>
            <a:r>
              <a:rPr lang="en-US" dirty="0"/>
              <a:t>vibration.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252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endParaRPr lang="en-US" b="1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b="1" dirty="0" smtClean="0"/>
              <a:t>Community </a:t>
            </a:r>
            <a:r>
              <a:rPr lang="en-US" b="1" dirty="0"/>
              <a:t>Sense and Response (CSR) System </a:t>
            </a:r>
          </a:p>
          <a:p>
            <a:pPr marL="0" indent="0">
              <a:buNone/>
              <a:defRPr/>
            </a:pPr>
            <a:r>
              <a:rPr lang="en-US" b="1" dirty="0"/>
              <a:t>   </a:t>
            </a:r>
            <a:r>
              <a:rPr lang="en-US" dirty="0"/>
              <a:t>(</a:t>
            </a:r>
            <a:r>
              <a:rPr lang="en-US" b="1" dirty="0"/>
              <a:t>Faulkner</a:t>
            </a:r>
            <a:r>
              <a:rPr lang="en-US" dirty="0"/>
              <a:t> ):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Described About Monitoring Earthquakes.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Described a Seismic Network for Calculate Intensity.</a:t>
            </a:r>
          </a:p>
          <a:p>
            <a:pPr>
              <a:buFont typeface="Wingdings" pitchFamily="2" charset="2"/>
              <a:buChar char="Ø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b="1" dirty="0"/>
              <a:t>Limitations: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Need Significant Amount of Event data to a Centralized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4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8786813" cy="54721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The </a:t>
            </a:r>
            <a:r>
              <a:rPr lang="en-US" b="1" dirty="0" err="1"/>
              <a:t>iShake</a:t>
            </a:r>
            <a:r>
              <a:rPr lang="en-US" b="1" dirty="0"/>
              <a:t> project designed by Jack </a:t>
            </a:r>
            <a:r>
              <a:rPr lang="en-US" b="1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Describes </a:t>
            </a:r>
            <a:r>
              <a:rPr lang="en-US" dirty="0"/>
              <a:t>a </a:t>
            </a:r>
            <a:r>
              <a:rPr lang="en-US" dirty="0" smtClean="0"/>
              <a:t>Mobile Client </a:t>
            </a:r>
            <a:r>
              <a:rPr lang="en-US" dirty="0"/>
              <a:t>back-end </a:t>
            </a:r>
            <a:r>
              <a:rPr lang="en-US" dirty="0" smtClean="0"/>
              <a:t>Server Architecture </a:t>
            </a:r>
            <a:r>
              <a:rPr lang="en-US" dirty="0"/>
              <a:t>that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Uses Sensor-equipped Mobile Devices </a:t>
            </a:r>
            <a:r>
              <a:rPr lang="en-US" dirty="0"/>
              <a:t>to </a:t>
            </a:r>
            <a:r>
              <a:rPr lang="en-US" dirty="0" smtClean="0"/>
              <a:t>Measure Vibrations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from Earthquakes.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b="1" dirty="0" smtClean="0"/>
              <a:t>Limitations: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Need Significant Amount of Event data to a </a:t>
            </a:r>
            <a:r>
              <a:rPr lang="en-US" dirty="0" smtClean="0"/>
              <a:t>Centralized </a:t>
            </a:r>
          </a:p>
          <a:p>
            <a:pPr marL="457200" lvl="1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back-end Server.</a:t>
            </a:r>
          </a:p>
        </p:txBody>
      </p:sp>
    </p:spTree>
  </p:cSld>
  <p:clrMapOvr>
    <a:masterClrMapping/>
  </p:clrMapOvr>
  <p:transition advTm="2081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670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Modes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peration: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Mode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ransition advTm="1118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10618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Figure-1: Schematic representation of proposed system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61579"/>
            <a:ext cx="5943600" cy="3281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349138"/>
      </p:ext>
    </p:extLst>
  </p:cSld>
  <p:clrMapOvr>
    <a:masterClrMapping/>
  </p:clrMapOvr>
  <p:transition advTm="2607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3|3|1|30|1.9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7.1|2.5|0.8|3.6"/>
</p:tagLst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3702</TotalTime>
  <Words>991</Words>
  <Application>Microsoft Office PowerPoint</Application>
  <PresentationFormat>On-screen Show (4:3)</PresentationFormat>
  <Paragraphs>270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Gulim</vt:lpstr>
      <vt:lpstr>Arial</vt:lpstr>
      <vt:lpstr>Arial Narrow</vt:lpstr>
      <vt:lpstr>Calibri</vt:lpstr>
      <vt:lpstr>Cambria Math</vt:lpstr>
      <vt:lpstr>Constantia</vt:lpstr>
      <vt:lpstr>Symbol</vt:lpstr>
      <vt:lpstr>Tahoma</vt:lpstr>
      <vt:lpstr>Times New Roman</vt:lpstr>
      <vt:lpstr>Wingdings</vt:lpstr>
      <vt:lpstr>휴먼명조</vt:lpstr>
      <vt:lpstr>1_islab2006-Eng</vt:lpstr>
      <vt:lpstr>Custom Design</vt:lpstr>
      <vt:lpstr>A Smartphone Application for Detecting and Ranging the Ground Vibration </vt:lpstr>
      <vt:lpstr>Contents</vt:lpstr>
      <vt:lpstr>Introduction</vt:lpstr>
      <vt:lpstr> Motivation </vt:lpstr>
      <vt:lpstr>Objectives </vt:lpstr>
      <vt:lpstr>Literature Review</vt:lpstr>
      <vt:lpstr>Literature Review(Contd.)</vt:lpstr>
      <vt:lpstr>Methodology</vt:lpstr>
      <vt:lpstr>Methodology(Contd.)</vt:lpstr>
      <vt:lpstr>Methodology(Contd.)</vt:lpstr>
      <vt:lpstr>Methodology(Contd.)</vt:lpstr>
      <vt:lpstr>Methodology(Contd.)</vt:lpstr>
      <vt:lpstr>Implementation</vt:lpstr>
      <vt:lpstr>Implementation (Contd.)</vt:lpstr>
      <vt:lpstr>Performance Analysis</vt:lpstr>
      <vt:lpstr>Performance Analysis (Contd.)</vt:lpstr>
      <vt:lpstr>Performance Analysis (Contd.)</vt:lpstr>
      <vt:lpstr>Future Work</vt:lpstr>
      <vt:lpstr>Conclusion</vt:lpstr>
      <vt:lpstr>References</vt:lpstr>
      <vt:lpstr>References(Contd.)</vt:lpstr>
      <vt:lpstr>References(Contd.)</vt:lpstr>
      <vt:lpstr>References(Contd.)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theReza</cp:lastModifiedBy>
  <cp:revision>704</cp:revision>
  <dcterms:created xsi:type="dcterms:W3CDTF">2012-03-24T22:43:44Z</dcterms:created>
  <dcterms:modified xsi:type="dcterms:W3CDTF">2017-10-19T02:36:47Z</dcterms:modified>
</cp:coreProperties>
</file>