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7675" cy="9926638"/>
  <p:embeddedFontLst>
    <p:embeddedFont>
      <p:font typeface="ShellBook" panose="020B0604020202020204" charset="0"/>
      <p:regular r:id="rId8"/>
    </p:embeddedFont>
    <p:embeddedFont>
      <p:font typeface="ShellHeavy" panose="00000700000000000000" charset="0"/>
      <p:regular r:id="rId9"/>
      <p:bold r:id="rId10"/>
    </p:embeddedFont>
    <p:embeddedFont>
      <p:font typeface="ShellMedium" panose="020B0604020202020204" charset="0"/>
      <p:regular r:id="rId1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CiN%20data%20entry\(Updated%2028th%20Aug,%202023)%20SCiN_Wellbeing_and_Healthcare%20SHEL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[(Updated 28th Aug, 2023) SCiN_Wellbeing_and_Healthcare SHELL.xlsx]28th Aug, 2023 MRF PIVOT !PivotTable57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rgbClr val="000000"/>
                </a:solidFill>
              </a:rPr>
              <a:t>Sleep Pattern</a:t>
            </a:r>
          </a:p>
        </c:rich>
      </c:tx>
      <c:layout>
        <c:manualLayout>
          <c:xMode val="edge"/>
          <c:yMode val="edge"/>
          <c:x val="0.38395748252695866"/>
          <c:y val="4.6082949308755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720964906256565E-2"/>
          <c:y val="0.17511666120184846"/>
          <c:w val="0.94855807018748683"/>
          <c:h val="0.51878692823757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'!$H$4:$H$12</c:f>
              <c:multiLvlStrCache>
                <c:ptCount val="4"/>
                <c:lvl>
                  <c:pt idx="0">
                    <c:v>1637</c:v>
                  </c:pt>
                  <c:pt idx="1">
                    <c:v>1682</c:v>
                  </c:pt>
                  <c:pt idx="2">
                    <c:v>1204</c:v>
                  </c:pt>
                  <c:pt idx="3">
                    <c:v>169</c:v>
                  </c:pt>
                </c:lvl>
                <c:lvl>
                  <c:pt idx="0">
                    <c:v>6 or fewer hours</c:v>
                  </c:pt>
                  <c:pt idx="1">
                    <c:v>7 hours</c:v>
                  </c:pt>
                  <c:pt idx="2">
                    <c:v>8 hours</c:v>
                  </c:pt>
                  <c:pt idx="3">
                    <c:v>9 or more hours</c:v>
                  </c:pt>
                </c:lvl>
              </c:multiLvlStrCache>
            </c:multiLvlStrRef>
          </c:cat>
          <c:val>
            <c:numRef>
              <c:f>'28th Aug, 2023 MRF PIVOT '!$I$4:$I$12</c:f>
              <c:numCache>
                <c:formatCode>0.0%</c:formatCode>
                <c:ptCount val="4"/>
                <c:pt idx="0">
                  <c:v>0.34889173060528561</c:v>
                </c:pt>
                <c:pt idx="1">
                  <c:v>0.35848252344416026</c:v>
                </c:pt>
                <c:pt idx="2">
                  <c:v>0.25660699062233588</c:v>
                </c:pt>
                <c:pt idx="3">
                  <c:v>3.6018755328218244E-2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CE-4819-9F80-00E6041D92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7985007"/>
        <c:axId val="550343471"/>
      </c:barChart>
      <c:catAx>
        <c:axId val="75798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43471"/>
        <c:crosses val="autoZero"/>
        <c:auto val="1"/>
        <c:lblAlgn val="ctr"/>
        <c:lblOffset val="100"/>
        <c:noMultiLvlLbl val="0"/>
      </c:catAx>
      <c:valAx>
        <c:axId val="550343471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75798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[(Updated 28th Aug, 2023) SCiN_Wellbeing_and_Healthcare SHELL.xlsx]28th Aug, 2023 MRF PIVOT !PivotTable73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0000"/>
                </a:solidFill>
              </a:rPr>
              <a:t>Hypertension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'28th Aug, 2023 MRF PIVOT '!$I$126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D9E-4EDF-B3E2-BFF157D2DB9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D9E-4EDF-B3E2-BFF157D2DB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'28th Aug, 2023 MRF PIVOT '!$H$127:$H$131</c:f>
              <c:multiLvlStrCache>
                <c:ptCount val="2"/>
                <c:lvl>
                  <c:pt idx="0">
                    <c:v>3748</c:v>
                  </c:pt>
                  <c:pt idx="1">
                    <c:v>944</c:v>
                  </c:pt>
                </c:lvl>
                <c:lvl>
                  <c:pt idx="0">
                    <c:v>No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'28th Aug, 2023 MRF PIVOT '!$I$127:$I$131</c:f>
              <c:numCache>
                <c:formatCode>0.0%</c:formatCode>
                <c:ptCount val="2"/>
                <c:pt idx="0">
                  <c:v>0.79880647911338454</c:v>
                </c:pt>
                <c:pt idx="1">
                  <c:v>0.20119352088661552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9E-4EDF-B3E2-BFF157D2DB9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[(Updated 28th Aug, 2023) SCiN_Wellbeing_and_Healthcare SHELL.xlsx]28th Aug, 2023 MRF PIVOT !PivotTable75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0000"/>
                </a:solidFill>
              </a:rPr>
              <a:t>Diabetes</a:t>
            </a:r>
          </a:p>
        </c:rich>
      </c:tx>
      <c:layout>
        <c:manualLayout>
          <c:xMode val="edge"/>
          <c:yMode val="edge"/>
          <c:x val="0.43922222222222224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'28th Aug, 2023 MRF PIVOT '!$I$137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82D-4BD1-84C9-25F09E3C02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82D-4BD1-84C9-25F09E3C02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'28th Aug, 2023 MRF PIVOT '!$H$138:$H$142</c:f>
              <c:multiLvlStrCache>
                <c:ptCount val="2"/>
                <c:lvl>
                  <c:pt idx="0">
                    <c:v>4569</c:v>
                  </c:pt>
                  <c:pt idx="1">
                    <c:v>123</c:v>
                  </c:pt>
                </c:lvl>
                <c:lvl>
                  <c:pt idx="0">
                    <c:v>No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'28th Aug, 2023 MRF PIVOT '!$I$138:$I$142</c:f>
              <c:numCache>
                <c:formatCode>0.0%</c:formatCode>
                <c:ptCount val="2"/>
                <c:pt idx="0">
                  <c:v>0.97378516624040923</c:v>
                </c:pt>
                <c:pt idx="1">
                  <c:v>2.6214833759590793E-2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2D-4BD1-84C9-25F09E3C02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[(Updated 28th Aug, 2023) SCiN_Wellbeing_and_Healthcare SHELL.xlsx]28th Aug, 2023 MRF PIVOT !PivotTable58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rgbClr val="000000"/>
                </a:solidFill>
              </a:rPr>
              <a:t>Diet (Daily fruit serving)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44906417173589E-3"/>
          <c:y val="0.14415743891159996"/>
          <c:w val="0.96142606485253201"/>
          <c:h val="0.51404095536084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'!$T$11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'!$S$12:$S$24</c:f>
              <c:multiLvlStrCache>
                <c:ptCount val="6"/>
                <c:lvl>
                  <c:pt idx="0">
                    <c:v>1477</c:v>
                  </c:pt>
                  <c:pt idx="1">
                    <c:v>1731</c:v>
                  </c:pt>
                  <c:pt idx="2">
                    <c:v>676</c:v>
                  </c:pt>
                  <c:pt idx="3">
                    <c:v>120</c:v>
                  </c:pt>
                  <c:pt idx="4">
                    <c:v>86</c:v>
                  </c:pt>
                  <c:pt idx="5">
                    <c:v>602</c:v>
                  </c:pt>
                </c:lvl>
                <c:lvl>
                  <c:pt idx="0">
                    <c:v>1 serving</c:v>
                  </c:pt>
                  <c:pt idx="1">
                    <c:v>2 servings</c:v>
                  </c:pt>
                  <c:pt idx="2">
                    <c:v>3 servings</c:v>
                  </c:pt>
                  <c:pt idx="3">
                    <c:v>4 servings</c:v>
                  </c:pt>
                  <c:pt idx="4">
                    <c:v>5 or more servings</c:v>
                  </c:pt>
                  <c:pt idx="5">
                    <c:v>Less than 1 serving.</c:v>
                  </c:pt>
                </c:lvl>
              </c:multiLvlStrCache>
            </c:multiLvlStrRef>
          </c:cat>
          <c:val>
            <c:numRef>
              <c:f>'28th Aug, 2023 MRF PIVOT '!$T$12:$T$24</c:f>
              <c:numCache>
                <c:formatCode>0.0%</c:formatCode>
                <c:ptCount val="6"/>
                <c:pt idx="0">
                  <c:v>0.31479113384484231</c:v>
                </c:pt>
                <c:pt idx="1">
                  <c:v>0.36892583120204603</c:v>
                </c:pt>
                <c:pt idx="2">
                  <c:v>0.14407502131287298</c:v>
                </c:pt>
                <c:pt idx="3">
                  <c:v>2.557544757033248E-2</c:v>
                </c:pt>
                <c:pt idx="4">
                  <c:v>1.8329070758738276E-2</c:v>
                </c:pt>
                <c:pt idx="5">
                  <c:v>0.12830349531116794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A-4993-A545-B96B08180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7978975"/>
        <c:axId val="550343951"/>
      </c:barChart>
      <c:catAx>
        <c:axId val="75797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43951"/>
        <c:crosses val="autoZero"/>
        <c:auto val="1"/>
        <c:lblAlgn val="ctr"/>
        <c:lblOffset val="100"/>
        <c:noMultiLvlLbl val="0"/>
      </c:catAx>
      <c:valAx>
        <c:axId val="550343951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75797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[(Updated 28th Aug, 2023) SCiN_Wellbeing_and_Healthcare SHELL.xlsx]28th Aug, 2023 MRF PIVOT !PivotTable60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rgbClr val="000000"/>
                </a:solidFill>
              </a:rPr>
              <a:t>First step when ill</a:t>
            </a:r>
          </a:p>
        </c:rich>
      </c:tx>
      <c:layout>
        <c:manualLayout>
          <c:xMode val="edge"/>
          <c:yMode val="edge"/>
          <c:x val="0.47403093660431589"/>
          <c:y val="1.8984681773191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3650897810231063E-2"/>
          <c:y val="0.21140844722135216"/>
          <c:w val="0.97447047683165378"/>
          <c:h val="0.511983742451363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'!$H$22:$H$30</c:f>
              <c:multiLvlStrCache>
                <c:ptCount val="4"/>
                <c:lvl>
                  <c:pt idx="0">
                    <c:v>625</c:v>
                  </c:pt>
                  <c:pt idx="1">
                    <c:v>3527</c:v>
                  </c:pt>
                  <c:pt idx="2">
                    <c:v>16</c:v>
                  </c:pt>
                  <c:pt idx="3">
                    <c:v>524</c:v>
                  </c:pt>
                </c:lvl>
                <c:lvl>
                  <c:pt idx="0">
                    <c:v>Consult a pharmacist at pharmacy outlet</c:v>
                  </c:pt>
                  <c:pt idx="1">
                    <c:v>Consult a physician</c:v>
                  </c:pt>
                  <c:pt idx="2">
                    <c:v>Consult a traditional medicine practitioner.</c:v>
                  </c:pt>
                  <c:pt idx="3">
                    <c:v>Self medication</c:v>
                  </c:pt>
                </c:lvl>
              </c:multiLvlStrCache>
            </c:multiLvlStrRef>
          </c:cat>
          <c:val>
            <c:numRef>
              <c:f>'28th Aug, 2023 MRF PIVOT '!$I$22:$I$30</c:f>
              <c:numCache>
                <c:formatCode>0.0%</c:formatCode>
                <c:ptCount val="4"/>
                <c:pt idx="0">
                  <c:v>0.13320545609548168</c:v>
                </c:pt>
                <c:pt idx="1">
                  <c:v>0.75170502983802212</c:v>
                </c:pt>
                <c:pt idx="2">
                  <c:v>3.4100596760443308E-3</c:v>
                </c:pt>
                <c:pt idx="3">
                  <c:v>0.11167945439045183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C-409C-9CE8-048DF156A0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8060639"/>
        <c:axId val="245329919"/>
      </c:barChart>
      <c:catAx>
        <c:axId val="7580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329919"/>
        <c:crosses val="autoZero"/>
        <c:auto val="1"/>
        <c:lblAlgn val="ctr"/>
        <c:lblOffset val="100"/>
        <c:noMultiLvlLbl val="0"/>
      </c:catAx>
      <c:valAx>
        <c:axId val="245329919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75806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[(Updated 28th Aug, 2023) SCiN_Wellbeing_and_Healthcare SHELL.xlsx]28th Aug, 2023 MRF PIVOT !PivotTable62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0">
                <a:solidFill>
                  <a:srgbClr val="000000"/>
                </a:solidFill>
              </a:rPr>
              <a:t>Days of 30mins intense physical  exercise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6136361492633198E-2"/>
          <c:y val="0.25896720768650477"/>
          <c:w val="0.9520833372635058"/>
          <c:h val="0.60611494143779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'!$I$33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'!$H$34:$H$50</c:f>
              <c:multiLvlStrCache>
                <c:ptCount val="8"/>
                <c:lvl>
                  <c:pt idx="0">
                    <c:v>191</c:v>
                  </c:pt>
                  <c:pt idx="1">
                    <c:v>539</c:v>
                  </c:pt>
                  <c:pt idx="2">
                    <c:v>802</c:v>
                  </c:pt>
                  <c:pt idx="3">
                    <c:v>1236</c:v>
                  </c:pt>
                  <c:pt idx="4">
                    <c:v>677</c:v>
                  </c:pt>
                  <c:pt idx="5">
                    <c:v>577</c:v>
                  </c:pt>
                  <c:pt idx="6">
                    <c:v>225</c:v>
                  </c:pt>
                  <c:pt idx="7">
                    <c:v>445</c:v>
                  </c:pt>
                </c:lvl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</c:lvl>
              </c:multiLvlStrCache>
            </c:multiLvlStrRef>
          </c:cat>
          <c:val>
            <c:numRef>
              <c:f>'28th Aug, 2023 MRF PIVOT '!$I$34:$I$50</c:f>
              <c:numCache>
                <c:formatCode>0.0%</c:formatCode>
                <c:ptCount val="8"/>
                <c:pt idx="0">
                  <c:v>4.0707587382779201E-2</c:v>
                </c:pt>
                <c:pt idx="1">
                  <c:v>0.11487638533674339</c:v>
                </c:pt>
                <c:pt idx="2">
                  <c:v>0.17092924126172207</c:v>
                </c:pt>
                <c:pt idx="3">
                  <c:v>0.26342710997442453</c:v>
                </c:pt>
                <c:pt idx="4">
                  <c:v>0.14428815004262574</c:v>
                </c:pt>
                <c:pt idx="5">
                  <c:v>0.12297527706734868</c:v>
                </c:pt>
                <c:pt idx="6">
                  <c:v>4.7953964194373401E-2</c:v>
                </c:pt>
                <c:pt idx="7">
                  <c:v>9.4842284739982949E-2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2-4198-98E0-7DFAED7F17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905119"/>
        <c:axId val="1229544847"/>
      </c:barChart>
      <c:catAx>
        <c:axId val="11490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44847"/>
        <c:crosses val="autoZero"/>
        <c:auto val="1"/>
        <c:lblAlgn val="ctr"/>
        <c:lblOffset val="100"/>
        <c:noMultiLvlLbl val="0"/>
      </c:catAx>
      <c:valAx>
        <c:axId val="122954484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1490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[(Updated 28th Aug, 2023) SCiN_Wellbeing_and_Healthcare SHELL.xlsx]28th Aug, 2023 MRF PIVOT 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rgbClr val="000000"/>
                </a:solidFill>
              </a:rPr>
              <a:t>Daily number of steps</a:t>
            </a:r>
          </a:p>
        </c:rich>
      </c:tx>
      <c:layout>
        <c:manualLayout>
          <c:xMode val="edge"/>
          <c:yMode val="edge"/>
          <c:x val="0.32183352018428407"/>
          <c:y val="2.771392793847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3888888888888888E-2"/>
          <c:y val="0.19486111111111112"/>
          <c:w val="0.93888888888888888"/>
          <c:h val="0.51028638914364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'!$K$53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'!$J$54:$J$66</c:f>
              <c:multiLvlStrCache>
                <c:ptCount val="6"/>
                <c:lvl>
                  <c:pt idx="0">
                    <c:v>789</c:v>
                  </c:pt>
                  <c:pt idx="1">
                    <c:v>158</c:v>
                  </c:pt>
                  <c:pt idx="2">
                    <c:v>1146</c:v>
                  </c:pt>
                  <c:pt idx="3">
                    <c:v>916</c:v>
                  </c:pt>
                  <c:pt idx="4">
                    <c:v>782</c:v>
                  </c:pt>
                  <c:pt idx="5">
                    <c:v>900</c:v>
                  </c:pt>
                </c:lvl>
                <c:lvl>
                  <c:pt idx="0">
                    <c:v>Active (more than 10,000 steps per day)</c:v>
                  </c:pt>
                  <c:pt idx="1">
                    <c:v>Highly active (more than 12,500 steps per day)</c:v>
                  </c:pt>
                  <c:pt idx="2">
                    <c:v>I am unaware of my activity level</c:v>
                  </c:pt>
                  <c:pt idx="3">
                    <c:v>Low active (5,000 to 7,499 steps per day)</c:v>
                  </c:pt>
                  <c:pt idx="4">
                    <c:v>Sedentary (less than 5,000 steps per day)</c:v>
                  </c:pt>
                  <c:pt idx="5">
                    <c:v>Somewhat active (7,500 to 9,999 steps per day)</c:v>
                  </c:pt>
                </c:lvl>
              </c:multiLvlStrCache>
            </c:multiLvlStrRef>
          </c:cat>
          <c:val>
            <c:numRef>
              <c:f>'28th Aug, 2023 MRF PIVOT '!$K$54:$K$66</c:f>
              <c:numCache>
                <c:formatCode>0.0%</c:formatCode>
                <c:ptCount val="6"/>
                <c:pt idx="0">
                  <c:v>0.16819441483692177</c:v>
                </c:pt>
                <c:pt idx="1">
                  <c:v>3.3681517800042637E-2</c:v>
                </c:pt>
                <c:pt idx="2">
                  <c:v>0.24429759113195482</c:v>
                </c:pt>
                <c:pt idx="3">
                  <c:v>0.19526753357493071</c:v>
                </c:pt>
                <c:pt idx="4">
                  <c:v>0.16670219569388189</c:v>
                </c:pt>
                <c:pt idx="5">
                  <c:v>0.19185674696226818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A-4729-8BF6-4D4D688D1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8077855"/>
        <c:axId val="197567311"/>
      </c:barChart>
      <c:catAx>
        <c:axId val="9807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67311"/>
        <c:crosses val="autoZero"/>
        <c:auto val="1"/>
        <c:lblAlgn val="ctr"/>
        <c:lblOffset val="100"/>
        <c:noMultiLvlLbl val="0"/>
      </c:catAx>
      <c:valAx>
        <c:axId val="197567311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9807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[(Updated 28th Aug, 2023) SCiN_Wellbeing_and_Healthcare SHELL.xlsx]28th Aug, 2023 MRF PIVOT !PivotTable65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0000"/>
                </a:solidFill>
              </a:rPr>
              <a:t>Blood Pressure</a:t>
            </a:r>
          </a:p>
        </c:rich>
      </c:tx>
      <c:layout>
        <c:manualLayout>
          <c:xMode val="edge"/>
          <c:yMode val="edge"/>
          <c:x val="0.34586789151356079"/>
          <c:y val="6.842373869932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236444033373462E-3"/>
          <c:y val="0.27605823805585195"/>
          <c:w val="0.9759483850297257"/>
          <c:h val="0.43363075267765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'!$I$70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'!$H$71:$H$81</c:f>
              <c:multiLvlStrCache>
                <c:ptCount val="5"/>
                <c:lvl>
                  <c:pt idx="0">
                    <c:v>67</c:v>
                  </c:pt>
                  <c:pt idx="1">
                    <c:v>141</c:v>
                  </c:pt>
                  <c:pt idx="2">
                    <c:v>555</c:v>
                  </c:pt>
                  <c:pt idx="3">
                    <c:v>2400</c:v>
                  </c:pt>
                  <c:pt idx="4">
                    <c:v>1529</c:v>
                  </c:pt>
                </c:lvl>
                <c:lvl>
                  <c:pt idx="0">
                    <c:v>I have never checked</c:v>
                  </c:pt>
                  <c:pt idx="1">
                    <c:v>Within a year or more</c:v>
                  </c:pt>
                  <c:pt idx="2">
                    <c:v>Within the last 6 months</c:v>
                  </c:pt>
                  <c:pt idx="3">
                    <c:v>Within the Last 7 days</c:v>
                  </c:pt>
                  <c:pt idx="4">
                    <c:v>Within the last month</c:v>
                  </c:pt>
                </c:lvl>
              </c:multiLvlStrCache>
            </c:multiLvlStrRef>
          </c:cat>
          <c:val>
            <c:numRef>
              <c:f>'28th Aug, 2023 MRF PIVOT '!$I$71:$I$81</c:f>
              <c:numCache>
                <c:formatCode>0.0%</c:formatCode>
                <c:ptCount val="5"/>
                <c:pt idx="0">
                  <c:v>1.4279624893435636E-2</c:v>
                </c:pt>
                <c:pt idx="1">
                  <c:v>3.0051150895140665E-2</c:v>
                </c:pt>
                <c:pt idx="2">
                  <c:v>0.11828644501278772</c:v>
                </c:pt>
                <c:pt idx="3">
                  <c:v>0.51150895140664965</c:v>
                </c:pt>
                <c:pt idx="4">
                  <c:v>0.32587382779198637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E-4D52-8A48-3FC14DCC1F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8881583"/>
        <c:axId val="1790986271"/>
      </c:barChart>
      <c:catAx>
        <c:axId val="80888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986271"/>
        <c:crosses val="autoZero"/>
        <c:auto val="1"/>
        <c:lblAlgn val="ctr"/>
        <c:lblOffset val="100"/>
        <c:noMultiLvlLbl val="0"/>
      </c:catAx>
      <c:valAx>
        <c:axId val="1790986271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808881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[(Updated 28th Aug, 2023) SCiN_Wellbeing_and_Healthcare SHELL.xlsx]28th Aug, 2023 MRF PIVOT !PivotTable67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Body Mass Index (BMI)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700439356039599E-2"/>
          <c:y val="0.28198768549934544"/>
          <c:w val="0.9625903341671288"/>
          <c:h val="0.431275861472868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'!$I$83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'!$H$84:$H$94</c:f>
              <c:multiLvlStrCache>
                <c:ptCount val="5"/>
                <c:lvl>
                  <c:pt idx="0">
                    <c:v>655</c:v>
                  </c:pt>
                  <c:pt idx="1">
                    <c:v>627</c:v>
                  </c:pt>
                  <c:pt idx="2">
                    <c:v>1032</c:v>
                  </c:pt>
                  <c:pt idx="3">
                    <c:v>1120</c:v>
                  </c:pt>
                  <c:pt idx="4">
                    <c:v>1258</c:v>
                  </c:pt>
                </c:lvl>
                <c:lvl>
                  <c:pt idx="0">
                    <c:v>I have never checked</c:v>
                  </c:pt>
                  <c:pt idx="1">
                    <c:v>Within a year or more</c:v>
                  </c:pt>
                  <c:pt idx="2">
                    <c:v>Within the last 6 months</c:v>
                  </c:pt>
                  <c:pt idx="3">
                    <c:v>Within the Last 7 days</c:v>
                  </c:pt>
                  <c:pt idx="4">
                    <c:v>Within the last month</c:v>
                  </c:pt>
                </c:lvl>
              </c:multiLvlStrCache>
            </c:multiLvlStrRef>
          </c:cat>
          <c:val>
            <c:numRef>
              <c:f>'28th Aug, 2023 MRF PIVOT '!$I$84:$I$94</c:f>
              <c:numCache>
                <c:formatCode>0.0%</c:formatCode>
                <c:ptCount val="5"/>
                <c:pt idx="0">
                  <c:v>0.1395993179880648</c:v>
                </c:pt>
                <c:pt idx="1">
                  <c:v>0.13363171355498721</c:v>
                </c:pt>
                <c:pt idx="2">
                  <c:v>0.21994884910485935</c:v>
                </c:pt>
                <c:pt idx="3">
                  <c:v>0.23870417732310314</c:v>
                </c:pt>
                <c:pt idx="4">
                  <c:v>0.26811594202898553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8-4BB6-A03D-E6D8AB30B2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8069919"/>
        <c:axId val="550350191"/>
      </c:barChart>
      <c:catAx>
        <c:axId val="75806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50191"/>
        <c:crosses val="autoZero"/>
        <c:auto val="1"/>
        <c:lblAlgn val="ctr"/>
        <c:lblOffset val="100"/>
        <c:noMultiLvlLbl val="0"/>
      </c:catAx>
      <c:valAx>
        <c:axId val="550350191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758069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[(Updated 28th Aug, 2023) SCiN_Wellbeing_and_Healthcare SHELL.xlsx]28th Aug, 2023 MRF PIVOT !PivotTable69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/>
                </a:solidFill>
              </a:rPr>
              <a:t>Blood Sugar</a:t>
            </a:r>
          </a:p>
        </c:rich>
      </c:tx>
      <c:layout>
        <c:manualLayout>
          <c:xMode val="edge"/>
          <c:yMode val="edge"/>
          <c:x val="0.39468744531933508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9005848226703852E-2"/>
          <c:y val="0.26596549997724273"/>
          <c:w val="0.96673976560326846"/>
          <c:h val="0.4729164808156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'!$I$97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'!$H$98:$H$108</c:f>
              <c:multiLvlStrCache>
                <c:ptCount val="5"/>
                <c:lvl>
                  <c:pt idx="0">
                    <c:v>423</c:v>
                  </c:pt>
                  <c:pt idx="1">
                    <c:v>714</c:v>
                  </c:pt>
                  <c:pt idx="2">
                    <c:v>1157</c:v>
                  </c:pt>
                  <c:pt idx="3">
                    <c:v>1098</c:v>
                  </c:pt>
                  <c:pt idx="4">
                    <c:v>1300</c:v>
                  </c:pt>
                </c:lvl>
                <c:lvl>
                  <c:pt idx="0">
                    <c:v>I have never checked</c:v>
                  </c:pt>
                  <c:pt idx="1">
                    <c:v>Within a year or more</c:v>
                  </c:pt>
                  <c:pt idx="2">
                    <c:v>Within the last 6 months</c:v>
                  </c:pt>
                  <c:pt idx="3">
                    <c:v>Within the Last 7 days</c:v>
                  </c:pt>
                  <c:pt idx="4">
                    <c:v>Within the last month</c:v>
                  </c:pt>
                </c:lvl>
              </c:multiLvlStrCache>
            </c:multiLvlStrRef>
          </c:cat>
          <c:val>
            <c:numRef>
              <c:f>'28th Aug, 2023 MRF PIVOT '!$I$98:$I$108</c:f>
              <c:numCache>
                <c:formatCode>0.0%</c:formatCode>
                <c:ptCount val="5"/>
                <c:pt idx="0">
                  <c:v>9.0153452685421992E-2</c:v>
                </c:pt>
                <c:pt idx="1">
                  <c:v>0.15217391304347827</c:v>
                </c:pt>
                <c:pt idx="2">
                  <c:v>0.24658994032395568</c:v>
                </c:pt>
                <c:pt idx="3">
                  <c:v>0.2340153452685422</c:v>
                </c:pt>
                <c:pt idx="4">
                  <c:v>0.27706734867860189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3-40A2-BAA5-F6E9EE3913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892127"/>
        <c:axId val="1229545327"/>
      </c:barChart>
      <c:catAx>
        <c:axId val="11489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45327"/>
        <c:crosses val="autoZero"/>
        <c:auto val="1"/>
        <c:lblAlgn val="ctr"/>
        <c:lblOffset val="100"/>
        <c:noMultiLvlLbl val="0"/>
      </c:catAx>
      <c:valAx>
        <c:axId val="122954532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1489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[(Updated 28th Aug, 2023) SCiN_Wellbeing_and_Healthcare SHELL.xlsx]28th Aug, 2023 MRF PIVOT !PivotTable71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Cholesterol</a:t>
            </a:r>
          </a:p>
        </c:rich>
      </c:tx>
      <c:layout>
        <c:manualLayout>
          <c:xMode val="edge"/>
          <c:yMode val="edge"/>
          <c:x val="0.40490966754155733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472806100155935E-2"/>
          <c:y val="0.26411324332656633"/>
          <c:w val="0.88017670926523917"/>
          <c:h val="0.470553419462169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'28th Aug, 2023 MRF PIVOT '!$I$110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'28th Aug, 2023 MRF PIVOT '!$H$111:$H$121</c:f>
              <c:multiLvlStrCache>
                <c:ptCount val="5"/>
                <c:lvl>
                  <c:pt idx="0">
                    <c:v>1159</c:v>
                  </c:pt>
                  <c:pt idx="1">
                    <c:v>994</c:v>
                  </c:pt>
                  <c:pt idx="2">
                    <c:v>1113</c:v>
                  </c:pt>
                  <c:pt idx="3">
                    <c:v>550</c:v>
                  </c:pt>
                  <c:pt idx="4">
                    <c:v>876</c:v>
                  </c:pt>
                </c:lvl>
                <c:lvl>
                  <c:pt idx="0">
                    <c:v>I have never checked</c:v>
                  </c:pt>
                  <c:pt idx="1">
                    <c:v>Within a year or more</c:v>
                  </c:pt>
                  <c:pt idx="2">
                    <c:v>Within the last 6 months</c:v>
                  </c:pt>
                  <c:pt idx="3">
                    <c:v>Within the Last 7 days</c:v>
                  </c:pt>
                  <c:pt idx="4">
                    <c:v>Within the last month</c:v>
                  </c:pt>
                </c:lvl>
              </c:multiLvlStrCache>
            </c:multiLvlStrRef>
          </c:cat>
          <c:val>
            <c:numRef>
              <c:f>'28th Aug, 2023 MRF PIVOT '!$I$111:$I$121</c:f>
              <c:numCache>
                <c:formatCode>0.0%</c:formatCode>
                <c:ptCount val="5"/>
                <c:pt idx="0">
                  <c:v>0.24701619778346121</c:v>
                </c:pt>
                <c:pt idx="1">
                  <c:v>0.21184995737425405</c:v>
                </c:pt>
                <c:pt idx="2">
                  <c:v>0.23721227621483376</c:v>
                </c:pt>
                <c:pt idx="3">
                  <c:v>0.11722080136402387</c:v>
                </c:pt>
                <c:pt idx="4">
                  <c:v>0.1867007672634271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DA-4A57-8D0F-519B29F29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8033727"/>
        <c:axId val="123239807"/>
      </c:barChart>
      <c:catAx>
        <c:axId val="7580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39807"/>
        <c:crosses val="autoZero"/>
        <c:auto val="1"/>
        <c:lblAlgn val="ctr"/>
        <c:lblOffset val="100"/>
        <c:noMultiLvlLbl val="0"/>
      </c:catAx>
      <c:valAx>
        <c:axId val="12323980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75803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3" name="TextBox 12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0" name="TextBox 9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6" name="TextBox 15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Box 15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Box 25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 flipH="1">
            <a:off x="-9237" y="724"/>
            <a:ext cx="7352146" cy="685727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10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1" name="TextBox 10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2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4" name="TextBox 13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  <p15:guide id="3" orient="horz" pos="2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8" name="TextBox 7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1" name="TextBox 10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9" name="TextBox 8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Box 12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idGroup" descr="&lt;IGNORE&gt;"/>
          <p:cNvGrpSpPr/>
          <p:nvPr/>
        </p:nvGrpSpPr>
        <p:grpSpPr>
          <a:xfrm>
            <a:off x="0" y="0"/>
            <a:ext cx="12192000" cy="6858000"/>
            <a:chOff x="-6" y="0"/>
            <a:chExt cx="12192008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-6" y="0"/>
              <a:ext cx="12192008" cy="6858000"/>
              <a:chOff x="-6" y="0"/>
              <a:chExt cx="12192008" cy="6858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7993" y="0"/>
                <a:ext cx="4064000" cy="6858000"/>
                <a:chOff x="508000" y="0"/>
                <a:chExt cx="8128000" cy="68580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08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016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524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032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540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048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556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64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572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080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588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096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604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112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620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8128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636000" y="0"/>
                  <a:ext cx="0" cy="6858000"/>
                </a:xfrm>
                <a:prstGeom prst="line">
                  <a:avLst/>
                </a:prstGeom>
                <a:ln w="6350" cmpd="sng">
                  <a:solidFill>
                    <a:srgbClr val="89CFDC"/>
                  </a:solidFill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4825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079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333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587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841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95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49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603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857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111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365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619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73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127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381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35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 rot="16200000">
                <a:off x="3174998" y="-2667003"/>
                <a:ext cx="5842000" cy="12192008"/>
                <a:chOff x="2286000" y="0"/>
                <a:chExt cx="5842000" cy="685800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286000" y="0"/>
                  <a:ext cx="2286000" cy="6858000"/>
                  <a:chOff x="4064000" y="0"/>
                  <a:chExt cx="4572000" cy="6858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064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5080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5588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096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604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112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620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8128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8636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4826000" y="0"/>
                  <a:ext cx="3302000" cy="6858000"/>
                  <a:chOff x="1016000" y="0"/>
                  <a:chExt cx="6604000" cy="685800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1016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524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2032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2540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3048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3556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064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4572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5080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5588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096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6604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7112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620000" y="0"/>
                    <a:ext cx="0" cy="6858000"/>
                  </a:xfrm>
                  <a:prstGeom prst="line">
                    <a:avLst/>
                  </a:prstGeom>
                  <a:ln w="6350" cmpd="sng">
                    <a:solidFill>
                      <a:srgbClr val="89CFDC"/>
                    </a:solidFill>
                    <a:prstDash val="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9397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651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905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0159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413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0667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0921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1175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29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83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889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143993" y="0"/>
                <a:ext cx="0" cy="6858000"/>
              </a:xfrm>
              <a:prstGeom prst="line">
                <a:avLst/>
              </a:prstGeom>
              <a:ln w="6350" cmpd="sng">
                <a:solidFill>
                  <a:srgbClr val="89CFDC"/>
                </a:solidFill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07993" y="753065"/>
              <a:ext cx="11171245" cy="5945654"/>
              <a:chOff x="507993" y="753065"/>
              <a:chExt cx="11171245" cy="5945654"/>
            </a:xfrm>
            <a:solidFill>
              <a:srgbClr val="66C5D2">
                <a:alpha val="12000"/>
              </a:srgb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507993" y="753065"/>
                <a:ext cx="11171245" cy="720136"/>
              </a:xfrm>
              <a:prstGeom prst="rect">
                <a:avLst/>
              </a:prstGeom>
              <a:grpFill/>
              <a:ln w="6350">
                <a:solidFill>
                  <a:srgbClr val="E7F5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ShellMedium" panose="00000600000000000000" pitchFamily="50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7993" y="1524000"/>
                <a:ext cx="11171245" cy="4835525"/>
              </a:xfrm>
              <a:prstGeom prst="rect">
                <a:avLst/>
              </a:prstGeom>
              <a:grpFill/>
              <a:ln w="6350">
                <a:solidFill>
                  <a:srgbClr val="E7F5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ShellMedium" panose="00000600000000000000" pitchFamily="50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7993" y="6469200"/>
                <a:ext cx="11171245" cy="229519"/>
              </a:xfrm>
              <a:prstGeom prst="rect">
                <a:avLst/>
              </a:prstGeom>
              <a:grpFill/>
              <a:ln w="6350">
                <a:solidFill>
                  <a:srgbClr val="E7F5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ShellMedium" panose="00000600000000000000" pitchFamily="50" charset="0"/>
                </a:endParaRPr>
              </a:p>
            </p:txBody>
          </p:sp>
        </p:grpSp>
      </p:grp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0" name="TextBox 89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4" name="TextBox 3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11200" y="647133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Box 12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08000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Box 12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1" name="TextBox 10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2" name="TextBox 11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8" name="TextBox 7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11" name="TextBox 10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9" name="TextBox 8" descr="CONFIDENTIAL_TAG_0xFFEE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2" charset="0"/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appears here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704" r:id="rId10"/>
    <p:sldLayoutId id="2147483694" r:id="rId11"/>
    <p:sldLayoutId id="2147483702" r:id="rId12"/>
    <p:sldLayoutId id="2147483703" r:id="rId13"/>
    <p:sldLayoutId id="2147483680" r:id="rId14"/>
    <p:sldLayoutId id="2147483697" r:id="rId15"/>
    <p:sldLayoutId id="2147483678" r:id="rId16"/>
    <p:sldLayoutId id="2147483700" r:id="rId17"/>
    <p:sldLayoutId id="2147483681" r:id="rId18"/>
    <p:sldLayoutId id="2147483701" r:id="rId19"/>
    <p:sldLayoutId id="2147483682" r:id="rId20"/>
    <p:sldLayoutId id="2147483683" r:id="rId21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18">
          <p15:clr>
            <a:srgbClr val="F26B43"/>
          </p15:clr>
        </p15:guide>
        <p15:guide id="14" orient="horz" pos="4225">
          <p15:clr>
            <a:srgbClr val="F26B43"/>
          </p15:clr>
        </p15:guide>
        <p15:guide id="15" pos="482">
          <p15:clr>
            <a:srgbClr val="F26B43"/>
          </p15:clr>
        </p15:guide>
        <p15:guide id="16" pos="642">
          <p15:clr>
            <a:srgbClr val="F26B43"/>
          </p15:clr>
        </p15:guide>
        <p15:guide id="17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099-E41F-213F-E268-B5B983808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SCiN</a:t>
            </a:r>
            <a:r>
              <a:rPr lang="en-US" dirty="0"/>
              <a:t> Well-being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66D77-00E9-9AFD-B588-5870F1ABF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Modifiable Risk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37FF-CF38-2ECE-5CA0-6884EFE3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800" y="4512824"/>
            <a:ext cx="7871121" cy="237600"/>
          </a:xfrm>
        </p:spPr>
        <p:txBody>
          <a:bodyPr/>
          <a:lstStyle/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August,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429-3CE7-4699-B954-71E88B16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843747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C7B7-FC68-B7E3-4597-4B86F09B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030E34-9F2F-521F-862D-B72685FB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473" y="107370"/>
            <a:ext cx="4916556" cy="290195"/>
          </a:xfrm>
        </p:spPr>
        <p:txBody>
          <a:bodyPr/>
          <a:lstStyle/>
          <a:p>
            <a:r>
              <a:rPr lang="en-US" sz="1600" dirty="0"/>
              <a:t>SLEEP PATTERN, DIET AND FIRST STEP WHEN ILL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C0EA06-E705-BD28-9303-ECE57DA76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305975"/>
              </p:ext>
            </p:extLst>
          </p:nvPr>
        </p:nvGraphicFramePr>
        <p:xfrm>
          <a:off x="160038" y="673100"/>
          <a:ext cx="5431367" cy="2865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A924CC-CBC5-9EA2-A058-2162F0316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987738"/>
              </p:ext>
            </p:extLst>
          </p:nvPr>
        </p:nvGraphicFramePr>
        <p:xfrm>
          <a:off x="5783060" y="551767"/>
          <a:ext cx="6248902" cy="3192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EE4FB5-B235-7EB4-A0B1-CD41FA2B4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220684"/>
              </p:ext>
            </p:extLst>
          </p:nvPr>
        </p:nvGraphicFramePr>
        <p:xfrm>
          <a:off x="2630658" y="3694857"/>
          <a:ext cx="6668088" cy="2774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28836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C7B7-FC68-B7E3-4597-4B86F09B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698B8-40C1-B619-AB80-2B574430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576" y="198782"/>
            <a:ext cx="3419233" cy="490331"/>
          </a:xfrm>
        </p:spPr>
        <p:txBody>
          <a:bodyPr/>
          <a:lstStyle/>
          <a:p>
            <a:r>
              <a:rPr lang="en-US" sz="2000" dirty="0"/>
              <a:t>PHYSICAL </a:t>
            </a:r>
            <a:r>
              <a:rPr lang="en-US" sz="2000" dirty="0">
                <a:solidFill>
                  <a:srgbClr val="000000"/>
                </a:solidFill>
              </a:rPr>
              <a:t>ACTIVITY</a:t>
            </a:r>
            <a:r>
              <a:rPr lang="en-US" sz="2000" dirty="0"/>
              <a:t> LEVEL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95C9E4-C109-5B2F-54D2-184B80E85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785838"/>
              </p:ext>
            </p:extLst>
          </p:nvPr>
        </p:nvGraphicFramePr>
        <p:xfrm>
          <a:off x="187362" y="774133"/>
          <a:ext cx="5830957" cy="467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E9B107-92D9-DAB0-4F1E-478416A4B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589344"/>
              </p:ext>
            </p:extLst>
          </p:nvPr>
        </p:nvGraphicFramePr>
        <p:xfrm>
          <a:off x="6173683" y="754406"/>
          <a:ext cx="5591801" cy="5756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22067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C7B7-FC68-B7E3-4597-4B86F09B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12EE5-06BC-88C9-AF4A-E10CA125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870" y="168421"/>
            <a:ext cx="2226538" cy="808025"/>
          </a:xfrm>
        </p:spPr>
        <p:txBody>
          <a:bodyPr/>
          <a:lstStyle/>
          <a:p>
            <a:r>
              <a:rPr lang="en-US" sz="2000" dirty="0"/>
              <a:t>LAST CHECKS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C76D1C-A449-CC13-17AA-25FDDEFC0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393013"/>
              </p:ext>
            </p:extLst>
          </p:nvPr>
        </p:nvGraphicFramePr>
        <p:xfrm>
          <a:off x="309488" y="572433"/>
          <a:ext cx="5786511" cy="266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80E22A-FC8E-EC44-15E5-76E780A22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61702"/>
              </p:ext>
            </p:extLst>
          </p:nvPr>
        </p:nvGraphicFramePr>
        <p:xfrm>
          <a:off x="6533954" y="638403"/>
          <a:ext cx="5145787" cy="254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19BE6C-1F62-5FB3-8753-8084620B1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176132"/>
              </p:ext>
            </p:extLst>
          </p:nvPr>
        </p:nvGraphicFramePr>
        <p:xfrm>
          <a:off x="309488" y="3517119"/>
          <a:ext cx="5683349" cy="288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EBE3FF-96B7-97DA-6F17-E9B23B0C3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95519"/>
              </p:ext>
            </p:extLst>
          </p:nvPr>
        </p:nvGraphicFramePr>
        <p:xfrm>
          <a:off x="6095999" y="3674306"/>
          <a:ext cx="5583742" cy="2750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773501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C7B7-FC68-B7E3-4597-4B86F09B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F012744-8AD0-4BEF-33AE-1BDC13EE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22" y="224422"/>
            <a:ext cx="2957688" cy="249711"/>
          </a:xfrm>
        </p:spPr>
        <p:txBody>
          <a:bodyPr/>
          <a:lstStyle/>
          <a:p>
            <a:pPr algn="ctr"/>
            <a:r>
              <a:rPr lang="en-US" sz="1800" dirty="0"/>
              <a:t>PREVIOUS DIAGNOSIS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A53A4B-0750-D98E-E46E-29C7B10E4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15673"/>
              </p:ext>
            </p:extLst>
          </p:nvPr>
        </p:nvGraphicFramePr>
        <p:xfrm>
          <a:off x="0" y="872197"/>
          <a:ext cx="5582614" cy="486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308276-AB36-8F96-123E-2D44246B8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864228"/>
              </p:ext>
            </p:extLst>
          </p:nvPr>
        </p:nvGraphicFramePr>
        <p:xfrm>
          <a:off x="6198970" y="872195"/>
          <a:ext cx="5702298" cy="486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74677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058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Theme1" id="{E97E4242-249B-4D92-B29E-A035296F68EB}" vid="{ED96CFDA-0A56-42F4-BAD5-CA26F7C36239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408</TotalTime>
  <Words>66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ShellMedium</vt:lpstr>
      <vt:lpstr>ShellBook</vt:lpstr>
      <vt:lpstr>Wingdings</vt:lpstr>
      <vt:lpstr>ShellHeavy</vt:lpstr>
      <vt:lpstr>Arial</vt:lpstr>
      <vt:lpstr>Theme1</vt:lpstr>
      <vt:lpstr>SCiN Well-being Survey</vt:lpstr>
      <vt:lpstr>SLEEP PATTERN, DIET AND FIRST STEP WHEN ILL</vt:lpstr>
      <vt:lpstr>PHYSICAL ACTIVITY LEVEL</vt:lpstr>
      <vt:lpstr>LAST CHECKS</vt:lpstr>
      <vt:lpstr>PREVIOUS DIAGNOSIS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SCiN Well-being Survey</dc:title>
  <dc:creator>Richard Ezendu</dc:creator>
  <cp:lastModifiedBy>Richard Ezendu</cp:lastModifiedBy>
  <cp:revision>3</cp:revision>
  <dcterms:created xsi:type="dcterms:W3CDTF">2023-08-30T02:25:44Z</dcterms:created>
  <dcterms:modified xsi:type="dcterms:W3CDTF">2023-08-30T09:14:30Z</dcterms:modified>
</cp:coreProperties>
</file>