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12"/>
  </p:notesMasterIdLst>
  <p:sldIdLst>
    <p:sldId id="261" r:id="rId2"/>
    <p:sldId id="271" r:id="rId3"/>
    <p:sldId id="276" r:id="rId4"/>
    <p:sldId id="273" r:id="rId5"/>
    <p:sldId id="272" r:id="rId6"/>
    <p:sldId id="267" r:id="rId7"/>
    <p:sldId id="277" r:id="rId8"/>
    <p:sldId id="265" r:id="rId9"/>
    <p:sldId id="274" r:id="rId10"/>
    <p:sldId id="27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38" autoAdjust="0"/>
  </p:normalViewPr>
  <p:slideViewPr>
    <p:cSldViewPr showGuides="1"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6" d="100"/>
        <a:sy n="1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77D06-0189-42DC-BBC4-7EFB2A0D96B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03DC9-B2E8-4341-B566-69081DD98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dispatch first seen in Lisp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03DC9-B2E8-4341-B566-69081DD984C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14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000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34275" y="2655750"/>
            <a:ext cx="7888800" cy="1546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1pPr>
            <a:lvl2pPr lvl="1"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2pPr>
            <a:lvl3pPr lvl="2"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3pPr>
            <a:lvl4pPr lvl="3"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4pPr>
            <a:lvl5pPr lvl="4"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5pPr>
            <a:lvl6pPr lvl="5"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6pPr>
            <a:lvl7pPr lvl="6"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7pPr>
            <a:lvl8pPr lvl="7"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8pPr>
            <a:lvl9pPr lvl="8"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 rot="10800000">
            <a:off x="2588100" y="4854825"/>
            <a:ext cx="3967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oval" w="lg" len="lg"/>
          </a:ln>
        </p:spPr>
      </p:cxnSp>
    </p:spTree>
    <p:extLst>
      <p:ext uri="{BB962C8B-B14F-4D97-AF65-F5344CB8AC3E}">
        <p14:creationId xmlns:p14="http://schemas.microsoft.com/office/powerpoint/2010/main" val="139829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2600500" y="2720725"/>
            <a:ext cx="5857800" cy="1546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defRPr sz="3600"/>
            </a:lvl1pPr>
            <a:lvl2pPr lvl="1" algn="l" rtl="0">
              <a:spcBef>
                <a:spcPts val="0"/>
              </a:spcBef>
              <a:buSzPct val="100000"/>
              <a:defRPr sz="3600"/>
            </a:lvl2pPr>
            <a:lvl3pPr lvl="2" algn="l" rtl="0">
              <a:spcBef>
                <a:spcPts val="0"/>
              </a:spcBef>
              <a:buSzPct val="100000"/>
              <a:defRPr sz="3600"/>
            </a:lvl3pPr>
            <a:lvl4pPr lvl="3" algn="l" rtl="0">
              <a:spcBef>
                <a:spcPts val="0"/>
              </a:spcBef>
              <a:buSzPct val="100000"/>
              <a:defRPr sz="3600"/>
            </a:lvl4pPr>
            <a:lvl5pPr lvl="4" algn="l" rtl="0">
              <a:spcBef>
                <a:spcPts val="0"/>
              </a:spcBef>
              <a:buSzPct val="100000"/>
              <a:defRPr sz="3600"/>
            </a:lvl5pPr>
            <a:lvl6pPr lvl="5" algn="l" rtl="0">
              <a:spcBef>
                <a:spcPts val="0"/>
              </a:spcBef>
              <a:buSzPct val="100000"/>
              <a:defRPr sz="3600"/>
            </a:lvl6pPr>
            <a:lvl7pPr lvl="6" algn="l" rtl="0">
              <a:spcBef>
                <a:spcPts val="0"/>
              </a:spcBef>
              <a:buSzPct val="100000"/>
              <a:defRPr sz="3600"/>
            </a:lvl7pPr>
            <a:lvl8pPr lvl="7" algn="l" rtl="0">
              <a:spcBef>
                <a:spcPts val="0"/>
              </a:spcBef>
              <a:buSzPct val="100000"/>
              <a:defRPr sz="3600"/>
            </a:lvl8pPr>
            <a:lvl9pPr lvl="8" algn="l" rtl="0">
              <a:spcBef>
                <a:spcPts val="0"/>
              </a:spcBef>
              <a:buSzPct val="100000"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600400" y="4243950"/>
            <a:ext cx="5857800" cy="104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1pPr>
            <a:lvl2pPr lvl="1" rtl="0">
              <a:spcBef>
                <a:spcPts val="0"/>
              </a:spcBef>
              <a:buClr>
                <a:srgbClr val="8F7B87"/>
              </a:buClr>
              <a:buNone/>
              <a:defRPr i="1">
                <a:solidFill>
                  <a:srgbClr val="8F7B87"/>
                </a:solidFill>
              </a:defRPr>
            </a:lvl2pPr>
            <a:lvl3pPr lvl="2" rtl="0">
              <a:spcBef>
                <a:spcPts val="0"/>
              </a:spcBef>
              <a:buClr>
                <a:srgbClr val="8F7B87"/>
              </a:buClr>
              <a:buNone/>
              <a:defRPr i="1">
                <a:solidFill>
                  <a:srgbClr val="8F7B87"/>
                </a:solidFill>
              </a:defRPr>
            </a:lvl3pPr>
            <a:lvl4pPr lvl="3"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4pPr>
            <a:lvl5pPr lvl="4"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5pPr>
            <a:lvl6pPr lvl="5"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6pPr>
            <a:lvl7pPr lvl="6"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7pPr>
            <a:lvl8pPr lvl="7"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8pPr>
            <a:lvl9pPr lvl="8"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 rot="10800000">
            <a:off x="-15990" y="3911348"/>
            <a:ext cx="24768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oval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427955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4136250" y="2003975"/>
            <a:ext cx="871500" cy="871500"/>
          </a:xfrm>
          <a:prstGeom prst="ellipse">
            <a:avLst/>
          </a:prstGeom>
          <a:solidFill>
            <a:srgbClr val="8F7B8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555350" y="3034800"/>
            <a:ext cx="6033300" cy="109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Clr>
                <a:srgbClr val="8F7B87"/>
              </a:buClr>
              <a:defRPr i="1">
                <a:solidFill>
                  <a:srgbClr val="8F7B8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buClr>
                <a:srgbClr val="8F7B87"/>
              </a:buClr>
              <a:defRPr i="1">
                <a:solidFill>
                  <a:srgbClr val="8F7B8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buClr>
                <a:srgbClr val="8F7B87"/>
              </a:buClr>
              <a:defRPr i="1">
                <a:solidFill>
                  <a:srgbClr val="8F7B87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buClr>
                <a:srgbClr val="8F7B87"/>
              </a:buClr>
              <a:defRPr i="1">
                <a:solidFill>
                  <a:srgbClr val="8F7B87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buClr>
                <a:srgbClr val="8F7B87"/>
              </a:buClr>
              <a:defRPr i="1">
                <a:solidFill>
                  <a:srgbClr val="8F7B87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buClr>
                <a:srgbClr val="8F7B87"/>
              </a:buClr>
              <a:defRPr i="1">
                <a:solidFill>
                  <a:srgbClr val="8F7B87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buClr>
                <a:srgbClr val="8F7B87"/>
              </a:buClr>
              <a:defRPr i="1">
                <a:solidFill>
                  <a:srgbClr val="8F7B87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buClr>
                <a:srgbClr val="8F7B87"/>
              </a:buClr>
              <a:defRPr i="1">
                <a:solidFill>
                  <a:srgbClr val="8F7B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buClr>
                <a:srgbClr val="8F7B87"/>
              </a:buClr>
              <a:defRPr i="1">
                <a:solidFill>
                  <a:srgbClr val="8F7B87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Shape 18"/>
          <p:cNvSpPr txBox="1"/>
          <p:nvPr/>
        </p:nvSpPr>
        <p:spPr>
          <a:xfrm>
            <a:off x="3593400" y="19117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82740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17100" y="1997950"/>
            <a:ext cx="7909800" cy="4287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hape 22"/>
          <p:cNvCxnSpPr/>
          <p:nvPr/>
        </p:nvCxnSpPr>
        <p:spPr>
          <a:xfrm rot="10800000">
            <a:off x="-23700" y="722400"/>
            <a:ext cx="23418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3" name="Shape 23"/>
          <p:cNvCxnSpPr/>
          <p:nvPr/>
        </p:nvCxnSpPr>
        <p:spPr>
          <a:xfrm>
            <a:off x="6825900" y="722400"/>
            <a:ext cx="23313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oval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89836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26350" y="1997950"/>
            <a:ext cx="3644400" cy="427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70698" y="1997950"/>
            <a:ext cx="3644400" cy="427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8" name="Shape 28"/>
          <p:cNvCxnSpPr/>
          <p:nvPr/>
        </p:nvCxnSpPr>
        <p:spPr>
          <a:xfrm rot="10800000">
            <a:off x="-23700" y="722400"/>
            <a:ext cx="23418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9" name="Shape 29"/>
          <p:cNvCxnSpPr/>
          <p:nvPr/>
        </p:nvCxnSpPr>
        <p:spPr>
          <a:xfrm>
            <a:off x="6825900" y="722400"/>
            <a:ext cx="23313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oval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316328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26350" y="2013800"/>
            <a:ext cx="2547900" cy="4257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3304738" y="2013800"/>
            <a:ext cx="2547900" cy="4257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body" idx="3"/>
          </p:nvPr>
        </p:nvSpPr>
        <p:spPr>
          <a:xfrm>
            <a:off x="5983125" y="2013800"/>
            <a:ext cx="2547900" cy="4257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 rot="10800000">
            <a:off x="-23700" y="722400"/>
            <a:ext cx="23418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36" name="Shape 36"/>
          <p:cNvCxnSpPr/>
          <p:nvPr/>
        </p:nvCxnSpPr>
        <p:spPr>
          <a:xfrm>
            <a:off x="6825900" y="722400"/>
            <a:ext cx="23313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oval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360887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 rot="10800000">
            <a:off x="-23700" y="722400"/>
            <a:ext cx="23418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40" name="Shape 40"/>
          <p:cNvCxnSpPr/>
          <p:nvPr/>
        </p:nvCxnSpPr>
        <p:spPr>
          <a:xfrm>
            <a:off x="6825900" y="722400"/>
            <a:ext cx="23313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oval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94075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600500" y="5862275"/>
            <a:ext cx="3957600" cy="692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360"/>
              </a:spcBef>
              <a:buSzPct val="100000"/>
              <a:buNone/>
              <a:defRPr sz="1800" i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hape 43"/>
          <p:cNvCxnSpPr/>
          <p:nvPr/>
        </p:nvCxnSpPr>
        <p:spPr>
          <a:xfrm rot="10800000">
            <a:off x="-15900" y="6253129"/>
            <a:ext cx="2334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44" name="Shape 44"/>
          <p:cNvCxnSpPr/>
          <p:nvPr/>
        </p:nvCxnSpPr>
        <p:spPr>
          <a:xfrm>
            <a:off x="6825900" y="6253129"/>
            <a:ext cx="2339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oval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69831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6DBD-6A15-4FF6-9A97-956C2B80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9B77D-A18A-463F-AA0E-7CB50B058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9A849-4B66-4D97-9D3F-4E24B252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F2F5-5998-4370-A0BB-768D35EA6819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D2E23-740F-4A0A-9C15-BFE6ED21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323FD-7521-477C-A35E-30E43A32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A1BA-464E-4240-9792-DE19D2FE71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5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622900" y="274650"/>
            <a:ext cx="38982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17100" y="1997950"/>
            <a:ext cx="7909800" cy="428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buChar char="●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68169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4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Overview of Julia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>
                <a:solidFill>
                  <a:schemeClr val="tx1"/>
                </a:solidFill>
                <a:latin typeface="Montserrat"/>
              </a:rPr>
              <a:t>Erik Stryshak</a:t>
            </a:r>
          </a:p>
        </p:txBody>
      </p:sp>
      <p:pic>
        <p:nvPicPr>
          <p:cNvPr id="6" name="Picture 2" descr="https://upload.wikimedia.org/wikipedia/commons/thumb/6/69/Julia_prog_language.svg/1200px-Julia_prog_language.svg.png">
            <a:extLst>
              <a:ext uri="{FF2B5EF4-FFF2-40B4-BE49-F238E27FC236}">
                <a16:creationId xmlns:a16="http://schemas.microsoft.com/office/drawing/2014/main" id="{AA307296-C00F-44C6-B2C7-9A1A57FA5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0"/>
            <a:ext cx="2703504" cy="182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5114-85D7-44A9-8FEC-495159C9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 Program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266D3C-443E-42C8-B78D-A205E21431EA}"/>
              </a:ext>
            </a:extLst>
          </p:cNvPr>
          <p:cNvGrpSpPr/>
          <p:nvPr/>
        </p:nvGrpSpPr>
        <p:grpSpPr>
          <a:xfrm>
            <a:off x="840581" y="1371600"/>
            <a:ext cx="7462838" cy="4632693"/>
            <a:chOff x="838200" y="1404252"/>
            <a:chExt cx="7462838" cy="463269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74FA8F1-ED5F-4654-8E0B-D238BD4CD1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" t="7003" r="630" b="10870"/>
            <a:stretch/>
          </p:blipFill>
          <p:spPr>
            <a:xfrm>
              <a:off x="838200" y="1404252"/>
              <a:ext cx="7462838" cy="71967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676AEC8-903C-4E8D-B19C-7D7A55EB1C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09" t="9119" r="1132" b="2907"/>
            <a:stretch/>
          </p:blipFill>
          <p:spPr>
            <a:xfrm>
              <a:off x="838200" y="2139171"/>
              <a:ext cx="7462838" cy="72063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CE1AB56-7EE2-408E-AD02-3F78B683D1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30" t="2380" r="882" b="2783"/>
            <a:stretch/>
          </p:blipFill>
          <p:spPr>
            <a:xfrm>
              <a:off x="838200" y="2844569"/>
              <a:ext cx="7462838" cy="189697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723BAC2-9762-48CA-A4C2-52C412F058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98" t="5443" r="889" b="2040"/>
            <a:stretch/>
          </p:blipFill>
          <p:spPr>
            <a:xfrm>
              <a:off x="838200" y="4741545"/>
              <a:ext cx="7462838" cy="1295400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BFDED32-B20D-47CF-8794-4238770D0F67}"/>
              </a:ext>
            </a:extLst>
          </p:cNvPr>
          <p:cNvSpPr/>
          <p:nvPr/>
        </p:nvSpPr>
        <p:spPr>
          <a:xfrm>
            <a:off x="21770" y="6477000"/>
            <a:ext cx="6607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ontserrat"/>
              </a:rPr>
              <a:t>Source: https://ucidatascienceinitiative.github.io/IntroToJulia/Html/ClusteringSolutions</a:t>
            </a:r>
          </a:p>
        </p:txBody>
      </p:sp>
    </p:spTree>
    <p:extLst>
      <p:ext uri="{BB962C8B-B14F-4D97-AF65-F5344CB8AC3E}">
        <p14:creationId xmlns:p14="http://schemas.microsoft.com/office/powerpoint/2010/main" val="80216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DF49F-6C4A-4328-96FE-FF3190816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350" y="1997950"/>
            <a:ext cx="3945650" cy="4273200"/>
          </a:xfrm>
        </p:spPr>
        <p:txBody>
          <a:bodyPr/>
          <a:lstStyle/>
          <a:p>
            <a:r>
              <a:rPr lang="en-US" dirty="0">
                <a:latin typeface="Montserrat"/>
              </a:rPr>
              <a:t>Released 2012</a:t>
            </a:r>
          </a:p>
          <a:p>
            <a:r>
              <a:rPr lang="en-US" dirty="0">
                <a:latin typeface="Montserrat"/>
              </a:rPr>
              <a:t>Numerical Analysis</a:t>
            </a:r>
          </a:p>
          <a:p>
            <a:r>
              <a:rPr lang="en-US" dirty="0">
                <a:latin typeface="Montserrat"/>
              </a:rPr>
              <a:t>Scientific Computing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B31F9-16C5-4D97-9317-13401D8A0BA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>
                <a:latin typeface="Montserrat"/>
              </a:rPr>
              <a:t>C</a:t>
            </a:r>
          </a:p>
          <a:p>
            <a:r>
              <a:rPr lang="en-US" dirty="0">
                <a:latin typeface="Montserrat"/>
              </a:rPr>
              <a:t>Lisp</a:t>
            </a:r>
          </a:p>
          <a:p>
            <a:r>
              <a:rPr lang="en-US" dirty="0">
                <a:latin typeface="Montserrat"/>
              </a:rPr>
              <a:t>Python (</a:t>
            </a:r>
            <a:r>
              <a:rPr lang="en-US" dirty="0" err="1">
                <a:latin typeface="Montserrat"/>
              </a:rPr>
              <a:t>NumPy</a:t>
            </a:r>
            <a:r>
              <a:rPr lang="en-US" dirty="0">
                <a:latin typeface="Montserrat"/>
              </a:rPr>
              <a:t>)</a:t>
            </a:r>
          </a:p>
          <a:p>
            <a:r>
              <a:rPr lang="en-US" dirty="0">
                <a:latin typeface="Montserrat"/>
              </a:rPr>
              <a:t>MATLAB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EC2CA-B1AA-4810-BC9A-AD3A90BFE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Creation &amp; Influences</a:t>
            </a:r>
          </a:p>
        </p:txBody>
      </p:sp>
    </p:spTree>
    <p:extLst>
      <p:ext uri="{BB962C8B-B14F-4D97-AF65-F5344CB8AC3E}">
        <p14:creationId xmlns:p14="http://schemas.microsoft.com/office/powerpoint/2010/main" val="1812743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5FCF-DEBE-46B3-9B54-AC398D7A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F5C28-ACD9-4657-92A9-34F1E5706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Montserrat"/>
              </a:rPr>
              <a:t>Dynamic &amp; Non-Strict Typing</a:t>
            </a:r>
          </a:p>
          <a:p>
            <a:r>
              <a:rPr lang="en-US" dirty="0">
                <a:latin typeface="Montserrat"/>
              </a:rPr>
              <a:t>Parametric Types</a:t>
            </a:r>
          </a:p>
          <a:p>
            <a:r>
              <a:rPr lang="en-US" dirty="0">
                <a:latin typeface="Montserrat"/>
              </a:rPr>
              <a:t>Just-In-Time Compilation</a:t>
            </a:r>
          </a:p>
          <a:p>
            <a:r>
              <a:rPr lang="en-US" dirty="0">
                <a:latin typeface="Montserrat"/>
              </a:rPr>
              <a:t>Multi-Paradigm</a:t>
            </a:r>
          </a:p>
        </p:txBody>
      </p:sp>
    </p:spTree>
    <p:extLst>
      <p:ext uri="{BB962C8B-B14F-4D97-AF65-F5344CB8AC3E}">
        <p14:creationId xmlns:p14="http://schemas.microsoft.com/office/powerpoint/2010/main" val="220789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243E-7D04-4869-8A2A-834806576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B9F57-E14D-4A40-812F-643FB63CE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Montserrat"/>
              </a:rPr>
              <a:t>Multiple Dispatch</a:t>
            </a:r>
          </a:p>
          <a:p>
            <a:r>
              <a:rPr lang="en-US" dirty="0">
                <a:latin typeface="Montserrat"/>
              </a:rPr>
              <a:t>Built-in Package Manager</a:t>
            </a:r>
          </a:p>
          <a:p>
            <a:r>
              <a:rPr lang="en-US" dirty="0">
                <a:latin typeface="Montserrat"/>
              </a:rPr>
              <a:t>Call C-Functions Directly</a:t>
            </a:r>
          </a:p>
          <a:p>
            <a:r>
              <a:rPr lang="en-US" dirty="0">
                <a:latin typeface="Montserrat"/>
              </a:rPr>
              <a:t>Call Python Functions</a:t>
            </a:r>
          </a:p>
          <a:p>
            <a:r>
              <a:rPr lang="en-US" dirty="0">
                <a:latin typeface="Montserrat"/>
              </a:rPr>
              <a:t>Parallelism and Distributed Computation</a:t>
            </a:r>
          </a:p>
          <a:p>
            <a:r>
              <a:rPr lang="en-US" dirty="0">
                <a:latin typeface="Montserrat"/>
              </a:rPr>
              <a:t>User-Defined Types</a:t>
            </a:r>
          </a:p>
        </p:txBody>
      </p:sp>
    </p:spTree>
    <p:extLst>
      <p:ext uri="{BB962C8B-B14F-4D97-AF65-F5344CB8AC3E}">
        <p14:creationId xmlns:p14="http://schemas.microsoft.com/office/powerpoint/2010/main" val="35033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F5C61-4284-4DA6-9F85-41EF9D68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High-Performance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FCFE3B-D273-4598-8E25-4A8678C20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143000"/>
            <a:ext cx="88773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80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454B-5BE6-4D55-AF08-51ECE71A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Objects &amp;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ECF96-8BF9-47B7-8714-5D23556DB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42873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foo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var_1 -&gt; </a:t>
            </a:r>
            <a:r>
              <a:rPr lang="en-US" dirty="0">
                <a:latin typeface="Montserrat"/>
                <a:cs typeface="Courier New" panose="02070309020205020404" pitchFamily="49" charset="0"/>
              </a:rPr>
              <a:t>defaults to type “Any”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var_2::Int64 -&gt; </a:t>
            </a:r>
            <a:r>
              <a:rPr lang="en-US" dirty="0">
                <a:latin typeface="Montserrat"/>
                <a:cs typeface="Courier New" panose="02070309020205020404" pitchFamily="49" charset="0"/>
              </a:rPr>
              <a:t>must be an Int64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foo.var_1</a:t>
            </a:r>
          </a:p>
          <a:p>
            <a:pPr marL="457200" indent="-457200"/>
            <a:r>
              <a:rPr lang="en-US" dirty="0">
                <a:latin typeface="Montserrat"/>
                <a:cs typeface="Courier New" panose="02070309020205020404" pitchFamily="49" charset="0"/>
              </a:rPr>
              <a:t>structs are mutable by default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dirty="0">
                <a:latin typeface="Montserrat"/>
                <a:cs typeface="Courier New" panose="02070309020205020404" pitchFamily="49" charset="0"/>
              </a:rPr>
              <a:t>operator</a:t>
            </a:r>
          </a:p>
          <a:p>
            <a:pPr>
              <a:buNone/>
            </a:pPr>
            <a:endParaRPr lang="en-US" dirty="0">
              <a:latin typeface="Montserrat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primitive type {name} {bits} end</a:t>
            </a:r>
          </a:p>
        </p:txBody>
      </p:sp>
    </p:spTree>
    <p:extLst>
      <p:ext uri="{BB962C8B-B14F-4D97-AF65-F5344CB8AC3E}">
        <p14:creationId xmlns:p14="http://schemas.microsoft.com/office/powerpoint/2010/main" val="178657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454B-5BE6-4D55-AF08-51ECE71A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Lists &amp;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ECF96-8BF9-47B7-8714-5D23556DB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287300"/>
          </a:xfrm>
        </p:spPr>
        <p:txBody>
          <a:bodyPr>
            <a:noAutofit/>
          </a:bodyPr>
          <a:lstStyle/>
          <a:p>
            <a:r>
              <a:rPr lang="en-US" dirty="0">
                <a:latin typeface="Montserrat"/>
              </a:rPr>
              <a:t>DICTIONARY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(“Key” =&gt; Value, …)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([(“Key”, Value), …])</a:t>
            </a:r>
          </a:p>
          <a:p>
            <a:r>
              <a:rPr lang="en-US" dirty="0">
                <a:latin typeface="Montserrat"/>
              </a:rPr>
              <a:t>ARRAY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Array{Type}(dimensions)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Type[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17788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D363-C9C6-4DAE-8592-520F66F6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E89EE-3709-4EB1-8410-58BA8F0D413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360" y="1489041"/>
            <a:ext cx="87172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HelloWorld(s)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________________________________________________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HelloWorld(s::Int64)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__________________________________________________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HelloWorld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A7C117-D4FC-4946-956B-8C448B200541}"/>
              </a:ext>
            </a:extLst>
          </p:cNvPr>
          <p:cNvSpPr txBox="1"/>
          <p:nvPr/>
        </p:nvSpPr>
        <p:spPr>
          <a:xfrm>
            <a:off x="5212080" y="3443776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HelloWorld(“Hello World”)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Out&gt;&gt; Method Error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42158B-D273-409B-897C-F188105CC3AD}"/>
              </a:ext>
            </a:extLst>
          </p:cNvPr>
          <p:cNvSpPr txBox="1"/>
          <p:nvPr/>
        </p:nvSpPr>
        <p:spPr>
          <a:xfrm>
            <a:off x="5212080" y="5307118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HelloWorld(“Hello World”)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Out&gt;&gt; Hello World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C66DC-0EBA-4858-8B14-87747B1862E4}"/>
              </a:ext>
            </a:extLst>
          </p:cNvPr>
          <p:cNvSpPr txBox="1"/>
          <p:nvPr/>
        </p:nvSpPr>
        <p:spPr>
          <a:xfrm>
            <a:off x="5212080" y="1489041"/>
            <a:ext cx="4053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HelloWorld(“Hello World”)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Out&gt;&gt; Hello World</a:t>
            </a:r>
          </a:p>
        </p:txBody>
      </p:sp>
    </p:spTree>
    <p:extLst>
      <p:ext uri="{BB962C8B-B14F-4D97-AF65-F5344CB8AC3E}">
        <p14:creationId xmlns:p14="http://schemas.microsoft.com/office/powerpoint/2010/main" val="159557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C6E9-6158-4F52-861D-AA34EF30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Julia vs. C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2A3AD-CAB5-459F-8B09-CB4C73BBA13D}"/>
              </a:ext>
            </a:extLst>
          </p:cNvPr>
          <p:cNvSpPr txBox="1"/>
          <p:nvPr/>
        </p:nvSpPr>
        <p:spPr>
          <a:xfrm>
            <a:off x="329850" y="1293900"/>
            <a:ext cx="4800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randmatstat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 = 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 = zeros(t)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 = zeros(t)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=1:t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c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 = [a b c d]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Q = [a b; c d]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v[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trace((P.'*P)^4)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w[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trace((Q.'*Q)^4)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(std(v)/mean(v), std(w)/mean(w))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88C7D4-D24A-46FC-B7FD-DD713D7EB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850" y="990600"/>
            <a:ext cx="27813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75289"/>
      </p:ext>
    </p:extLst>
  </p:cSld>
  <p:clrMapOvr>
    <a:masterClrMapping/>
  </p:clrMapOvr>
</p:sld>
</file>

<file path=ppt/theme/theme1.xml><?xml version="1.0" encoding="utf-8"?>
<a:theme xmlns:a="http://schemas.openxmlformats.org/drawingml/2006/main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Beatrice</Template>
  <TotalTime>5121</TotalTime>
  <Words>257</Words>
  <Application>Microsoft Office PowerPoint</Application>
  <PresentationFormat>On-screen Show (4:3)</PresentationFormat>
  <Paragraphs>77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Montserrat</vt:lpstr>
      <vt:lpstr>PT Serif</vt:lpstr>
      <vt:lpstr>Beatrice template</vt:lpstr>
      <vt:lpstr>Overview of Julia</vt:lpstr>
      <vt:lpstr>Creation &amp; Influences</vt:lpstr>
      <vt:lpstr>Attributes</vt:lpstr>
      <vt:lpstr>Features</vt:lpstr>
      <vt:lpstr>High-Performance</vt:lpstr>
      <vt:lpstr>Objects &amp; Types</vt:lpstr>
      <vt:lpstr>Lists &amp; Dictionaries</vt:lpstr>
      <vt:lpstr>Hello World</vt:lpstr>
      <vt:lpstr>Julia vs. C Example</vt:lpstr>
      <vt:lpstr>Example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frank</dc:creator>
  <cp:lastModifiedBy>Rik</cp:lastModifiedBy>
  <cp:revision>62</cp:revision>
  <dcterms:created xsi:type="dcterms:W3CDTF">2015-08-26T15:08:19Z</dcterms:created>
  <dcterms:modified xsi:type="dcterms:W3CDTF">2017-11-07T17:11:30Z</dcterms:modified>
</cp:coreProperties>
</file>