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>
        <p:scale>
          <a:sx n="52" d="100"/>
          <a:sy n="52" d="100"/>
        </p:scale>
        <p:origin x="29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280C-CA73-9D41-8236-B8DBB477C081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3B729-181F-F645-9179-1D080C7E8D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080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3B729-181F-F645-9179-1D080C7E8D5F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348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37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12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11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333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7153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02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1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488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8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73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250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B9C6-DD9E-C843-8ACD-478B6C830BD3}" type="datetimeFigureOut">
              <a:rPr lang="en-NO" smtClean="0"/>
              <a:t>31/08/2022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F6FD-9671-8B40-AF26-F785BC58EB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785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099-3857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#ref-gershenwald_melanoma_2017"/><Relationship Id="rId5" Type="http://schemas.openxmlformats.org/officeDocument/2006/relationships/hyperlink" Target="#ref-whiteman_growing_2016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BFB26F0-9E17-4341-0010-48D57E81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1901825"/>
            <a:ext cx="21610147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Trends in melanoma tumour thickness in Norway, 1983–2019</a:t>
            </a:r>
            <a:endParaRPr kumimoji="0" lang="en-NO" altLang="en-NO" sz="14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merican Typewriter" panose="02090604020004020304" pitchFamily="18" charset="77"/>
              <a:ea typeface="STCaiyun" panose="020B0400000000000000" pitchFamily="34" charset="-122"/>
            </a:endParaRPr>
          </a:p>
        </p:txBody>
      </p:sp>
      <p:pic>
        <p:nvPicPr>
          <p:cNvPr id="1035" name="Picture 11">
            <a:hlinkClick r:id="rId3"/>
            <a:extLst>
              <a:ext uri="{FF2B5EF4-FFF2-40B4-BE49-F238E27FC236}">
                <a16:creationId xmlns:a16="http://schemas.microsoft.com/office/drawing/2014/main" id="{6BAE8FD7-C8FB-7B00-08E6-9D33E490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8663" y="-10798175"/>
            <a:ext cx="25400000" cy="2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5ED692-4CC2-2B71-E327-50351E4A79E3}"/>
              </a:ext>
            </a:extLst>
          </p:cNvPr>
          <p:cNvSpPr txBox="1"/>
          <p:nvPr/>
        </p:nvSpPr>
        <p:spPr>
          <a:xfrm>
            <a:off x="795130" y="6105249"/>
            <a:ext cx="21610147" cy="2369880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1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Oslo Centre for Biostatistics and Epidemiology, Department of Biostatistics, University of Oslo, Norway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2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Department of Research, Cancer </a:t>
            </a:r>
            <a:r>
              <a:rPr kumimoji="0" lang="en-NO" altLang="en-NO" sz="28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Registry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of Norway, Oslo, Norway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3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Department of Population Health, QIMR Berghofer Medical Research Institute, Brisbane, Australia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4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Cancer Research UK Manchester Institute, University of Manchester, Manchester, United Kingdom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5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Oslo Centre for Biostatistics and Epidemiology, Oslo University Hospital, Oslo, Norway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6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Department of Pathology, Oslo University Hospital – Ullevål, Oslo, Norway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7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Institute of Clinical Medicine, University of Oslo, Oslo, Norway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8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International Agency for Research on Cancer, Lyon, France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sz="2400" b="0" i="1" u="none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9</a:t>
            </a:r>
            <a:r>
              <a:rPr kumimoji="0" lang="en-NO" altLang="en-NO" sz="24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Department of Registration, Cancer Registry of Norway, Oslo, Norway</a:t>
            </a:r>
            <a:endParaRPr kumimoji="0" lang="en-NO" altLang="en-NO" sz="2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CC2A0-8659-CA15-3D8C-C8BDACFFEDF3}"/>
              </a:ext>
            </a:extLst>
          </p:cNvPr>
          <p:cNvSpPr txBox="1"/>
          <p:nvPr/>
        </p:nvSpPr>
        <p:spPr>
          <a:xfrm>
            <a:off x="795130" y="4267333"/>
            <a:ext cx="2161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NO" altLang="en-NO" sz="4000" b="1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Raju Rimal</a:t>
            </a:r>
            <a:r>
              <a:rPr kumimoji="0" lang="en-NO" altLang="en-NO" sz="4000" b="1" i="0" strike="noStrike" cap="none" normalizeH="0" baseline="3000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1,           </a:t>
            </a:r>
            <a:r>
              <a:rPr kumimoji="0" lang="en-NO" altLang="en-NO" sz="4000" b="1" i="0" strike="noStrike" normalizeH="0" baseline="30000" dirty="0">
                <a:solidFill>
                  <a:schemeClr val="tx2">
                    <a:lumMod val="75000"/>
                  </a:schemeClr>
                </a:solidFill>
                <a:latin typeface="American Typewriter" panose="02090604020004020304" pitchFamily="18" charset="77"/>
                <a:ea typeface="STCaiyun" panose="020B0400000000000000" pitchFamily="34" charset="-122"/>
              </a:rPr>
              <a:t> </a:t>
            </a:r>
            <a:r>
              <a:rPr kumimoji="0" lang="en-NO" altLang="en-NO" sz="4000" b="1" i="0" strike="noStrike" normalizeH="0" baseline="0" dirty="0">
                <a:solidFill>
                  <a:schemeClr val="tx2">
                    <a:lumMod val="75000"/>
                  </a:schemeClr>
                </a:solidFill>
                <a:latin typeface="Font Awesome 5 Brands Regular" panose="02000503000000000000" pitchFamily="2" charset="0"/>
                <a:ea typeface="STCaiyun" panose="020B0400000000000000" pitchFamily="34" charset="-122"/>
              </a:rPr>
              <a:t>   </a:t>
            </a:r>
            <a:r>
              <a:rPr kumimoji="0" lang="en-NO" altLang="en-NO" sz="3600" b="1" i="0" strike="noStrike" normalizeH="0" baseline="0" dirty="0"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  <a:ea typeface="STCaiyun" panose="020B0400000000000000" pitchFamily="34" charset="-122"/>
              </a:rPr>
              <a:t>@mathatistics  raju.rimal@medisin.uio.no</a:t>
            </a:r>
            <a:endParaRPr kumimoji="0" lang="en-NO" altLang="en-NO" sz="3600" b="1" i="0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merican Typewriter" panose="02090604020004020304" pitchFamily="18" charset="77"/>
              <a:ea typeface="STCaiyun" panose="020B0400000000000000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BA7D3-AB8C-13CE-1C0C-7A10ACCF8E09}"/>
              </a:ext>
            </a:extLst>
          </p:cNvPr>
          <p:cNvSpPr txBox="1"/>
          <p:nvPr/>
        </p:nvSpPr>
        <p:spPr>
          <a:xfrm>
            <a:off x="795131" y="5124736"/>
            <a:ext cx="2161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Raju Rimal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1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Trude E Robsahm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2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Adele Green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3,4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Reza Ghiasvand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2,5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Corina S Rueegg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5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Assia Bassarova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6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Petter Gjersvik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7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Elisabete Weiderpass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8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Odd O Aalen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1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Bjørn Møller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9</a:t>
            </a:r>
            <a:r>
              <a:rPr kumimoji="0" lang="en-NO" altLang="en-NO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 Marit B Veierød</a:t>
            </a:r>
            <a:r>
              <a:rPr kumimoji="0" lang="en-NO" altLang="en-NO" sz="2400" b="1" i="0" u="none" strike="noStrike" cap="none" normalizeH="0" baseline="30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merican Typewriter" panose="02090604020004020304" pitchFamily="18" charset="77"/>
                <a:ea typeface="STCaiyun" panose="020B0400000000000000" pitchFamily="34" charset="-122"/>
              </a:rPr>
              <a:t>1</a:t>
            </a:r>
            <a:endParaRPr kumimoji="0" lang="en-NO" altLang="en-NO" sz="24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merican Typewriter" panose="02090604020004020304" pitchFamily="18" charset="77"/>
              <a:ea typeface="STCaiyun" panose="020B0400000000000000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413FE-6661-AB96-F7D4-E97179832D0F}"/>
              </a:ext>
            </a:extLst>
          </p:cNvPr>
          <p:cNvSpPr txBox="1"/>
          <p:nvPr/>
        </p:nvSpPr>
        <p:spPr>
          <a:xfrm>
            <a:off x="795130" y="9152236"/>
            <a:ext cx="842838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i="0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</a:p>
          <a:p>
            <a:pPr algn="just"/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Incidence of cutaneous melanoma has increased in fair-skinned populations during the past decades 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[</a:t>
            </a:r>
            <a:r>
              <a:rPr lang="en-GB" sz="3600" b="0" i="0" u="none" strike="noStrike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1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. Tumour (Breslow) thickness at diagnosis is important for assessing early detection. Tumour thickness is the primary determinant of the T category in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Tumor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-Node-Metastasis (TNM) staging system, and the most important prognostic factor for survival after localized melanoma 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[</a:t>
            </a:r>
            <a:r>
              <a:rPr lang="en-GB" sz="3600" b="0" i="0" u="none" strike="noStrike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2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EC63525-CD8A-3857-1561-DA3D15C2C7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978887" y="12583944"/>
            <a:ext cx="19501193" cy="103665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17DB71-0A8B-0685-B6A3-FA94E0586A49}"/>
              </a:ext>
            </a:extLst>
          </p:cNvPr>
          <p:cNvSpPr txBox="1"/>
          <p:nvPr/>
        </p:nvSpPr>
        <p:spPr>
          <a:xfrm>
            <a:off x="9978886" y="9152236"/>
            <a:ext cx="195011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i="0" dirty="0">
                <a:solidFill>
                  <a:schemeClr val="accent1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</a:p>
          <a:p>
            <a:pPr algn="just"/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Incidence of cutaneous melanoma has increased in fair-skinned populations during the past decades 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[</a:t>
            </a:r>
            <a:r>
              <a:rPr lang="en-GB" sz="3600" b="0" i="0" u="none" strike="noStrike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1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. Tumour (Breslow) thickness at diagnosis is important for assessing early detection. Tumour thickness is the primary determinant of the T category in the </a:t>
            </a:r>
            <a:r>
              <a:rPr lang="en-GB" sz="3600" b="0" i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Tumor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-Node-Metastasis (TNM) staging system, and the most important prognostic factor for survival after localized melanoma 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[</a:t>
            </a:r>
            <a:r>
              <a:rPr lang="en-GB" sz="3600" b="0" i="0" u="none" strike="noStrike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2</a:t>
            </a:r>
            <a:r>
              <a:rPr lang="en-GB" sz="3600" b="0" i="0" dirty="0">
                <a:solidFill>
                  <a:srgbClr val="0090AD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2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296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American Typewriter</vt:lpstr>
      <vt:lpstr>Arial</vt:lpstr>
      <vt:lpstr>Calibri</vt:lpstr>
      <vt:lpstr>Calibri Light</vt:lpstr>
      <vt:lpstr>Century Schoolbook</vt:lpstr>
      <vt:lpstr>Font Awesome 5 Brands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Rimal</dc:creator>
  <cp:lastModifiedBy>Raju Rimal</cp:lastModifiedBy>
  <cp:revision>1</cp:revision>
  <dcterms:created xsi:type="dcterms:W3CDTF">2022-08-31T14:26:22Z</dcterms:created>
  <dcterms:modified xsi:type="dcterms:W3CDTF">2022-08-31T14:46:56Z</dcterms:modified>
</cp:coreProperties>
</file>