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9" r:id="rId2"/>
    <p:sldId id="284" r:id="rId3"/>
    <p:sldId id="298" r:id="rId4"/>
    <p:sldId id="287" r:id="rId5"/>
    <p:sldId id="286" r:id="rId6"/>
    <p:sldId id="305" r:id="rId7"/>
    <p:sldId id="289" r:id="rId8"/>
    <p:sldId id="303" r:id="rId9"/>
    <p:sldId id="304" r:id="rId10"/>
    <p:sldId id="299" r:id="rId11"/>
    <p:sldId id="288" r:id="rId12"/>
    <p:sldId id="291" r:id="rId13"/>
    <p:sldId id="292" r:id="rId14"/>
    <p:sldId id="295" r:id="rId15"/>
    <p:sldId id="301" r:id="rId16"/>
    <p:sldId id="302" r:id="rId17"/>
    <p:sldId id="297"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Kumar" initials="N" lastIdx="2" clrIdx="0">
    <p:extLst>
      <p:ext uri="{19B8F6BF-5375-455C-9EA6-DF929625EA0E}">
        <p15:presenceInfo xmlns:p15="http://schemas.microsoft.com/office/powerpoint/2012/main" userId="N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68" d="100"/>
          <a:sy n="68" d="100"/>
        </p:scale>
        <p:origin x="8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D085-0623-41B4-877B-54222E9B4171}" type="datetimeFigureOut">
              <a:rPr lang="en-GB" smtClean="0"/>
              <a:t>26/03/2019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D69ED-9E5B-439A-A779-2060E45F95F0}" type="slidenum">
              <a:rPr lang="en-GB" smtClean="0"/>
              <a:t>‹#›</a:t>
            </a:fld>
            <a:endParaRPr lang="en-GB"/>
          </a:p>
        </p:txBody>
      </p:sp>
    </p:spTree>
    <p:extLst>
      <p:ext uri="{BB962C8B-B14F-4D97-AF65-F5344CB8AC3E}">
        <p14:creationId xmlns:p14="http://schemas.microsoft.com/office/powerpoint/2010/main" val="228615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幻灯片图像占位符 1"/>
          <p:cNvSpPr>
            <a:spLocks noGrp="1" noRot="1" noChangeAspect="1" noTextEdit="1"/>
          </p:cNvSpPr>
          <p:nvPr>
            <p:ph type="sldImg"/>
          </p:nvPr>
        </p:nvSpPr>
        <p:spPr>
          <a:ln>
            <a:solidFill>
              <a:srgbClr val="000000">
                <a:alpha val="100000"/>
              </a:srgbClr>
            </a:solidFill>
            <a:miter lim="800000"/>
          </a:ln>
        </p:spPr>
      </p:sp>
      <p:sp>
        <p:nvSpPr>
          <p:cNvPr id="1048590"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591"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a:t>
            </a:fld>
            <a:endParaRPr lang="zh-CN" altLang="en-US" sz="1200" dirty="0">
              <a:solidFill>
                <a:schemeClr val="tx1"/>
              </a:solidFill>
            </a:endParaRPr>
          </a:p>
        </p:txBody>
      </p:sp>
    </p:spTree>
    <p:extLst>
      <p:ext uri="{BB962C8B-B14F-4D97-AF65-F5344CB8AC3E}">
        <p14:creationId xmlns:p14="http://schemas.microsoft.com/office/powerpoint/2010/main" val="792289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3" name="图片 8"/>
          <p:cNvPicPr>
            <a:picLocks noChangeAspect="1"/>
          </p:cNvPicPr>
          <p:nvPr/>
        </p:nvPicPr>
        <p:blipFill>
          <a:blip r:embed="rId2"/>
          <a:stretch>
            <a:fillRect/>
          </a:stretch>
        </p:blipFill>
        <p:spPr>
          <a:xfrm>
            <a:off x="0" y="0"/>
            <a:ext cx="12192000" cy="6858000"/>
          </a:xfrm>
          <a:prstGeom prst="rect">
            <a:avLst/>
          </a:prstGeom>
          <a:noFill/>
          <a:ln w="9525">
            <a:noFill/>
          </a:ln>
        </p:spPr>
      </p:pic>
      <p:cxnSp>
        <p:nvCxnSpPr>
          <p:cNvPr id="3145729" name="直接连接符 10"/>
          <p:cNvCxnSpPr>
            <a:cxnSpLocks/>
          </p:cNvCxnSpPr>
          <p:nvPr/>
        </p:nvCxnSpPr>
        <p:spPr>
          <a:xfrm>
            <a:off x="1752600" y="2222500"/>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12"/>
          <p:cNvCxnSpPr>
            <a:cxnSpLocks/>
          </p:cNvCxnSpPr>
          <p:nvPr/>
        </p:nvCxnSpPr>
        <p:spPr>
          <a:xfrm>
            <a:off x="1752600" y="3398838"/>
            <a:ext cx="862753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48581" name="KSO_BT1"/>
          <p:cNvSpPr>
            <a:spLocks noGrp="1"/>
          </p:cNvSpPr>
          <p:nvPr>
            <p:ph type="ctrTitle"/>
          </p:nvPr>
        </p:nvSpPr>
        <p:spPr>
          <a:xfrm>
            <a:off x="1746251" y="2230439"/>
            <a:ext cx="8644467" cy="1169987"/>
          </a:xfrm>
        </p:spPr>
        <p:txBody>
          <a:bodyPr/>
          <a:lstStyle>
            <a:lvl1pPr>
              <a:defRPr sz="4000" smtClean="0"/>
            </a:lvl1pPr>
          </a:lstStyle>
          <a:p>
            <a:pPr lvl="0"/>
            <a:r>
              <a:rPr lang="en-US" altLang="zh-CN" noProof="0"/>
              <a:t>Click to edit Master title style</a:t>
            </a:r>
            <a:endParaRPr lang="zh-CN" altLang="en-US" noProof="0"/>
          </a:p>
        </p:txBody>
      </p:sp>
      <p:sp>
        <p:nvSpPr>
          <p:cNvPr id="1048582" name="KSO_BC1"/>
          <p:cNvSpPr>
            <a:spLocks noGrp="1"/>
          </p:cNvSpPr>
          <p:nvPr>
            <p:ph type="subTitle" idx="1"/>
          </p:nvPr>
        </p:nvSpPr>
        <p:spPr>
          <a:xfrm>
            <a:off x="1716618" y="3529014"/>
            <a:ext cx="8646583" cy="573087"/>
          </a:xfrm>
        </p:spPr>
        <p:txBody>
          <a:bodyPr/>
          <a:lstStyle>
            <a:lvl1pPr marL="0" indent="0" algn="ctr">
              <a:buFont typeface="Wingdings" panose="05000000000000000000" pitchFamily="2" charset="2"/>
              <a:buNone/>
              <a:defRPr smtClean="0">
                <a:solidFill>
                  <a:schemeClr val="accent1"/>
                </a:solidFill>
              </a:defRPr>
            </a:lvl1pPr>
          </a:lstStyle>
          <a:p>
            <a:pPr lvl="0"/>
            <a:r>
              <a:rPr lang="en-US" altLang="zh-CN" noProof="0"/>
              <a:t>Click to edit Master subtitle style</a:t>
            </a:r>
            <a:endParaRPr lang="zh-CN" altLang="en-US" noProof="0"/>
          </a:p>
        </p:txBody>
      </p:sp>
      <p:sp>
        <p:nvSpPr>
          <p:cNvPr id="1048583"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rtl="0"/>
            <a:fld id="{A9DE3400-00FE-4AEC-8F16-44269EDD318A}" type="datetime1">
              <a:rPr lang="zh-CN" altLang="en-US">
                <a:solidFill>
                  <a:srgbClr val="494B4D">
                    <a:tint val="75000"/>
                  </a:srgbClr>
                </a:solidFill>
                <a:cs typeface="+mn-cs"/>
              </a:rPr>
              <a:pPr rtl="0"/>
              <a:t>2019/3/26</a:t>
            </a:fld>
            <a:endParaRPr lang="zh-CN" altLang="en-US">
              <a:solidFill>
                <a:srgbClr val="494B4D">
                  <a:tint val="75000"/>
                </a:srgbClr>
              </a:solidFill>
              <a:cs typeface="+mn-cs"/>
            </a:endParaRPr>
          </a:p>
        </p:txBody>
      </p:sp>
      <p:sp>
        <p:nvSpPr>
          <p:cNvPr id="1048584"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zh-CN" altLang="en-US">
              <a:solidFill>
                <a:srgbClr val="494B4D">
                  <a:tint val="75000"/>
                </a:srgbClr>
              </a:solidFill>
              <a:cs typeface="+mn-cs"/>
            </a:endParaRPr>
          </a:p>
        </p:txBody>
      </p:sp>
      <p:sp>
        <p:nvSpPr>
          <p:cNvPr id="1048585"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rtl="0"/>
            <a:fld id="{FFD38268-AC06-4222-A979-E5E5857F201F}"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00864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50" name="KSO_BT1"/>
          <p:cNvSpPr>
            <a:spLocks noGrp="1"/>
          </p:cNvSpPr>
          <p:nvPr>
            <p:ph type="title"/>
          </p:nvPr>
        </p:nvSpPr>
        <p:spPr/>
        <p:txBody>
          <a:bodyPr/>
          <a:lstStyle>
            <a:lvl1pPr>
              <a:defRPr>
                <a:solidFill>
                  <a:schemeClr val="accent2">
                    <a:lumMod val="50000"/>
                  </a:schemeClr>
                </a:solidFill>
              </a:defRPr>
            </a:lvl1pPr>
          </a:lstStyle>
          <a:p>
            <a:r>
              <a:rPr lang="en-US" altLang="zh-CN"/>
              <a:t>Click to edit Master title style</a:t>
            </a:r>
            <a:endParaRPr lang="en-US" dirty="0"/>
          </a:p>
        </p:txBody>
      </p:sp>
      <p:sp>
        <p:nvSpPr>
          <p:cNvPr id="1048651" name="KSO_BC1"/>
          <p:cNvSpPr>
            <a:spLocks noGrp="1"/>
          </p:cNvSpPr>
          <p:nvPr>
            <p:ph idx="1" hasCustomPrompt="1"/>
          </p:nvPr>
        </p:nvSpPr>
        <p:spPr/>
        <p:txBody>
          <a:bodyPr/>
          <a:lstStyle>
            <a:lvl1pPr>
              <a:buClr>
                <a:schemeClr val="accent1">
                  <a:lumMod val="75000"/>
                </a:schemeClr>
              </a:buClr>
              <a:defRPr>
                <a:solidFill>
                  <a:schemeClr val="accent1">
                    <a:lumMod val="50000"/>
                  </a:schemeClr>
                </a:solidFill>
              </a:defRPr>
            </a:lvl1pPr>
            <a:lvl2pPr>
              <a:buClr>
                <a:schemeClr val="accent1">
                  <a:lumMod val="60000"/>
                  <a:lumOff val="40000"/>
                </a:schemeClr>
              </a:buClr>
            </a:lvl2pPr>
          </a:lstStyle>
          <a:p>
            <a:pPr lvl="0"/>
            <a:r>
              <a:rPr lang="en-US" altLang="zh-CN"/>
              <a:t>Click to edit Master text style</a:t>
            </a:r>
            <a:endParaRPr lang="zh-CN" altLang="en-US"/>
          </a:p>
          <a:p>
            <a:pPr lvl="1"/>
            <a:r>
              <a:rPr lang="en-US" altLang="zh-CN"/>
              <a:t>Second level</a:t>
            </a:r>
            <a:endParaRPr lang="zh-CN" altLang="en-US"/>
          </a:p>
        </p:txBody>
      </p:sp>
      <p:sp>
        <p:nvSpPr>
          <p:cNvPr id="1048652" name="Date Placeholder 3"/>
          <p:cNvSpPr>
            <a:spLocks noGrp="1"/>
          </p:cNvSpPr>
          <p:nvPr>
            <p:ph type="dt" sz="half" idx="10"/>
          </p:nvPr>
        </p:nvSpPr>
        <p:spPr/>
        <p:txBody>
          <a:bodyPr/>
          <a:lstStyle/>
          <a:p>
            <a:pPr rtl="0"/>
            <a:fld id="{B615F42D-1AD1-4622-84E3-F4E26274FE98}" type="datetime1">
              <a:rPr lang="zh-CN" altLang="en-US">
                <a:solidFill>
                  <a:srgbClr val="494B4D">
                    <a:tint val="75000"/>
                  </a:srgbClr>
                </a:solidFill>
                <a:cs typeface="+mn-cs"/>
              </a:rPr>
              <a:pPr rtl="0"/>
              <a:t>2019/3/26</a:t>
            </a:fld>
            <a:endParaRPr lang="zh-CN" altLang="en-US">
              <a:solidFill>
                <a:srgbClr val="494B4D">
                  <a:tint val="75000"/>
                </a:srgbClr>
              </a:solidFill>
              <a:cs typeface="+mn-cs"/>
            </a:endParaRPr>
          </a:p>
        </p:txBody>
      </p:sp>
      <p:sp>
        <p:nvSpPr>
          <p:cNvPr id="1048653"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54"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7650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06" name="KSO_BT1"/>
          <p:cNvSpPr>
            <a:spLocks noGrp="1"/>
          </p:cNvSpPr>
          <p:nvPr>
            <p:ph type="title"/>
          </p:nvPr>
        </p:nvSpPr>
        <p:spPr/>
        <p:txBody>
          <a:bodyPr/>
          <a:lstStyle/>
          <a:p>
            <a:r>
              <a:rPr lang="en-US" altLang="zh-CN"/>
              <a:t>Click to edit Master title style</a:t>
            </a:r>
            <a:endParaRPr lang="en-US" dirty="0"/>
          </a:p>
        </p:txBody>
      </p:sp>
      <p:sp>
        <p:nvSpPr>
          <p:cNvPr id="1048607" name="KSO_BC1"/>
          <p:cNvSpPr>
            <a:spLocks noGrp="1"/>
          </p:cNvSpPr>
          <p:nvPr>
            <p:ph sz="half" idx="1" hasCustomPrompt="1"/>
          </p:nvPr>
        </p:nvSpPr>
        <p:spPr>
          <a:xfrm>
            <a:off x="1399823" y="1244601"/>
            <a:ext cx="5080000"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8" name="KSO_BC2"/>
          <p:cNvSpPr>
            <a:spLocks noGrp="1"/>
          </p:cNvSpPr>
          <p:nvPr>
            <p:ph sz="half" idx="2" hasCustomPrompt="1"/>
          </p:nvPr>
        </p:nvSpPr>
        <p:spPr>
          <a:xfrm>
            <a:off x="6519333" y="1244601"/>
            <a:ext cx="5094116" cy="4932363"/>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609" name="Date Placeholder 4"/>
          <p:cNvSpPr>
            <a:spLocks noGrp="1"/>
          </p:cNvSpPr>
          <p:nvPr>
            <p:ph type="dt" sz="half" idx="10"/>
          </p:nvPr>
        </p:nvSpPr>
        <p:spPr/>
        <p:txBody>
          <a:bodyPr/>
          <a:lstStyle/>
          <a:p>
            <a:pPr rtl="0"/>
            <a:fld id="{29AAC8C5-CBCA-4353-AA31-30776E198778}" type="datetime1">
              <a:rPr lang="zh-CN" altLang="en-US">
                <a:solidFill>
                  <a:srgbClr val="494B4D">
                    <a:tint val="75000"/>
                  </a:srgbClr>
                </a:solidFill>
                <a:cs typeface="+mn-cs"/>
              </a:rPr>
              <a:pPr rtl="0"/>
              <a:t>2019/3/26</a:t>
            </a:fld>
            <a:endParaRPr lang="zh-CN" altLang="en-US">
              <a:solidFill>
                <a:srgbClr val="494B4D">
                  <a:tint val="75000"/>
                </a:srgbClr>
              </a:solidFill>
              <a:cs typeface="+mn-cs"/>
            </a:endParaRPr>
          </a:p>
        </p:txBody>
      </p:sp>
      <p:sp>
        <p:nvSpPr>
          <p:cNvPr id="1048610" name="Footer Placeholder 5"/>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11" name="Slide Number Placeholder 6"/>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71835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99" name="KSO_BT1"/>
          <p:cNvSpPr>
            <a:spLocks noGrp="1"/>
          </p:cNvSpPr>
          <p:nvPr>
            <p:ph type="title"/>
          </p:nvPr>
        </p:nvSpPr>
        <p:spPr>
          <a:xfrm>
            <a:off x="2302932" y="118532"/>
            <a:ext cx="9312101" cy="717022"/>
          </a:xfrm>
        </p:spPr>
        <p:txBody>
          <a:bodyPr/>
          <a:lstStyle/>
          <a:p>
            <a:r>
              <a:rPr lang="en-US" altLang="zh-CN"/>
              <a:t>Click to edit Master title style</a:t>
            </a:r>
            <a:endParaRPr lang="en-US" dirty="0"/>
          </a:p>
        </p:txBody>
      </p:sp>
      <p:sp>
        <p:nvSpPr>
          <p:cNvPr id="1048700" name="Text Placeholder 2"/>
          <p:cNvSpPr>
            <a:spLocks noGrp="1"/>
          </p:cNvSpPr>
          <p:nvPr>
            <p:ph type="body" idx="1" hasCustomPrompt="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1" name="KSO_BC1"/>
          <p:cNvSpPr>
            <a:spLocks noGrp="1"/>
          </p:cNvSpPr>
          <p:nvPr>
            <p:ph sz="half" idx="2" hasCustomPrompt="1"/>
          </p:nvPr>
        </p:nvSpPr>
        <p:spPr>
          <a:xfrm>
            <a:off x="1099435" y="2200274"/>
            <a:ext cx="5157787"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2" name="Text Placeholder 4"/>
          <p:cNvSpPr>
            <a:spLocks noGrp="1"/>
          </p:cNvSpPr>
          <p:nvPr>
            <p:ph type="body" sz="quarter" idx="3" hasCustomPrompt="1"/>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a:t>
            </a:r>
            <a:endParaRPr lang="zh-CN" altLang="en-US"/>
          </a:p>
        </p:txBody>
      </p:sp>
      <p:sp>
        <p:nvSpPr>
          <p:cNvPr id="1048703" name="KSO_BC2"/>
          <p:cNvSpPr>
            <a:spLocks noGrp="1"/>
          </p:cNvSpPr>
          <p:nvPr>
            <p:ph sz="quarter" idx="4" hasCustomPrompt="1"/>
          </p:nvPr>
        </p:nvSpPr>
        <p:spPr>
          <a:xfrm>
            <a:off x="6431846" y="2200274"/>
            <a:ext cx="5183188" cy="3684588"/>
          </a:xfrm>
        </p:spPr>
        <p:txBody>
          <a:bodyPr/>
          <a:lstStyle/>
          <a:p>
            <a:pPr lvl="0"/>
            <a:r>
              <a:rPr lang="en-US" altLang="zh-CN"/>
              <a:t>Click to edit Master text style</a:t>
            </a:r>
            <a:endParaRPr lang="zh-CN" altLang="en-US"/>
          </a:p>
          <a:p>
            <a:pPr lvl="1"/>
            <a:r>
              <a:rPr lang="en-US" altLang="zh-CN"/>
              <a:t>Second level</a:t>
            </a:r>
            <a:endParaRPr lang="zh-CN" altLang="en-US"/>
          </a:p>
        </p:txBody>
      </p:sp>
      <p:sp>
        <p:nvSpPr>
          <p:cNvPr id="1048704" name="Date Placeholder 6"/>
          <p:cNvSpPr>
            <a:spLocks noGrp="1"/>
          </p:cNvSpPr>
          <p:nvPr>
            <p:ph type="dt" sz="half" idx="10"/>
          </p:nvPr>
        </p:nvSpPr>
        <p:spPr/>
        <p:txBody>
          <a:bodyPr/>
          <a:lstStyle/>
          <a:p>
            <a:pPr rtl="0"/>
            <a:fld id="{F3825226-E442-4CA9-8E6C-A06FEBB360A6}" type="datetime1">
              <a:rPr lang="zh-CN" altLang="en-US">
                <a:solidFill>
                  <a:srgbClr val="494B4D">
                    <a:tint val="75000"/>
                  </a:srgbClr>
                </a:solidFill>
                <a:cs typeface="+mn-cs"/>
              </a:rPr>
              <a:pPr rtl="0"/>
              <a:t>2019/3/26</a:t>
            </a:fld>
            <a:endParaRPr lang="zh-CN" altLang="en-US">
              <a:solidFill>
                <a:srgbClr val="494B4D">
                  <a:tint val="75000"/>
                </a:srgbClr>
              </a:solidFill>
              <a:cs typeface="+mn-cs"/>
            </a:endParaRPr>
          </a:p>
        </p:txBody>
      </p:sp>
      <p:sp>
        <p:nvSpPr>
          <p:cNvPr id="1048705" name="Footer Placeholder 7"/>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06" name="Slide Number Placeholder 8"/>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38990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69" name="KSO_BT1"/>
          <p:cNvSpPr>
            <a:spLocks noGrp="1"/>
          </p:cNvSpPr>
          <p:nvPr>
            <p:ph type="title"/>
          </p:nvPr>
        </p:nvSpPr>
        <p:spPr/>
        <p:txBody>
          <a:bodyPr/>
          <a:lstStyle/>
          <a:p>
            <a:r>
              <a:rPr lang="en-US" altLang="zh-CN"/>
              <a:t>Click to edit Master title style</a:t>
            </a:r>
            <a:endParaRPr lang="en-US" dirty="0"/>
          </a:p>
        </p:txBody>
      </p:sp>
      <p:sp>
        <p:nvSpPr>
          <p:cNvPr id="1048670" name="Date Placeholder 2"/>
          <p:cNvSpPr>
            <a:spLocks noGrp="1"/>
          </p:cNvSpPr>
          <p:nvPr>
            <p:ph type="dt" sz="half" idx="10"/>
          </p:nvPr>
        </p:nvSpPr>
        <p:spPr/>
        <p:txBody>
          <a:bodyPr/>
          <a:lstStyle/>
          <a:p>
            <a:pPr rtl="0"/>
            <a:fld id="{345BC18B-B834-427E-877D-F163FE9BB2F5}" type="datetime1">
              <a:rPr lang="zh-CN" altLang="en-US">
                <a:solidFill>
                  <a:srgbClr val="494B4D">
                    <a:tint val="75000"/>
                  </a:srgbClr>
                </a:solidFill>
                <a:cs typeface="+mn-cs"/>
              </a:rPr>
              <a:pPr rtl="0"/>
              <a:t>2019/3/26</a:t>
            </a:fld>
            <a:endParaRPr lang="zh-CN" altLang="en-US">
              <a:solidFill>
                <a:srgbClr val="494B4D">
                  <a:tint val="75000"/>
                </a:srgbClr>
              </a:solidFill>
              <a:cs typeface="+mn-cs"/>
            </a:endParaRPr>
          </a:p>
        </p:txBody>
      </p:sp>
      <p:sp>
        <p:nvSpPr>
          <p:cNvPr id="1048671" name="Footer Placeholder 3"/>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672" name="Slide Number Placeholder 4"/>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22394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07" name="KSO_BT1"/>
          <p:cNvSpPr>
            <a:spLocks noGrp="1"/>
          </p:cNvSpPr>
          <p:nvPr>
            <p:ph type="title"/>
          </p:nvPr>
        </p:nvSpPr>
        <p:spPr/>
        <p:txBody>
          <a:bodyPr/>
          <a:lstStyle/>
          <a:p>
            <a:r>
              <a:rPr lang="en-US" altLang="zh-CN"/>
              <a:t>Click to edit Master title style</a:t>
            </a:r>
            <a:endParaRPr lang="en-US" dirty="0"/>
          </a:p>
        </p:txBody>
      </p:sp>
      <p:sp>
        <p:nvSpPr>
          <p:cNvPr id="1048708" name="KSO_BC1"/>
          <p:cNvSpPr>
            <a:spLocks noGrp="1"/>
          </p:cNvSpPr>
          <p:nvPr>
            <p:ph type="body" orient="vert" idx="1" hasCustomPrompt="1"/>
          </p:nvPr>
        </p:nvSpPr>
        <p:spPr/>
        <p:txBody>
          <a:bodyPr vert="eaVert"/>
          <a:lstStyle/>
          <a:p>
            <a:pPr lvl="0"/>
            <a:r>
              <a:rPr lang="en-US" altLang="zh-CN"/>
              <a:t>Click to edit Master text style</a:t>
            </a:r>
            <a:endParaRPr lang="zh-CN" altLang="en-US"/>
          </a:p>
          <a:p>
            <a:pPr lvl="1"/>
            <a:r>
              <a:rPr lang="en-US" altLang="zh-CN"/>
              <a:t>Second level</a:t>
            </a:r>
            <a:endParaRPr lang="zh-CN" altLang="en-US"/>
          </a:p>
        </p:txBody>
      </p:sp>
      <p:sp>
        <p:nvSpPr>
          <p:cNvPr id="1048709" name="Date Placeholder 3"/>
          <p:cNvSpPr>
            <a:spLocks noGrp="1"/>
          </p:cNvSpPr>
          <p:nvPr>
            <p:ph type="dt" sz="half" idx="10"/>
          </p:nvPr>
        </p:nvSpPr>
        <p:spPr/>
        <p:txBody>
          <a:bodyPr/>
          <a:lstStyle/>
          <a:p>
            <a:pPr rtl="0"/>
            <a:fld id="{CF52C07F-663F-41DE-8B9F-D396194209F9}" type="datetime1">
              <a:rPr lang="zh-CN" altLang="en-US">
                <a:solidFill>
                  <a:srgbClr val="494B4D">
                    <a:tint val="75000"/>
                  </a:srgbClr>
                </a:solidFill>
                <a:cs typeface="+mn-cs"/>
              </a:rPr>
              <a:pPr rtl="0"/>
              <a:t>2019/3/26</a:t>
            </a:fld>
            <a:endParaRPr lang="zh-CN" altLang="en-US">
              <a:solidFill>
                <a:srgbClr val="494B4D">
                  <a:tint val="75000"/>
                </a:srgbClr>
              </a:solidFill>
              <a:cs typeface="+mn-cs"/>
            </a:endParaRPr>
          </a:p>
        </p:txBody>
      </p:sp>
      <p:sp>
        <p:nvSpPr>
          <p:cNvPr id="1048710" name="Footer Placeholder 4"/>
          <p:cNvSpPr>
            <a:spLocks noGrp="1"/>
          </p:cNvSpPr>
          <p:nvPr>
            <p:ph type="ftr" sz="quarter" idx="11"/>
          </p:nvPr>
        </p:nvSpPr>
        <p:spPr/>
        <p:txBody>
          <a:bodyPr/>
          <a:lstStyle/>
          <a:p>
            <a:pPr rtl="0"/>
            <a:endParaRPr lang="zh-CN" altLang="en-US">
              <a:solidFill>
                <a:srgbClr val="494B4D">
                  <a:tint val="75000"/>
                </a:srgbClr>
              </a:solidFill>
              <a:cs typeface="+mn-cs"/>
            </a:endParaRPr>
          </a:p>
        </p:txBody>
      </p:sp>
      <p:sp>
        <p:nvSpPr>
          <p:cNvPr id="1048711" name="Slide Number Placeholder 5"/>
          <p:cNvSpPr>
            <a:spLocks noGrp="1"/>
          </p:cNvSpPr>
          <p:nvPr>
            <p:ph type="sldNum" sz="quarter" idx="12"/>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3556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KSO_目录">
    <p:spTree>
      <p:nvGrpSpPr>
        <p:cNvPr id="1" name=""/>
        <p:cNvGrpSpPr/>
        <p:nvPr/>
      </p:nvGrpSpPr>
      <p:grpSpPr>
        <a:xfrm>
          <a:off x="0" y="0"/>
          <a:ext cx="0" cy="0"/>
          <a:chOff x="0" y="0"/>
          <a:chExt cx="0" cy="0"/>
        </a:xfrm>
      </p:grpSpPr>
      <p:sp>
        <p:nvSpPr>
          <p:cNvPr id="1048592" name="标题 1"/>
          <p:cNvSpPr>
            <a:spLocks noGrp="1"/>
          </p:cNvSpPr>
          <p:nvPr>
            <p:ph type="title"/>
          </p:nvPr>
        </p:nvSpPr>
        <p:spPr>
          <a:xfrm>
            <a:off x="777961" y="206097"/>
            <a:ext cx="10427067" cy="534132"/>
          </a:xfrm>
        </p:spPr>
        <p:txBody>
          <a:bodyPr/>
          <a:lstStyle/>
          <a:p>
            <a:r>
              <a:rPr lang="en-US" altLang="zh-CN"/>
              <a:t>Click to edit Master title style</a:t>
            </a:r>
            <a:endParaRPr lang="zh-CN" altLang="en-US" dirty="0"/>
          </a:p>
        </p:txBody>
      </p:sp>
      <p:sp>
        <p:nvSpPr>
          <p:cNvPr id="1048593" name="目录条目"/>
          <p:cNvSpPr>
            <a:spLocks noGrp="1"/>
          </p:cNvSpPr>
          <p:nvPr>
            <p:ph type="body" sz="quarter" idx="13" hasCustomPrompt="1"/>
          </p:nvPr>
        </p:nvSpPr>
        <p:spPr>
          <a:xfrm>
            <a:off x="777961" y="1323703"/>
            <a:ext cx="10427067" cy="4902926"/>
          </a:xfrm>
          <a:effectLst/>
        </p:spPr>
        <p:txBody>
          <a:bodyPr>
            <a:normAutofit/>
          </a:bodyPr>
          <a:lstStyle>
            <a:lvl1pPr marL="514350" indent="-514350">
              <a:buClr>
                <a:schemeClr val="accent1">
                  <a:lumMod val="75000"/>
                </a:schemeClr>
              </a:buClr>
              <a:buSzPct val="100000"/>
              <a:buFont typeface="+mj-lt"/>
              <a:buAutoNum type="arabicPeriod"/>
              <a:defRPr sz="2800" b="0" cap="none" spc="0">
                <a:ln>
                  <a:noFill/>
                </a:ln>
                <a:solidFill>
                  <a:schemeClr val="accent1">
                    <a:lumMod val="75000"/>
                  </a:schemeClr>
                </a:solidFill>
                <a:effectLst/>
                <a:latin typeface="+mn-ea"/>
                <a:ea typeface="+mn-ea"/>
              </a:defRPr>
            </a:lvl1pPr>
          </a:lstStyle>
          <a:p>
            <a:pPr lvl="0"/>
            <a:r>
              <a:rPr lang="en-US" altLang="zh-CN"/>
              <a:t>Click to edit Master text style</a:t>
            </a:r>
            <a:endParaRPr lang="zh-CN" altLang="en-US"/>
          </a:p>
        </p:txBody>
      </p:sp>
      <p:sp>
        <p:nvSpPr>
          <p:cNvPr id="1048594" name="Date Placeholder 2"/>
          <p:cNvSpPr>
            <a:spLocks noGrp="1"/>
          </p:cNvSpPr>
          <p:nvPr>
            <p:ph type="dt" sz="half" idx="14"/>
          </p:nvPr>
        </p:nvSpPr>
        <p:spPr/>
        <p:txBody>
          <a:bodyPr/>
          <a:lstStyle/>
          <a:p>
            <a:pPr rtl="0"/>
            <a:fld id="{1FB9ECED-5BC7-4BEC-9528-D776C0C6B7B4}" type="datetime1">
              <a:rPr lang="zh-CN" altLang="en-US">
                <a:solidFill>
                  <a:srgbClr val="494B4D">
                    <a:tint val="75000"/>
                  </a:srgbClr>
                </a:solidFill>
                <a:cs typeface="+mn-cs"/>
              </a:rPr>
              <a:pPr rtl="0"/>
              <a:t>2019/3/26</a:t>
            </a:fld>
            <a:endParaRPr lang="zh-CN" altLang="en-US">
              <a:solidFill>
                <a:srgbClr val="494B4D">
                  <a:tint val="75000"/>
                </a:srgbClr>
              </a:solidFill>
              <a:cs typeface="+mn-cs"/>
            </a:endParaRPr>
          </a:p>
        </p:txBody>
      </p:sp>
      <p:sp>
        <p:nvSpPr>
          <p:cNvPr id="1048595" name="Footer Placeholder 3"/>
          <p:cNvSpPr>
            <a:spLocks noGrp="1"/>
          </p:cNvSpPr>
          <p:nvPr>
            <p:ph type="ftr" sz="quarter" idx="15"/>
          </p:nvPr>
        </p:nvSpPr>
        <p:spPr/>
        <p:txBody>
          <a:bodyPr/>
          <a:lstStyle/>
          <a:p>
            <a:pPr rtl="0"/>
            <a:endParaRPr lang="zh-CN" altLang="en-US">
              <a:solidFill>
                <a:srgbClr val="494B4D">
                  <a:tint val="75000"/>
                </a:srgbClr>
              </a:solidFill>
              <a:cs typeface="+mn-cs"/>
            </a:endParaRPr>
          </a:p>
        </p:txBody>
      </p:sp>
      <p:sp>
        <p:nvSpPr>
          <p:cNvPr id="1048596" name="Slide Number Placeholder 4"/>
          <p:cNvSpPr>
            <a:spLocks noGrp="1"/>
          </p:cNvSpPr>
          <p:nvPr>
            <p:ph type="sldNum" sz="quarter" idx="16"/>
          </p:nvPr>
        </p:nvSpPr>
        <p:spPr/>
        <p:txBody>
          <a:bodyPr/>
          <a:lstStyle/>
          <a:p>
            <a:pPr rtl="0"/>
            <a:fld id="{6DE7F848-D61F-4235-B28F-8FCD9B0DE716}" type="slidenum">
              <a:rPr lang="zh-CN" altLang="en-US">
                <a:solidFill>
                  <a:srgbClr val="494B4D">
                    <a:tint val="75000"/>
                  </a:srgbClr>
                </a:solidFill>
                <a:cs typeface="+mn-cs"/>
              </a:rPr>
              <a:pPr rtl="0"/>
              <a:t>‹#›</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73191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97152" name="图片 8"/>
          <p:cNvPicPr>
            <a:picLocks noChangeAspect="1"/>
          </p:cNvPicPr>
          <p:nvPr/>
        </p:nvPicPr>
        <p:blipFill>
          <a:blip r:embed="rId9"/>
          <a:stretch>
            <a:fillRect/>
          </a:stretch>
        </p:blipFill>
        <p:spPr>
          <a:xfrm>
            <a:off x="0" y="0"/>
            <a:ext cx="12192000" cy="6858000"/>
          </a:xfrm>
          <a:prstGeom prst="rect">
            <a:avLst/>
          </a:prstGeom>
          <a:noFill/>
          <a:ln w="9525">
            <a:noFill/>
          </a:ln>
        </p:spPr>
      </p:pic>
      <p:sp>
        <p:nvSpPr>
          <p:cNvPr id="1048576" name="KSO_BT1"/>
          <p:cNvSpPr>
            <a:spLocks noGrp="1"/>
          </p:cNvSpPr>
          <p:nvPr>
            <p:ph type="title"/>
          </p:nvPr>
        </p:nvSpPr>
        <p:spPr>
          <a:xfrm>
            <a:off x="639234" y="185738"/>
            <a:ext cx="10974917" cy="615950"/>
          </a:xfrm>
          <a:prstGeom prst="rect">
            <a:avLst/>
          </a:prstGeom>
          <a:noFill/>
          <a:ln w="9525">
            <a:noFill/>
          </a:ln>
        </p:spPr>
        <p:txBody>
          <a:bodyPr anchor="ctr"/>
          <a:lstStyle/>
          <a:p>
            <a:pPr lvl="0"/>
            <a:r>
              <a:rPr lang="en-US" altLang="zh-CN" dirty="0"/>
              <a:t>Click to edit Master title style</a:t>
            </a:r>
          </a:p>
        </p:txBody>
      </p:sp>
      <p:sp>
        <p:nvSpPr>
          <p:cNvPr id="1048577" name="KSO_BC1"/>
          <p:cNvSpPr>
            <a:spLocks noGrp="1"/>
          </p:cNvSpPr>
          <p:nvPr>
            <p:ph type="body" idx="1"/>
          </p:nvPr>
        </p:nvSpPr>
        <p:spPr>
          <a:xfrm>
            <a:off x="639234" y="1125538"/>
            <a:ext cx="10962217" cy="5321300"/>
          </a:xfrm>
          <a:prstGeom prst="rect">
            <a:avLst/>
          </a:prstGeom>
          <a:noFill/>
          <a:ln w="9525">
            <a:noFill/>
          </a:ln>
        </p:spPr>
        <p:txBody>
          <a:bodyPr/>
          <a:lstStyle/>
          <a:p>
            <a:pPr lvl="0"/>
            <a:r>
              <a:rPr lang="en-US" altLang="zh-CN" dirty="0"/>
              <a:t>Click to edit Master text style</a:t>
            </a:r>
            <a:endParaRPr lang="zh-CN" altLang="en-US" dirty="0"/>
          </a:p>
          <a:p>
            <a:pPr lvl="1"/>
            <a:r>
              <a:rPr lang="en-US" altLang="zh-CN" dirty="0"/>
              <a:t>Second level</a:t>
            </a:r>
            <a:endParaRPr lang="zh-CN" altLang="en-US" dirty="0"/>
          </a:p>
        </p:txBody>
      </p:sp>
      <p:sp>
        <p:nvSpPr>
          <p:cNvPr id="1048578" name="KSO_FD"/>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fld id="{CF397D17-EBBE-4693-823D-6DFC955E42F1}" type="datetime1">
              <a:rPr lang="zh-CN" altLang="en-US">
                <a:solidFill>
                  <a:srgbClr val="494B4D">
                    <a:tint val="75000"/>
                  </a:srgbClr>
                </a:solidFill>
              </a:rPr>
              <a:pPr/>
              <a:t>2019/3/26</a:t>
            </a:fld>
            <a:endParaRPr lang="zh-CN" altLang="en-US">
              <a:solidFill>
                <a:srgbClr val="494B4D">
                  <a:tint val="75000"/>
                </a:srgbClr>
              </a:solidFill>
            </a:endParaRPr>
          </a:p>
        </p:txBody>
      </p:sp>
      <p:sp>
        <p:nvSpPr>
          <p:cNvPr id="1048579" name="KSO_FT"/>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solidFill>
                <a:srgbClr val="494B4D">
                  <a:tint val="75000"/>
                </a:srgbClr>
              </a:solidFill>
            </a:endParaRPr>
          </a:p>
        </p:txBody>
      </p:sp>
      <p:sp>
        <p:nvSpPr>
          <p:cNvPr id="1048580" name="KSO_FN"/>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fld id="{6DE7F848-D61F-4235-B28F-8FCD9B0DE716}" type="slidenum">
              <a:rPr lang="zh-CN" altLang="en-US">
                <a:solidFill>
                  <a:srgbClr val="494B4D">
                    <a:tint val="75000"/>
                  </a:srgbClr>
                </a:solidFill>
              </a:rPr>
              <a:pPr/>
              <a:t>‹#›</a:t>
            </a:fld>
            <a:endParaRPr lang="zh-CN" altLang="en-US">
              <a:solidFill>
                <a:srgbClr val="494B4D">
                  <a:tint val="75000"/>
                </a:srgbClr>
              </a:solidFill>
            </a:endParaRPr>
          </a:p>
        </p:txBody>
      </p:sp>
      <p:cxnSp>
        <p:nvCxnSpPr>
          <p:cNvPr id="3145728" name="直接连接符 11"/>
          <p:cNvCxnSpPr>
            <a:cxnSpLocks/>
          </p:cNvCxnSpPr>
          <p:nvPr/>
        </p:nvCxnSpPr>
        <p:spPr>
          <a:xfrm>
            <a:off x="639234" y="819150"/>
            <a:ext cx="1097491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434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ctr" rtl="0" fontAlgn="base">
        <a:lnSpc>
          <a:spcPct val="90000"/>
        </a:lnSpc>
        <a:spcBef>
          <a:spcPct val="0"/>
        </a:spcBef>
        <a:spcAft>
          <a:spcPct val="0"/>
        </a:spcAft>
        <a:defRPr sz="3200" b="1" kern="1200">
          <a:solidFill>
            <a:srgbClr val="5D2513"/>
          </a:solidFill>
          <a:latin typeface="幼圆" pitchFamily="49" charset="-122"/>
          <a:ea typeface="幼圆" pitchFamily="49" charset="-122"/>
          <a:cs typeface="+mj-cs"/>
        </a:defRPr>
      </a:lvl1pPr>
      <a:lvl2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2pPr>
      <a:lvl3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3pPr>
      <a:lvl4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4pPr>
      <a:lvl5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5pPr>
      <a:lvl6pPr marL="4572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6pPr>
      <a:lvl7pPr marL="9144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7pPr>
      <a:lvl8pPr marL="13716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8pPr>
      <a:lvl9pPr marL="18288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9pPr>
    </p:titleStyle>
    <p:body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InShot_20190316_001002867.mp4" TargetMode="External"/><Relationship Id="rId2" Type="http://schemas.openxmlformats.org/officeDocument/2006/relationships/hyperlink" Target="Program.docx" TargetMode="Externa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6"/>
          <p:cNvSpPr>
            <a:spLocks noGrp="1"/>
          </p:cNvSpPr>
          <p:nvPr>
            <p:ph type="ctrTitle"/>
          </p:nvPr>
        </p:nvSpPr>
        <p:spPr/>
        <p:txBody>
          <a:bodyPr vert="horz" wrap="square" lIns="91440" tIns="45720" rIns="91440" bIns="45720" anchor="ctr"/>
          <a:lstStyle/>
          <a:p>
            <a:pPr eaLnBrk="1" hangingPunct="1"/>
            <a:r>
              <a:rPr lang="en-US" altLang="zh-CN" sz="2800" dirty="0">
                <a:latin typeface="Times New Roman" panose="02020603050405020304" charset="0"/>
              </a:rPr>
              <a:t>DESIGN AND SIMULATION OF SENTINEL GUN ASSISTED BY IMAGE PROCESSING FOR DEFENCE APPLICATION</a:t>
            </a:r>
          </a:p>
        </p:txBody>
      </p:sp>
      <p:sp>
        <p:nvSpPr>
          <p:cNvPr id="1048587" name="Rectangle 7"/>
          <p:cNvSpPr>
            <a:spLocks noGrp="1"/>
          </p:cNvSpPr>
          <p:nvPr>
            <p:ph type="subTitle" idx="1"/>
          </p:nvPr>
        </p:nvSpPr>
        <p:spPr>
          <a:xfrm>
            <a:off x="1613587" y="3400426"/>
            <a:ext cx="8646583" cy="3321049"/>
          </a:xfrm>
        </p:spPr>
        <p:txBody>
          <a:bodyPr vert="horz" wrap="square" lIns="91440" tIns="45720" rIns="91440" bIns="45720" anchor="t"/>
          <a:lstStyle/>
          <a:p>
            <a:endParaRPr lang="en-GB" sz="1600" u="sng" dirty="0">
              <a:solidFill>
                <a:schemeClr val="tx1">
                  <a:lumMod val="75000"/>
                </a:schemeClr>
              </a:solidFill>
              <a:latin typeface="Times New Roman" panose="02020603050405020304" pitchFamily="18" charset="0"/>
              <a:cs typeface="Times New Roman" panose="02020603050405020304" pitchFamily="18" charset="0"/>
            </a:endParaRPr>
          </a:p>
          <a:p>
            <a:r>
              <a:rPr lang="en-GB" sz="1600" u="sng" dirty="0">
                <a:solidFill>
                  <a:schemeClr val="tx1">
                    <a:lumMod val="75000"/>
                  </a:schemeClr>
                </a:solidFill>
                <a:latin typeface="Times New Roman" panose="02020603050405020304" pitchFamily="18" charset="0"/>
                <a:cs typeface="Times New Roman" panose="02020603050405020304" pitchFamily="18" charset="0"/>
              </a:rPr>
              <a:t>By</a:t>
            </a:r>
          </a:p>
          <a:p>
            <a:r>
              <a:rPr lang="en-GB" sz="1600" dirty="0">
                <a:solidFill>
                  <a:schemeClr val="tx1">
                    <a:lumMod val="75000"/>
                  </a:schemeClr>
                </a:solidFill>
                <a:latin typeface="Times New Roman" panose="02020603050405020304" pitchFamily="18" charset="0"/>
                <a:cs typeface="Times New Roman" panose="02020603050405020304" pitchFamily="18" charset="0"/>
              </a:rPr>
              <a:t>A. AJEETH (15UMEC103)</a:t>
            </a:r>
          </a:p>
          <a:p>
            <a:r>
              <a:rPr lang="en-GB" sz="1600" dirty="0">
                <a:solidFill>
                  <a:schemeClr val="tx1">
                    <a:lumMod val="75000"/>
                  </a:schemeClr>
                </a:solidFill>
                <a:latin typeface="Times New Roman" panose="02020603050405020304" pitchFamily="18" charset="0"/>
                <a:cs typeface="Times New Roman" panose="02020603050405020304" pitchFamily="18" charset="0"/>
              </a:rPr>
              <a:t>K. BARANIDHARAN (15UMEC102)</a:t>
            </a:r>
          </a:p>
          <a:p>
            <a:r>
              <a:rPr lang="en-GB" sz="1600" dirty="0">
                <a:solidFill>
                  <a:schemeClr val="tx1">
                    <a:lumMod val="75000"/>
                  </a:schemeClr>
                </a:solidFill>
                <a:latin typeface="Times New Roman" panose="02020603050405020304" pitchFamily="18" charset="0"/>
                <a:cs typeface="Times New Roman" panose="02020603050405020304" pitchFamily="18" charset="0"/>
              </a:rPr>
              <a:t>A. THERI MUTHU SELVAM (15UMEC050)</a:t>
            </a:r>
          </a:p>
          <a:p>
            <a:r>
              <a:rPr lang="en-GB" sz="1600" u="sng" dirty="0">
                <a:solidFill>
                  <a:schemeClr val="tx1">
                    <a:lumMod val="75000"/>
                  </a:schemeClr>
                </a:solidFill>
                <a:latin typeface="Times New Roman" panose="02020603050405020304" pitchFamily="18" charset="0"/>
                <a:cs typeface="Times New Roman" panose="02020603050405020304" pitchFamily="18" charset="0"/>
              </a:rPr>
              <a:t>Guided by</a:t>
            </a:r>
          </a:p>
          <a:p>
            <a:r>
              <a:rPr lang="en-GB" sz="1600" dirty="0" err="1">
                <a:solidFill>
                  <a:schemeClr val="tx1">
                    <a:lumMod val="75000"/>
                  </a:schemeClr>
                </a:solidFill>
                <a:latin typeface="Times New Roman" panose="02020603050405020304" pitchFamily="18" charset="0"/>
                <a:cs typeface="Times New Roman" panose="02020603050405020304" pitchFamily="18" charset="0"/>
              </a:rPr>
              <a:t>Mr.</a:t>
            </a:r>
            <a:r>
              <a:rPr lang="en-GB" sz="1600" dirty="0">
                <a:solidFill>
                  <a:schemeClr val="tx1">
                    <a:lumMod val="75000"/>
                  </a:schemeClr>
                </a:solidFill>
                <a:latin typeface="Times New Roman" panose="02020603050405020304" pitchFamily="18" charset="0"/>
                <a:cs typeface="Times New Roman" panose="02020603050405020304" pitchFamily="18" charset="0"/>
              </a:rPr>
              <a:t> R. SAKTHIVEL MURUGAN M.E., (</a:t>
            </a:r>
            <a:r>
              <a:rPr lang="en-GB" sz="1600" dirty="0" err="1">
                <a:solidFill>
                  <a:schemeClr val="tx1">
                    <a:lumMod val="75000"/>
                  </a:schemeClr>
                </a:solidFill>
                <a:latin typeface="Times New Roman" panose="02020603050405020304" pitchFamily="18" charset="0"/>
                <a:cs typeface="Times New Roman" panose="02020603050405020304" pitchFamily="18" charset="0"/>
              </a:rPr>
              <a:t>Ph.D</a:t>
            </a:r>
            <a:r>
              <a:rPr lang="en-GB" sz="1600" dirty="0">
                <a:solidFill>
                  <a:schemeClr val="tx1">
                    <a:lumMod val="75000"/>
                  </a:schemeClr>
                </a:solidFill>
                <a:latin typeface="Times New Roman" panose="02020603050405020304" pitchFamily="18" charset="0"/>
                <a:cs typeface="Times New Roman" panose="02020603050405020304" pitchFamily="18" charset="0"/>
              </a:rPr>
              <a:t>)., (</a:t>
            </a:r>
            <a:r>
              <a:rPr lang="en-GB" sz="1600" dirty="0" err="1">
                <a:solidFill>
                  <a:schemeClr val="tx1">
                    <a:lumMod val="75000"/>
                  </a:schemeClr>
                </a:solidFill>
                <a:latin typeface="Times New Roman" panose="02020603050405020304" pitchFamily="18" charset="0"/>
                <a:cs typeface="Times New Roman" panose="02020603050405020304" pitchFamily="18" charset="0"/>
              </a:rPr>
              <a:t>Asst.Prof</a:t>
            </a:r>
            <a:r>
              <a:rPr lang="en-GB" sz="1600" dirty="0">
                <a:solidFill>
                  <a:schemeClr val="tx1">
                    <a:lumMod val="75000"/>
                  </a:schemeClr>
                </a:solidFill>
                <a:latin typeface="Times New Roman" panose="02020603050405020304" pitchFamily="18" charset="0"/>
                <a:cs typeface="Times New Roman" panose="02020603050405020304" pitchFamily="18" charset="0"/>
              </a:rPr>
              <a:t>/Mech)</a:t>
            </a:r>
          </a:p>
          <a:p>
            <a:endParaRPr lang="en-GB" sz="1400" u="sng"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048588" name="Slide Number Placeholder 1"/>
          <p:cNvSpPr>
            <a:spLocks noGrp="1"/>
          </p:cNvSpPr>
          <p:nvPr>
            <p:ph type="sldNum" sz="quarter" idx="4"/>
          </p:nvPr>
        </p:nvSpPr>
        <p:spPr/>
        <p:txBody>
          <a:bodyPr/>
          <a:lstStyle/>
          <a:p>
            <a:fld id="{FFD38268-AC06-4222-A979-E5E5857F201F}" type="slidenum">
              <a:rPr lang="zh-CN" altLang="en-US"/>
              <a:pPr/>
              <a:t>1</a:t>
            </a:fld>
            <a:endParaRPr lang="zh-CN" altLang="en-US" dirty="0"/>
          </a:p>
        </p:txBody>
      </p:sp>
      <p:pic>
        <p:nvPicPr>
          <p:cNvPr id="5" name="Picture 3"/>
          <p:cNvPicPr>
            <a:picLocks/>
          </p:cNvPicPr>
          <p:nvPr/>
        </p:nvPicPr>
        <p:blipFill>
          <a:blip r:embed="rId3"/>
          <a:stretch>
            <a:fillRect/>
          </a:stretch>
        </p:blipFill>
        <p:spPr>
          <a:xfrm>
            <a:off x="764107" y="409635"/>
            <a:ext cx="10663786" cy="1502291"/>
          </a:xfrm>
          <a:prstGeom prst="rect">
            <a:avLst/>
          </a:prstGeom>
        </p:spPr>
      </p:pic>
    </p:spTree>
    <p:extLst>
      <p:ext uri="{BB962C8B-B14F-4D97-AF65-F5344CB8AC3E}">
        <p14:creationId xmlns:p14="http://schemas.microsoft.com/office/powerpoint/2010/main" val="140510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081D-E6C6-4159-922B-65BCA0EB411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MATERIALS REQUIRED FOR PROTOTYPE</a:t>
            </a:r>
          </a:p>
        </p:txBody>
      </p:sp>
      <p:sp>
        <p:nvSpPr>
          <p:cNvPr id="3" name="Content Placeholder 2">
            <a:extLst>
              <a:ext uri="{FF2B5EF4-FFF2-40B4-BE49-F238E27FC236}">
                <a16:creationId xmlns:a16="http://schemas.microsoft.com/office/drawing/2014/main" id="{3DE7A425-D0EC-4224-B230-766FB6DB4B8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Acrylic sheet</a:t>
            </a:r>
          </a:p>
          <a:p>
            <a:r>
              <a:rPr lang="en-IN" dirty="0">
                <a:latin typeface="Times New Roman" panose="02020603050405020304" pitchFamily="18" charset="0"/>
                <a:cs typeface="Times New Roman" panose="02020603050405020304" pitchFamily="18" charset="0"/>
              </a:rPr>
              <a:t>Nylon rod</a:t>
            </a:r>
          </a:p>
          <a:p>
            <a:r>
              <a:rPr lang="en-IN" dirty="0">
                <a:latin typeface="Times New Roman" panose="02020603050405020304" pitchFamily="18" charset="0"/>
                <a:cs typeface="Times New Roman" panose="02020603050405020304" pitchFamily="18" charset="0"/>
              </a:rPr>
              <a:t>12v 100 RPM dc motor</a:t>
            </a:r>
          </a:p>
          <a:p>
            <a:r>
              <a:rPr lang="en-IN" dirty="0">
                <a:latin typeface="Times New Roman" panose="02020603050405020304" pitchFamily="18" charset="0"/>
                <a:cs typeface="Times New Roman" panose="02020603050405020304" pitchFamily="18" charset="0"/>
              </a:rPr>
              <a:t>Servo motor</a:t>
            </a:r>
          </a:p>
          <a:p>
            <a:r>
              <a:rPr lang="en-IN"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Jumper wires</a:t>
            </a:r>
          </a:p>
          <a:p>
            <a:r>
              <a:rPr lang="en-IN" dirty="0">
                <a:latin typeface="Times New Roman" panose="02020603050405020304" pitchFamily="18" charset="0"/>
                <a:cs typeface="Times New Roman" panose="02020603050405020304" pitchFamily="18" charset="0"/>
              </a:rPr>
              <a:t>Webcam</a:t>
            </a:r>
          </a:p>
          <a:p>
            <a:r>
              <a:rPr lang="en-IN" dirty="0">
                <a:latin typeface="Times New Roman" panose="02020603050405020304" pitchFamily="18" charset="0"/>
                <a:cs typeface="Times New Roman" panose="02020603050405020304" pitchFamily="18" charset="0"/>
              </a:rPr>
              <a:t>Data cable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963E98-8D9F-48CA-A236-E1C862EDE02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10</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06689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78CA-1CD9-4D88-B184-164BD0E0E18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IMAGE PROCESSING TECHNOLOGY</a:t>
            </a:r>
          </a:p>
        </p:txBody>
      </p:sp>
      <p:sp>
        <p:nvSpPr>
          <p:cNvPr id="3" name="Content Placeholder 2">
            <a:extLst>
              <a:ext uri="{FF2B5EF4-FFF2-40B4-BE49-F238E27FC236}">
                <a16:creationId xmlns:a16="http://schemas.microsoft.com/office/drawing/2014/main" id="{6015CDA0-C993-43D9-ADE9-25FF6AE0C05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Image processing is an technique in which the input is an image or a series of images or videos, such as photographs or frames of video. The output of image processing can be either an image or a set of characteristics or parameters related to the image.</a:t>
            </a:r>
          </a:p>
          <a:p>
            <a:r>
              <a:rPr lang="en-US" dirty="0">
                <a:latin typeface="Times New Roman" panose="02020603050405020304" pitchFamily="18" charset="0"/>
                <a:cs typeface="Times New Roman" panose="02020603050405020304" pitchFamily="18" charset="0"/>
              </a:rPr>
              <a:t>It also means "Analyzing and manipulating images with a computer". Image processing is performed this three steps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First, import images with an optical devices like a scanner or a camera or directly through digital processing.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Second, manipulate or analyze the images in some way. This step can include image improvement and data summary, or the images are analyzed to find rules that aren't seen by the human eyes. For example, meteorologists use this processing to analyze satellite photographs.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Last, output the result of image processing. The result might be the image changed by some way or it might be a report based on analysis or result of the images.</a:t>
            </a: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85E542-E974-42C8-BAC1-446937A2BAE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11</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97952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4642-8699-4666-8BB7-A242EBFA6EDD}"/>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a16="http://schemas.microsoft.com/office/drawing/2014/main" id="{5BFACE12-F04F-4A4B-98B6-70CBBFCB9A41}"/>
              </a:ext>
            </a:extLst>
          </p:cNvPr>
          <p:cNvSpPr>
            <a:spLocks noGrp="1"/>
          </p:cNvSpPr>
          <p:nvPr>
            <p:ph idx="1"/>
          </p:nvPr>
        </p:nvSpPr>
        <p:spPr/>
        <p:txBody>
          <a:bodyPr numCol="1"/>
          <a:lstStyle/>
          <a:p>
            <a:r>
              <a:rPr lang="en-IN" dirty="0">
                <a:latin typeface="Times New Roman" panose="02020603050405020304" pitchFamily="18" charset="0"/>
                <a:cs typeface="Times New Roman" panose="02020603050405020304" pitchFamily="18" charset="0"/>
              </a:rPr>
              <a:t>Design </a:t>
            </a:r>
          </a:p>
          <a:p>
            <a:pPr marL="0" indent="0" algn="l">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Solidworks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Image Processing </a:t>
            </a:r>
          </a:p>
          <a:p>
            <a:pPr marL="0" indent="0">
              <a:buNone/>
            </a:pPr>
            <a:r>
              <a:rPr lang="en-IN" dirty="0">
                <a:latin typeface="Times New Roman" panose="02020603050405020304" pitchFamily="18" charset="0"/>
                <a:cs typeface="Times New Roman" panose="02020603050405020304" pitchFamily="18" charset="0"/>
              </a:rPr>
              <a:t>	Anaconda</a:t>
            </a:r>
          </a:p>
          <a:p>
            <a:pPr marL="0" indent="0">
              <a:buNone/>
            </a:pPr>
            <a:r>
              <a:rPr lang="en-IN" dirty="0">
                <a:latin typeface="Times New Roman" panose="02020603050405020304" pitchFamily="18" charset="0"/>
                <a:cs typeface="Times New Roman" panose="02020603050405020304" pitchFamily="18" charset="0"/>
              </a:rPr>
              <a:t>	Spyder</a:t>
            </a:r>
          </a:p>
          <a:p>
            <a:r>
              <a:rPr lang="en-IN" dirty="0">
                <a:latin typeface="Times New Roman" panose="02020603050405020304" pitchFamily="18" charset="0"/>
                <a:cs typeface="Times New Roman" panose="02020603050405020304" pitchFamily="18" charset="0"/>
              </a:rPr>
              <a:t>Platform</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Opencv</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Arduino</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30192C99-A70A-4379-8604-FACE4F296A78}"/>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12</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801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0B82-A9D1-42A1-B614-926406507BC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Coding</a:t>
            </a:r>
          </a:p>
        </p:txBody>
      </p:sp>
      <p:sp>
        <p:nvSpPr>
          <p:cNvPr id="3" name="Content Placeholder 2">
            <a:extLst>
              <a:ext uri="{FF2B5EF4-FFF2-40B4-BE49-F238E27FC236}">
                <a16:creationId xmlns:a16="http://schemas.microsoft.com/office/drawing/2014/main" id="{37C8BC5A-7329-4638-BCEA-484E8E572A6B}"/>
              </a:ext>
            </a:extLst>
          </p:cNvPr>
          <p:cNvSpPr>
            <a:spLocks noGrp="1"/>
          </p:cNvSpPr>
          <p:nvPr>
            <p:ph idx="1"/>
          </p:nvPr>
        </p:nvSpPr>
        <p:spPr/>
        <p:txBody>
          <a:bodyPr/>
          <a:lstStyle/>
          <a:p>
            <a:pPr marL="0" indent="0">
              <a:buNone/>
            </a:pPr>
            <a:r>
              <a:rPr lang="en-IN" sz="1400" dirty="0">
                <a:latin typeface="Times New Roman" panose="02020603050405020304" pitchFamily="18" charset="0"/>
                <a:cs typeface="Times New Roman" panose="02020603050405020304" pitchFamily="18" charset="0"/>
                <a:hlinkClick r:id="rId2" action="ppaction://hlinkfile"/>
              </a:rPr>
              <a:t>Original Image Program</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Grey Image program</a:t>
            </a:r>
          </a:p>
          <a:p>
            <a:pPr marL="0" indent="0">
              <a:buNone/>
            </a:pPr>
            <a:r>
              <a:rPr lang="en-IN" sz="1400" dirty="0">
                <a:latin typeface="Times New Roman" panose="02020603050405020304" pitchFamily="18" charset="0"/>
                <a:cs typeface="Times New Roman" panose="02020603050405020304" pitchFamily="18" charset="0"/>
              </a:rPr>
              <a:t>Actual Colour Video Program </a:t>
            </a:r>
          </a:p>
          <a:p>
            <a:pPr marL="0" indent="0">
              <a:buNone/>
            </a:pPr>
            <a:r>
              <a:rPr lang="en-IN" sz="1400" dirty="0">
                <a:latin typeface="Times New Roman" panose="02020603050405020304" pitchFamily="18" charset="0"/>
                <a:cs typeface="Times New Roman" panose="02020603050405020304" pitchFamily="18" charset="0"/>
              </a:rPr>
              <a:t>Grey Coloured Video Program</a:t>
            </a:r>
          </a:p>
          <a:p>
            <a:pPr marL="0" indent="0">
              <a:buNone/>
            </a:pPr>
            <a:r>
              <a:rPr lang="en-IN" sz="1400" dirty="0">
                <a:latin typeface="Times New Roman" panose="02020603050405020304" pitchFamily="18" charset="0"/>
                <a:cs typeface="Times New Roman" panose="02020603050405020304" pitchFamily="18" charset="0"/>
              </a:rPr>
              <a:t>Face Detection Program</a:t>
            </a:r>
          </a:p>
          <a:p>
            <a:pPr marL="0" indent="0">
              <a:buNone/>
            </a:pPr>
            <a:r>
              <a:rPr lang="en-IN" sz="1400" dirty="0">
                <a:latin typeface="Times New Roman" panose="02020603050405020304" pitchFamily="18" charset="0"/>
                <a:cs typeface="Times New Roman" panose="02020603050405020304" pitchFamily="18" charset="0"/>
              </a:rPr>
              <a:t>Arduino Coding</a:t>
            </a:r>
          </a:p>
          <a:p>
            <a:pPr marL="0" indent="0">
              <a:buNone/>
            </a:pPr>
            <a:r>
              <a:rPr lang="en-IN" sz="1400" dirty="0">
                <a:latin typeface="Times New Roman" panose="02020603050405020304" pitchFamily="18" charset="0"/>
                <a:cs typeface="Times New Roman" panose="02020603050405020304" pitchFamily="18" charset="0"/>
                <a:hlinkClick r:id="rId3" action="ppaction://hlinkfile"/>
              </a:rPr>
              <a:t>Video</a:t>
            </a:r>
            <a:r>
              <a:rPr lang="en-IN" sz="14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5B61DE6D-EC88-4303-AF28-0D01C719671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13</a:t>
            </a:fld>
            <a:endParaRPr lang="zh-CN" altLang="en-US">
              <a:solidFill>
                <a:srgbClr val="494B4D">
                  <a:tint val="75000"/>
                </a:srgbClr>
              </a:solidFill>
              <a:cs typeface="+mn-cs"/>
            </a:endParaRPr>
          </a:p>
        </p:txBody>
      </p:sp>
      <p:sp>
        <p:nvSpPr>
          <p:cNvPr id="9" name="TextBox 8">
            <a:extLst>
              <a:ext uri="{FF2B5EF4-FFF2-40B4-BE49-F238E27FC236}">
                <a16:creationId xmlns:a16="http://schemas.microsoft.com/office/drawing/2014/main" id="{AAB562F4-F6B8-4055-BFE3-EDAE808466E5}"/>
              </a:ext>
            </a:extLst>
          </p:cNvPr>
          <p:cNvSpPr txBox="1"/>
          <p:nvPr/>
        </p:nvSpPr>
        <p:spPr>
          <a:xfrm>
            <a:off x="5638250" y="4933919"/>
            <a:ext cx="914400"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baby.jpg</a:t>
            </a:r>
          </a:p>
        </p:txBody>
      </p:sp>
      <p:sp>
        <p:nvSpPr>
          <p:cNvPr id="10" name="TextBox 9">
            <a:extLst>
              <a:ext uri="{FF2B5EF4-FFF2-40B4-BE49-F238E27FC236}">
                <a16:creationId xmlns:a16="http://schemas.microsoft.com/office/drawing/2014/main" id="{1EA648C5-A814-4243-89AF-F0442F985B73}"/>
              </a:ext>
            </a:extLst>
          </p:cNvPr>
          <p:cNvSpPr txBox="1"/>
          <p:nvPr/>
        </p:nvSpPr>
        <p:spPr>
          <a:xfrm>
            <a:off x="9307094" y="4933919"/>
            <a:ext cx="1426802" cy="344518"/>
          </a:xfrm>
          <a:prstGeom prst="rect">
            <a:avLst/>
          </a:prstGeom>
          <a:noFill/>
        </p:spPr>
        <p:txBody>
          <a:bodyPr wrap="square" rtlCol="0">
            <a:spAutoFit/>
          </a:bodyPr>
          <a:lstStyle/>
          <a:p>
            <a:pPr>
              <a:lnSpc>
                <a:spcPct val="130000"/>
              </a:lnSpc>
            </a:pPr>
            <a:r>
              <a:rPr lang="en-IN" sz="1400" b="1" dirty="0">
                <a:latin typeface="Times New Roman" panose="02020603050405020304" pitchFamily="18" charset="0"/>
                <a:ea typeface="Microsoft YaHei" panose="020B0503020204020204" pitchFamily="34" charset="-122"/>
                <a:cs typeface="Times New Roman" panose="02020603050405020304" pitchFamily="18" charset="0"/>
              </a:rPr>
              <a:t>Babygray.png</a:t>
            </a:r>
          </a:p>
        </p:txBody>
      </p:sp>
      <p:pic>
        <p:nvPicPr>
          <p:cNvPr id="7" name="Picture 6">
            <a:extLst>
              <a:ext uri="{FF2B5EF4-FFF2-40B4-BE49-F238E27FC236}">
                <a16:creationId xmlns:a16="http://schemas.microsoft.com/office/drawing/2014/main" id="{BE125A98-E756-41BE-B1AB-BE182E883F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2275" y="1775065"/>
            <a:ext cx="3466351" cy="2679490"/>
          </a:xfrm>
          <a:prstGeom prst="rect">
            <a:avLst/>
          </a:prstGeom>
        </p:spPr>
      </p:pic>
      <p:pic>
        <p:nvPicPr>
          <p:cNvPr id="12" name="Picture 11">
            <a:extLst>
              <a:ext uri="{FF2B5EF4-FFF2-40B4-BE49-F238E27FC236}">
                <a16:creationId xmlns:a16="http://schemas.microsoft.com/office/drawing/2014/main" id="{9A70E055-8F64-40E1-B14B-6E15980EEA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319" y="1775065"/>
            <a:ext cx="3466352" cy="2679490"/>
          </a:xfrm>
          <a:prstGeom prst="rect">
            <a:avLst/>
          </a:prstGeom>
        </p:spPr>
      </p:pic>
    </p:spTree>
    <p:extLst>
      <p:ext uri="{BB962C8B-B14F-4D97-AF65-F5344CB8AC3E}">
        <p14:creationId xmlns:p14="http://schemas.microsoft.com/office/powerpoint/2010/main" val="50863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12C6C22-56DE-4794-84DF-A164A236A02E}"/>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FABRICATED MODEL</a:t>
            </a:r>
          </a:p>
        </p:txBody>
      </p:sp>
      <p:pic>
        <p:nvPicPr>
          <p:cNvPr id="3" name="Content Placeholder 2">
            <a:extLst>
              <a:ext uri="{FF2B5EF4-FFF2-40B4-BE49-F238E27FC236}">
                <a16:creationId xmlns:a16="http://schemas.microsoft.com/office/drawing/2014/main" id="{743457D2-F80F-4BA8-84C6-909F259AEE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382975" y="1359517"/>
            <a:ext cx="2704235" cy="2028176"/>
          </a:xfrm>
        </p:spPr>
      </p:pic>
      <p:sp>
        <p:nvSpPr>
          <p:cNvPr id="7" name="Slide Number Placeholder 6">
            <a:extLst>
              <a:ext uri="{FF2B5EF4-FFF2-40B4-BE49-F238E27FC236}">
                <a16:creationId xmlns:a16="http://schemas.microsoft.com/office/drawing/2014/main" id="{6F578AEB-2309-4EDA-AF92-F90AB7AF1787}"/>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14</a:t>
            </a:fld>
            <a:endParaRPr lang="zh-CN" altLang="en-US">
              <a:solidFill>
                <a:srgbClr val="494B4D">
                  <a:tint val="75000"/>
                </a:srgbClr>
              </a:solidFill>
              <a:cs typeface="+mn-cs"/>
            </a:endParaRPr>
          </a:p>
        </p:txBody>
      </p:sp>
      <p:pic>
        <p:nvPicPr>
          <p:cNvPr id="5" name="Picture 4">
            <a:extLst>
              <a:ext uri="{FF2B5EF4-FFF2-40B4-BE49-F238E27FC236}">
                <a16:creationId xmlns:a16="http://schemas.microsoft.com/office/drawing/2014/main" id="{C510F344-4811-415E-B492-E5B3675CB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8900413" y="4205479"/>
            <a:ext cx="2707358" cy="2030519"/>
          </a:xfrm>
          <a:prstGeom prst="rect">
            <a:avLst/>
          </a:prstGeom>
        </p:spPr>
      </p:pic>
      <p:pic>
        <p:nvPicPr>
          <p:cNvPr id="10" name="Picture 9">
            <a:extLst>
              <a:ext uri="{FF2B5EF4-FFF2-40B4-BE49-F238E27FC236}">
                <a16:creationId xmlns:a16="http://schemas.microsoft.com/office/drawing/2014/main" id="{5EE889EC-A59E-4151-B881-C634BBE15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33665" y="4208213"/>
            <a:ext cx="2704234" cy="2028176"/>
          </a:xfrm>
          <a:prstGeom prst="rect">
            <a:avLst/>
          </a:prstGeom>
        </p:spPr>
      </p:pic>
      <p:pic>
        <p:nvPicPr>
          <p:cNvPr id="12" name="Picture 11">
            <a:extLst>
              <a:ext uri="{FF2B5EF4-FFF2-40B4-BE49-F238E27FC236}">
                <a16:creationId xmlns:a16="http://schemas.microsoft.com/office/drawing/2014/main" id="{8789C83F-23EA-4DCA-BF4F-5F783905CE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8900415" y="1359909"/>
            <a:ext cx="2707358" cy="2030519"/>
          </a:xfrm>
          <a:prstGeom prst="rect">
            <a:avLst/>
          </a:prstGeom>
        </p:spPr>
      </p:pic>
      <p:pic>
        <p:nvPicPr>
          <p:cNvPr id="2" name="Picture 1">
            <a:extLst>
              <a:ext uri="{FF2B5EF4-FFF2-40B4-BE49-F238E27FC236}">
                <a16:creationId xmlns:a16="http://schemas.microsoft.com/office/drawing/2014/main" id="{96234C56-F343-468C-801D-FB95D90053F6}"/>
              </a:ext>
            </a:extLst>
          </p:cNvPr>
          <p:cNvPicPr>
            <a:picLocks noChangeAspect="1"/>
          </p:cNvPicPr>
          <p:nvPr/>
        </p:nvPicPr>
        <p:blipFill>
          <a:blip r:embed="rId6"/>
          <a:stretch>
            <a:fillRect/>
          </a:stretch>
        </p:blipFill>
        <p:spPr>
          <a:xfrm>
            <a:off x="4202130" y="1021487"/>
            <a:ext cx="3886793" cy="5552931"/>
          </a:xfrm>
          <a:prstGeom prst="rect">
            <a:avLst/>
          </a:prstGeom>
        </p:spPr>
      </p:pic>
    </p:spTree>
    <p:extLst>
      <p:ext uri="{BB962C8B-B14F-4D97-AF65-F5344CB8AC3E}">
        <p14:creationId xmlns:p14="http://schemas.microsoft.com/office/powerpoint/2010/main" val="134814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 CONCLUSION</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theme of the work is to design a versatile gun holder and automatic aiming sentinel gun. To achieve this, image processing technology is applied and integrated in the newly designed gun holder. Web Camera is used along with the gun holder to capture the images. It acquires the live videos which should be then further analysed for face detection and tracking. Precise coding is made for face detection and tracking algorithms. The captured video from the web camera is fed to </a:t>
            </a:r>
            <a:r>
              <a:rPr lang="en-IN" dirty="0" err="1">
                <a:latin typeface="Times New Roman" panose="02020603050405020304" pitchFamily="18" charset="0"/>
                <a:cs typeface="Times New Roman" panose="02020603050405020304" pitchFamily="18" charset="0"/>
              </a:rPr>
              <a:t>spyder</a:t>
            </a:r>
            <a:r>
              <a:rPr lang="en-IN" dirty="0">
                <a:latin typeface="Times New Roman" panose="02020603050405020304" pitchFamily="18" charset="0"/>
                <a:cs typeface="Times New Roman" panose="02020603050405020304" pitchFamily="18" charset="0"/>
              </a:rPr>
              <a:t> software where the coding is compiled in OpenCV platform. It gives the output of face detection and tracking of the captured image sequences and it is then fed to Arduino microcontroller. In Arduino, the face tracking is coupled with the servo motors which directly controls the Gun for tilting, rotation and triggering. Thus, it could fire the enemies automatically when they comes into the range of the camera. </a:t>
            </a:r>
          </a:p>
          <a:p>
            <a:r>
              <a:rPr lang="en-IN" dirty="0">
                <a:latin typeface="Times New Roman" panose="02020603050405020304" pitchFamily="18" charset="0"/>
                <a:cs typeface="Times New Roman" panose="02020603050405020304" pitchFamily="18" charset="0"/>
              </a:rPr>
              <a:t>This work will be useful for our country in Defence Sectors. It could save the Indian soldiers from natural calamities, sudden terrorist attacks and reduces guarding difficulties. In future, response rate of the face detection and firing accuracy will be improved by implementing high end DSLR camera and nanosecond controller. The sentinel gun will guard the borders of our nation with more reliability and with full safety.</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15</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1351474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32D5-1C6D-42B3-98B8-D93ED5F54D34}"/>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711A5F0E-689B-40C2-AADD-CEEBE5E1DE6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Microcontroller board will be replaced by Nano controller board.</a:t>
            </a:r>
          </a:p>
          <a:p>
            <a:r>
              <a:rPr lang="en-IN" dirty="0">
                <a:latin typeface="Times New Roman" panose="02020603050405020304" pitchFamily="18" charset="0"/>
                <a:cs typeface="Times New Roman" panose="02020603050405020304" pitchFamily="18" charset="0"/>
              </a:rPr>
              <a:t>Raspberry-pi will be used in future to increase the accuracy.</a:t>
            </a:r>
          </a:p>
          <a:p>
            <a:r>
              <a:rPr lang="en-IN" dirty="0">
                <a:latin typeface="Times New Roman" panose="02020603050405020304" pitchFamily="18" charset="0"/>
                <a:cs typeface="Times New Roman" panose="02020603050405020304" pitchFamily="18" charset="0"/>
              </a:rPr>
              <a:t>Prototype will be fabricated to exact design.</a:t>
            </a:r>
          </a:p>
          <a:p>
            <a:r>
              <a:rPr lang="en-IN" dirty="0">
                <a:latin typeface="Times New Roman" panose="02020603050405020304" pitchFamily="18" charset="0"/>
                <a:cs typeface="Times New Roman" panose="02020603050405020304" pitchFamily="18" charset="0"/>
              </a:rPr>
              <a:t>Web camera will replace by DSLR camera to increase the operating range.</a:t>
            </a:r>
          </a:p>
          <a:p>
            <a:r>
              <a:rPr lang="en-IN" dirty="0">
                <a:latin typeface="Times New Roman" panose="02020603050405020304" pitchFamily="18" charset="0"/>
                <a:cs typeface="Times New Roman" panose="02020603050405020304" pitchFamily="18" charset="0"/>
              </a:rPr>
              <a:t>The photographs and dress code of Indian army is feed in to the operating system to aim and fire only the terrorist or foreign military.</a:t>
            </a: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89DCD4E-8C4A-4980-B42E-117A5DE02CB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16</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0473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4D24-8F8A-430A-83C1-E12B8B3B3E9F}"/>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16BE7B1-518B-4F5A-B0E8-ED063026F18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Belaroussi.R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Milgram.M</a:t>
            </a:r>
            <a:r>
              <a:rPr lang="en-IN" dirty="0">
                <a:latin typeface="Times New Roman" panose="02020603050405020304" pitchFamily="18" charset="0"/>
                <a:cs typeface="Times New Roman" panose="02020603050405020304" pitchFamily="18" charset="0"/>
              </a:rPr>
              <a:t> (2012), 'A comparative study on face detection and tracking algorithm', Expert systems With Application, Vol 39, pp7158-7164.</a:t>
            </a:r>
          </a:p>
          <a:p>
            <a:r>
              <a:rPr lang="en-IN" dirty="0" err="1">
                <a:latin typeface="Times New Roman" panose="02020603050405020304" pitchFamily="18" charset="0"/>
                <a:cs typeface="Times New Roman" panose="02020603050405020304" pitchFamily="18" charset="0"/>
              </a:rPr>
              <a:t>Bhattacharjee.A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Das.P</a:t>
            </a:r>
            <a:r>
              <a:rPr lang="en-IN" dirty="0">
                <a:latin typeface="Times New Roman" panose="02020603050405020304" pitchFamily="18" charset="0"/>
                <a:cs typeface="Times New Roman" panose="02020603050405020304" pitchFamily="18" charset="0"/>
              </a:rPr>
              <a:t> (2015), 'A Real - Time Face Motion Based Approach towards Modelling Socially Assistive Wireless Robot Control with Voice Recognition', International Journal of Advanced Computer Science and Application, Vol 6, Issue 10, pp 205-219.</a:t>
            </a:r>
          </a:p>
          <a:p>
            <a:r>
              <a:rPr lang="en-IN" dirty="0" err="1">
                <a:latin typeface="Times New Roman" panose="02020603050405020304" pitchFamily="18" charset="0"/>
                <a:cs typeface="Times New Roman" panose="02020603050405020304" pitchFamily="18" charset="0"/>
              </a:rPr>
              <a:t>Faux.F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Luther.F</a:t>
            </a:r>
            <a:r>
              <a:rPr lang="en-IN" dirty="0">
                <a:latin typeface="Times New Roman" panose="02020603050405020304" pitchFamily="18" charset="0"/>
                <a:cs typeface="Times New Roman" panose="02020603050405020304" pitchFamily="18" charset="0"/>
              </a:rPr>
              <a:t> (2012), 'Theory of evidence for face detection and tracking', International Journals of Approximate Reasoning, Vol 53, Issue 5, pp 728-746.</a:t>
            </a:r>
          </a:p>
          <a:p>
            <a:r>
              <a:rPr lang="en-IN" dirty="0" err="1">
                <a:latin typeface="Times New Roman" panose="02020603050405020304" pitchFamily="18" charset="0"/>
                <a:cs typeface="Times New Roman" panose="02020603050405020304" pitchFamily="18" charset="0"/>
              </a:rPr>
              <a:t>Hjelmas.E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Low.B.K</a:t>
            </a:r>
            <a:r>
              <a:rPr lang="en-IN" dirty="0">
                <a:latin typeface="Times New Roman" panose="02020603050405020304" pitchFamily="18" charset="0"/>
                <a:cs typeface="Times New Roman" panose="02020603050405020304" pitchFamily="18" charset="0"/>
              </a:rPr>
              <a:t> (2001), ' Face Detection: A Survey ', Computer Vision and Image Understanding, Vol 83, pp 236-274.</a:t>
            </a:r>
          </a:p>
          <a:p>
            <a:r>
              <a:rPr lang="en-IN" dirty="0" err="1">
                <a:latin typeface="Times New Roman" panose="02020603050405020304" pitchFamily="18" charset="0"/>
                <a:cs typeface="Times New Roman" panose="02020603050405020304" pitchFamily="18" charset="0"/>
              </a:rPr>
              <a:t>Kalas.M</a:t>
            </a:r>
            <a:r>
              <a:rPr lang="en-IN" dirty="0">
                <a:latin typeface="Times New Roman" panose="02020603050405020304" pitchFamily="18" charset="0"/>
                <a:cs typeface="Times New Roman" panose="02020603050405020304" pitchFamily="18" charset="0"/>
              </a:rPr>
              <a:t> (2014), 'REAL TIME FACE DETECTION AND TRACKING USING OPENCV', International Journal of Soft Computing and Artificial Intelligence Vol 2, Issue1, pp 41-44.</a:t>
            </a:r>
          </a:p>
        </p:txBody>
      </p:sp>
      <p:sp>
        <p:nvSpPr>
          <p:cNvPr id="4" name="Slide Number Placeholder 3">
            <a:extLst>
              <a:ext uri="{FF2B5EF4-FFF2-40B4-BE49-F238E27FC236}">
                <a16:creationId xmlns:a16="http://schemas.microsoft.com/office/drawing/2014/main" id="{93F6B6F8-85E2-48A4-B3CA-93AC4FF9CE7E}"/>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17</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401054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GB" sz="9600" dirty="0">
              <a:solidFill>
                <a:schemeClr val="tx1">
                  <a:lumMod val="75000"/>
                </a:schemeClr>
              </a:solidFill>
              <a:latin typeface="Times New Roman" panose="02020603050405020304" pitchFamily="18" charset="0"/>
              <a:cs typeface="Times New Roman" panose="02020603050405020304" pitchFamily="18" charset="0"/>
            </a:endParaRPr>
          </a:p>
          <a:p>
            <a:pPr marL="0" indent="0" algn="ctr">
              <a:buNone/>
            </a:pPr>
            <a:r>
              <a:rPr lang="en-GB" sz="9600" dirty="0">
                <a:solidFill>
                  <a:schemeClr val="tx1">
                    <a:lumMod val="75000"/>
                  </a:schemeClr>
                </a:solidFill>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18</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104583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99A0-ADD6-4C42-B10C-AF351A5F917C}"/>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F7CC554-E683-40F8-B3E8-CDF957E5A678}"/>
              </a:ext>
            </a:extLst>
          </p:cNvPr>
          <p:cNvSpPr>
            <a:spLocks noGrp="1"/>
          </p:cNvSpPr>
          <p:nvPr>
            <p:ph idx="1"/>
          </p:nvPr>
        </p:nvSpPr>
        <p:spPr>
          <a:xfrm>
            <a:off x="1577130" y="1694576"/>
            <a:ext cx="9169167" cy="3087149"/>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This prototype is going to develop for protecting the nation from the foreign terrorist entry through the border by shooting them by a self triggered gun attached in a multiple gun holder. </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8E73E9A-5786-4CEF-86AB-596657501866}"/>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2</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0172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F20A-48D1-4CEC-BC06-3F8FCA513FD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39015F3-E2DD-4DA2-8B23-7C1FD665D6B6}"/>
              </a:ext>
            </a:extLst>
          </p:cNvPr>
          <p:cNvSpPr>
            <a:spLocks noGrp="1"/>
          </p:cNvSpPr>
          <p:nvPr>
            <p:ph idx="1"/>
          </p:nvPr>
        </p:nvSpPr>
        <p:spPr>
          <a:xfrm>
            <a:off x="614891" y="918369"/>
            <a:ext cx="10962217" cy="5321300"/>
          </a:xfrm>
        </p:spPr>
        <p:txBody>
          <a:bodyPr/>
          <a:lstStyle/>
          <a:p>
            <a:pPr marL="0" indent="0">
              <a:buNone/>
            </a:pPr>
            <a:r>
              <a:rPr lang="en-IN" sz="2200" dirty="0">
                <a:latin typeface="Times New Roman" panose="02020603050405020304" pitchFamily="18" charset="0"/>
                <a:cs typeface="Times New Roman" panose="02020603050405020304" pitchFamily="18" charset="0"/>
              </a:rPr>
              <a:t>	Every year our Indian soldiers have lost their lives due to sudden terrorist ingress and natural calamities. It should be a great lose to our nation. In order to save the life of our soldier, an autonomous guarding system is to be developed which should save the lives of the soldiers. In this project, a versatile gun holder and automatic aiming sentinel gun is designed with the assistance of image processing technology. Web Camera is used along with the gun holder to capture the live videos. This video is then further analysed for face detection and tracking. Precise coding is made for face detection and tracking algorithms using OpenCV, Spyder software. The output of face detection and tracking of the captured image sequences is then fed to Arduino microcontroller. In Arduino, the face tracking is coupled with the servo motors which directly controls the Gun for tilting, rotation and triggering. Thus, it could fire the enemies automatically when they come into the range of the camera. This work will be useful for our country in Défense Sectors.</a:t>
            </a:r>
          </a:p>
        </p:txBody>
      </p:sp>
      <p:sp>
        <p:nvSpPr>
          <p:cNvPr id="4" name="Slide Number Placeholder 3">
            <a:extLst>
              <a:ext uri="{FF2B5EF4-FFF2-40B4-BE49-F238E27FC236}">
                <a16:creationId xmlns:a16="http://schemas.microsoft.com/office/drawing/2014/main" id="{37F56237-F10D-49E0-80AC-CD53942B2B40}"/>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3</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44534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A58F-2103-49F8-A3F2-36772FC28EBB}"/>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DAE4EE1A-99E8-4E4C-9348-7C853979452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avoid the soldiers suffering from over hotness and coldness due to winter and summer season.</a:t>
            </a:r>
          </a:p>
          <a:p>
            <a:r>
              <a:rPr lang="en-IN" dirty="0">
                <a:latin typeface="Times New Roman" panose="02020603050405020304" pitchFamily="18" charset="0"/>
                <a:cs typeface="Times New Roman" panose="02020603050405020304" pitchFamily="18" charset="0"/>
              </a:rPr>
              <a:t>To reduce the monitoring work of the soldier from morning to night.</a:t>
            </a:r>
          </a:p>
          <a:p>
            <a:r>
              <a:rPr lang="en-IN" dirty="0">
                <a:latin typeface="Times New Roman" panose="02020603050405020304" pitchFamily="18" charset="0"/>
                <a:cs typeface="Times New Roman" panose="02020603050405020304" pitchFamily="18" charset="0"/>
              </a:rPr>
              <a:t>To shoot an enemy if he cross the border when soldier is not there.</a:t>
            </a:r>
          </a:p>
          <a:p>
            <a:r>
              <a:rPr lang="en-IN" dirty="0">
                <a:latin typeface="Times New Roman" panose="02020603050405020304" pitchFamily="18" charset="0"/>
                <a:cs typeface="Times New Roman" panose="02020603050405020304" pitchFamily="18" charset="0"/>
              </a:rPr>
              <a:t>To reduce the death of border guard soldiers.</a:t>
            </a:r>
          </a:p>
          <a:p>
            <a:r>
              <a:rPr lang="en-IN" dirty="0">
                <a:latin typeface="Times New Roman" panose="02020603050405020304" pitchFamily="18" charset="0"/>
                <a:cs typeface="Times New Roman" panose="02020603050405020304" pitchFamily="18" charset="0"/>
              </a:rPr>
              <a:t>To guard the border 24×7.</a:t>
            </a:r>
          </a:p>
          <a:p>
            <a:r>
              <a:rPr lang="en-IN" dirty="0">
                <a:latin typeface="Times New Roman" panose="02020603050405020304" pitchFamily="18" charset="0"/>
                <a:cs typeface="Times New Roman" panose="02020603050405020304" pitchFamily="18" charset="0"/>
              </a:rPr>
              <a:t>To manage the sudden terrorist ingress.</a:t>
            </a:r>
          </a:p>
          <a:p>
            <a:r>
              <a:rPr lang="en-IN" dirty="0">
                <a:latin typeface="Times New Roman" panose="02020603050405020304" pitchFamily="18" charset="0"/>
                <a:cs typeface="Times New Roman" panose="02020603050405020304" pitchFamily="18" charset="0"/>
              </a:rPr>
              <a:t>To avoid the periodic alteration of soldiers from borders.</a:t>
            </a:r>
          </a:p>
          <a:p>
            <a:r>
              <a:rPr lang="en-IN" dirty="0">
                <a:latin typeface="Times New Roman" panose="02020603050405020304" pitchFamily="18" charset="0"/>
                <a:cs typeface="Times New Roman" panose="02020603050405020304" pitchFamily="18" charset="0"/>
              </a:rPr>
              <a:t> To trigger the gun automatically.</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4294A1-209C-4537-BCCE-E8279C603D29}"/>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4</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61958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D62E-231D-4F8C-A649-264919A5E756}"/>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D3A4C61F-B029-4EEC-ADFF-86AE0E1FE10A}"/>
              </a:ext>
            </a:extLst>
          </p:cNvPr>
          <p:cNvSpPr>
            <a:spLocks noGrp="1"/>
          </p:cNvSpPr>
          <p:nvPr>
            <p:ph idx="1"/>
          </p:nvPr>
        </p:nvSpPr>
        <p:spPr>
          <a:xfrm>
            <a:off x="3210187" y="1491849"/>
            <a:ext cx="5771626" cy="3874301"/>
          </a:xfrm>
        </p:spPr>
        <p:txBody>
          <a:bodyPr/>
          <a:lstStyle/>
          <a:p>
            <a:r>
              <a:rPr lang="en-IN" dirty="0">
                <a:latin typeface="Times New Roman" panose="02020603050405020304" pitchFamily="18" charset="0"/>
                <a:cs typeface="Times New Roman" panose="02020603050405020304" pitchFamily="18" charset="0"/>
              </a:rPr>
              <a:t>Periodic soldiers death</a:t>
            </a:r>
          </a:p>
          <a:p>
            <a:r>
              <a:rPr lang="en-IN" dirty="0">
                <a:latin typeface="Times New Roman" panose="02020603050405020304" pitchFamily="18" charset="0"/>
                <a:cs typeface="Times New Roman" panose="02020603050405020304" pitchFamily="18" charset="0"/>
              </a:rPr>
              <a:t>Guarding in unsafe environment</a:t>
            </a:r>
          </a:p>
          <a:p>
            <a:r>
              <a:rPr lang="en-IN" dirty="0">
                <a:latin typeface="Times New Roman" panose="02020603050405020304" pitchFamily="18" charset="0"/>
                <a:cs typeface="Times New Roman" panose="02020603050405020304" pitchFamily="18" charset="0"/>
              </a:rPr>
              <a:t>24×7 monitoring without sleep</a:t>
            </a:r>
          </a:p>
          <a:p>
            <a:r>
              <a:rPr lang="en-IN" dirty="0">
                <a:latin typeface="Times New Roman" panose="02020603050405020304" pitchFamily="18" charset="0"/>
                <a:cs typeface="Times New Roman" panose="02020603050405020304" pitchFamily="18" charset="0"/>
              </a:rPr>
              <a:t>Natural calamities</a:t>
            </a:r>
          </a:p>
          <a:p>
            <a:r>
              <a:rPr lang="en-IN" dirty="0">
                <a:latin typeface="Times New Roman" panose="02020603050405020304" pitchFamily="18" charset="0"/>
                <a:cs typeface="Times New Roman" panose="02020603050405020304" pitchFamily="18" charset="0"/>
              </a:rPr>
              <a:t>Soldiers fell in sick while guarding</a:t>
            </a:r>
          </a:p>
          <a:p>
            <a:r>
              <a:rPr lang="en-IN" dirty="0">
                <a:latin typeface="Times New Roman" panose="02020603050405020304" pitchFamily="18" charset="0"/>
                <a:cs typeface="Times New Roman" panose="02020603050405020304" pitchFamily="18" charset="0"/>
              </a:rPr>
              <a:t>Sudden terrorist  attack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420457-5F35-4C56-A263-4522F10E1F82}"/>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5</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23448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METHODOLOGY</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34" y="1196328"/>
            <a:ext cx="2162175" cy="211455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898" y="1621632"/>
            <a:ext cx="1647825" cy="130492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4212" y="1355361"/>
            <a:ext cx="1491853" cy="1837466"/>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1315154"/>
            <a:ext cx="1917879" cy="19178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8590" y="4752305"/>
            <a:ext cx="1911489" cy="1415535"/>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8902" y="5059224"/>
            <a:ext cx="1767163" cy="1295021"/>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96485" y="3474968"/>
            <a:ext cx="1360257" cy="1108358"/>
          </a:xfrm>
          <a:prstGeom prst="rect">
            <a:avLst/>
          </a:prstGeom>
        </p:spPr>
      </p:pic>
      <p:sp>
        <p:nvSpPr>
          <p:cNvPr id="17" name="Right Arrow 16"/>
          <p:cNvSpPr/>
          <p:nvPr/>
        </p:nvSpPr>
        <p:spPr>
          <a:xfrm>
            <a:off x="3040160" y="2069120"/>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118077" y="207665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010182" y="203177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0869168" y="3666162"/>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8956150" y="5382197"/>
            <a:ext cx="978408"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5787883" y="5997296"/>
            <a:ext cx="1161784" cy="55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6067781" y="4889683"/>
            <a:ext cx="849081" cy="40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8148499" y="4644570"/>
            <a:ext cx="58170" cy="33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31822" y="3310878"/>
            <a:ext cx="2408338" cy="452432"/>
          </a:xfrm>
          <a:prstGeom prst="rect">
            <a:avLst/>
          </a:prstGeom>
          <a:noFill/>
        </p:spPr>
        <p:txBody>
          <a:bodyPr wrap="squar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Input-Video Capturing</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4" name="TextBox 23"/>
          <p:cNvSpPr txBox="1"/>
          <p:nvPr/>
        </p:nvSpPr>
        <p:spPr>
          <a:xfrm>
            <a:off x="4160271" y="2996464"/>
            <a:ext cx="1907509" cy="416524"/>
          </a:xfrm>
          <a:prstGeom prst="rect">
            <a:avLst/>
          </a:prstGeom>
          <a:noFill/>
        </p:spPr>
        <p:txBody>
          <a:bodyPr wrap="squar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Face Recognition </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Rectangle 7"/>
          <p:cNvSpPr/>
          <p:nvPr/>
        </p:nvSpPr>
        <p:spPr>
          <a:xfrm>
            <a:off x="8697075" y="2605281"/>
            <a:ext cx="1774518" cy="646331"/>
          </a:xfrm>
          <a:prstGeom prst="rect">
            <a:avLst/>
          </a:prstGeom>
        </p:spPr>
        <p:txBody>
          <a:bodyPr wrap="square">
            <a:spAutoFit/>
          </a:bodyPr>
          <a:lstStyle/>
          <a:p>
            <a:pPr algn="ctr"/>
            <a:r>
              <a:rPr lang="en-US" dirty="0">
                <a:latin typeface="Times New Roman" panose="02020603050405020304" pitchFamily="18" charset="0"/>
                <a:ea typeface="Microsoft YaHei" panose="020B0503020204020204" pitchFamily="34" charset="-122"/>
                <a:cs typeface="Times New Roman" panose="02020603050405020304" pitchFamily="18" charset="0"/>
              </a:rPr>
              <a:t> Face Detection Coding </a:t>
            </a:r>
            <a:endParaRPr lang="en-US" dirty="0"/>
          </a:p>
        </p:txBody>
      </p:sp>
      <p:sp>
        <p:nvSpPr>
          <p:cNvPr id="22" name="TextBox 21"/>
          <p:cNvSpPr txBox="1"/>
          <p:nvPr/>
        </p:nvSpPr>
        <p:spPr>
          <a:xfrm>
            <a:off x="10088163" y="6242183"/>
            <a:ext cx="2046641" cy="452432"/>
          </a:xfrm>
          <a:prstGeom prst="rect">
            <a:avLst/>
          </a:prstGeom>
          <a:noFill/>
        </p:spPr>
        <p:txBody>
          <a:bodyPr wrap="squar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Output of </a:t>
            </a:r>
            <a:r>
              <a:rPr lang="en-US" dirty="0" err="1">
                <a:latin typeface="Times New Roman" panose="02020603050405020304" pitchFamily="18" charset="0"/>
                <a:ea typeface="Microsoft YaHei" panose="020B0503020204020204" pitchFamily="34" charset="-122"/>
                <a:cs typeface="Times New Roman" panose="02020603050405020304" pitchFamily="18" charset="0"/>
              </a:rPr>
              <a:t>Spyder</a:t>
            </a:r>
            <a:endParaRPr lang="en-US"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3" name="TextBox 22"/>
          <p:cNvSpPr txBox="1"/>
          <p:nvPr/>
        </p:nvSpPr>
        <p:spPr>
          <a:xfrm>
            <a:off x="7304212" y="6457733"/>
            <a:ext cx="2076209" cy="452432"/>
          </a:xfrm>
          <a:prstGeom prst="rect">
            <a:avLst/>
          </a:prstGeom>
          <a:noFill/>
        </p:spPr>
        <p:txBody>
          <a:bodyPr wrap="none" rtlCol="0">
            <a:spAutoFit/>
          </a:bodyPr>
          <a:lstStyle/>
          <a:p>
            <a:pPr>
              <a:lnSpc>
                <a:spcPct val="130000"/>
              </a:lnSpc>
            </a:pPr>
            <a:r>
              <a:rPr lang="en-US" dirty="0" err="1">
                <a:latin typeface="Times New Roman" panose="02020603050405020304" pitchFamily="18" charset="0"/>
                <a:ea typeface="Microsoft YaHei" panose="020B0503020204020204" pitchFamily="34" charset="-122"/>
                <a:cs typeface="Times New Roman" panose="02020603050405020304" pitchFamily="18" charset="0"/>
              </a:rPr>
              <a:t>Arduino</a:t>
            </a:r>
            <a:r>
              <a:rPr lang="en-US" dirty="0">
                <a:latin typeface="Times New Roman" panose="02020603050405020304" pitchFamily="18" charset="0"/>
                <a:ea typeface="Microsoft YaHei" panose="020B0503020204020204" pitchFamily="34" charset="-122"/>
                <a:cs typeface="Times New Roman" panose="02020603050405020304" pitchFamily="18" charset="0"/>
              </a:rPr>
              <a:t> Controlling</a:t>
            </a:r>
          </a:p>
        </p:txBody>
      </p:sp>
      <p:sp>
        <p:nvSpPr>
          <p:cNvPr id="27" name="TextBox 26"/>
          <p:cNvSpPr txBox="1"/>
          <p:nvPr/>
        </p:nvSpPr>
        <p:spPr>
          <a:xfrm>
            <a:off x="4104230" y="6486353"/>
            <a:ext cx="1862882"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Tilt Up and Down</a:t>
            </a:r>
          </a:p>
        </p:txBody>
      </p:sp>
      <p:sp>
        <p:nvSpPr>
          <p:cNvPr id="28" name="TextBox 27"/>
          <p:cNvSpPr txBox="1"/>
          <p:nvPr/>
        </p:nvSpPr>
        <p:spPr>
          <a:xfrm>
            <a:off x="4319142" y="4250617"/>
            <a:ext cx="979755"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Rotation</a:t>
            </a:r>
          </a:p>
        </p:txBody>
      </p:sp>
      <p:sp>
        <p:nvSpPr>
          <p:cNvPr id="29" name="TextBox 28"/>
          <p:cNvSpPr txBox="1"/>
          <p:nvPr/>
        </p:nvSpPr>
        <p:spPr>
          <a:xfrm>
            <a:off x="8673395" y="3808865"/>
            <a:ext cx="1163973"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Triggering</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2711" y="4262555"/>
            <a:ext cx="2153379" cy="1211276"/>
          </a:xfrm>
          <a:prstGeom prst="rect">
            <a:avLst/>
          </a:prstGeom>
        </p:spPr>
      </p:pic>
      <p:sp>
        <p:nvSpPr>
          <p:cNvPr id="6" name="Up Arrow 5"/>
          <p:cNvSpPr/>
          <p:nvPr/>
        </p:nvSpPr>
        <p:spPr>
          <a:xfrm>
            <a:off x="1722193" y="5482451"/>
            <a:ext cx="274414" cy="46110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1732474" y="3808864"/>
            <a:ext cx="264133" cy="3835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a:off x="2958828" y="5795097"/>
            <a:ext cx="1044230" cy="483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815002" y="3808864"/>
            <a:ext cx="2106950" cy="2134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063AB5E7-7F91-4111-A6E2-A6EBCF397C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92071" y="3417433"/>
            <a:ext cx="1382653" cy="1382653"/>
          </a:xfrm>
          <a:prstGeom prst="rect">
            <a:avLst/>
          </a:prstGeom>
        </p:spPr>
      </p:pic>
      <p:pic>
        <p:nvPicPr>
          <p:cNvPr id="38" name="Picture 37">
            <a:extLst>
              <a:ext uri="{FF2B5EF4-FFF2-40B4-BE49-F238E27FC236}">
                <a16:creationId xmlns:a16="http://schemas.microsoft.com/office/drawing/2014/main" id="{45ABAA71-0C38-43AA-B85A-4AC74BCDCC9B}"/>
              </a:ext>
            </a:extLst>
          </p:cNvPr>
          <p:cNvPicPr>
            <a:picLocks noChangeAspect="1"/>
          </p:cNvPicPr>
          <p:nvPr/>
        </p:nvPicPr>
        <p:blipFill>
          <a:blip r:embed="rId11"/>
          <a:stretch>
            <a:fillRect/>
          </a:stretch>
        </p:blipFill>
        <p:spPr>
          <a:xfrm>
            <a:off x="4220307" y="5058443"/>
            <a:ext cx="1455536" cy="1449123"/>
          </a:xfrm>
          <a:prstGeom prst="rect">
            <a:avLst/>
          </a:prstGeom>
        </p:spPr>
      </p:pic>
      <p:pic>
        <p:nvPicPr>
          <p:cNvPr id="34" name="Picture 33" descr="C:\Users\Ragavan Rana\Downloads\Uzi_of_the_israeli_armed_forces.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72899" y="5877196"/>
            <a:ext cx="1530063" cy="918316"/>
          </a:xfrm>
          <a:prstGeom prst="rect">
            <a:avLst/>
          </a:prstGeom>
          <a:noFill/>
          <a:ln>
            <a:noFill/>
          </a:ln>
        </p:spPr>
      </p:pic>
      <p:sp>
        <p:nvSpPr>
          <p:cNvPr id="36" name="TextBox 35"/>
          <p:cNvSpPr txBox="1"/>
          <p:nvPr/>
        </p:nvSpPr>
        <p:spPr>
          <a:xfrm>
            <a:off x="2782197" y="6272500"/>
            <a:ext cx="569387"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UZI</a:t>
            </a:r>
          </a:p>
        </p:txBody>
      </p:sp>
      <p:sp>
        <p:nvSpPr>
          <p:cNvPr id="39" name="TextBox 38"/>
          <p:cNvSpPr txBox="1"/>
          <p:nvPr/>
        </p:nvSpPr>
        <p:spPr>
          <a:xfrm>
            <a:off x="2729455" y="3882543"/>
            <a:ext cx="1268296" cy="452432"/>
          </a:xfrm>
          <a:prstGeom prst="rect">
            <a:avLst/>
          </a:prstGeom>
          <a:noFill/>
        </p:spPr>
        <p:txBody>
          <a:bodyPr wrap="none" rtlCol="0">
            <a:spAutoFit/>
          </a:bodyPr>
          <a:lstStyle/>
          <a:p>
            <a:pPr>
              <a:lnSpc>
                <a:spcPct val="130000"/>
              </a:lnSpc>
            </a:pPr>
            <a:r>
              <a:rPr lang="en-US" dirty="0">
                <a:latin typeface="Times New Roman" panose="02020603050405020304" pitchFamily="18" charset="0"/>
                <a:ea typeface="Microsoft YaHei" panose="020B0503020204020204" pitchFamily="34" charset="-122"/>
                <a:cs typeface="Times New Roman" panose="02020603050405020304" pitchFamily="18" charset="0"/>
              </a:rPr>
              <a:t>Battle Field</a:t>
            </a:r>
          </a:p>
        </p:txBody>
      </p:sp>
    </p:spTree>
    <p:extLst>
      <p:ext uri="{BB962C8B-B14F-4D97-AF65-F5344CB8AC3E}">
        <p14:creationId xmlns:p14="http://schemas.microsoft.com/office/powerpoint/2010/main" val="360999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9D4B-E100-4C80-88EA-BB0C3F882D5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GUN HOLDER DESIGN</a:t>
            </a:r>
          </a:p>
        </p:txBody>
      </p:sp>
      <p:sp>
        <p:nvSpPr>
          <p:cNvPr id="4" name="Slide Number Placeholder 3">
            <a:extLst>
              <a:ext uri="{FF2B5EF4-FFF2-40B4-BE49-F238E27FC236}">
                <a16:creationId xmlns:a16="http://schemas.microsoft.com/office/drawing/2014/main" id="{9F84E4D5-CB00-4EDD-A466-353C2734070C}"/>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7</a:t>
            </a:fld>
            <a:endParaRPr lang="zh-CN" altLang="en-US">
              <a:solidFill>
                <a:srgbClr val="494B4D">
                  <a:tint val="75000"/>
                </a:srgbClr>
              </a:solidFill>
              <a:cs typeface="+mn-cs"/>
            </a:endParaRPr>
          </a:p>
        </p:txBody>
      </p:sp>
      <p:sp>
        <p:nvSpPr>
          <p:cNvPr id="11" name="Content Placeholder 10">
            <a:extLst>
              <a:ext uri="{FF2B5EF4-FFF2-40B4-BE49-F238E27FC236}">
                <a16:creationId xmlns:a16="http://schemas.microsoft.com/office/drawing/2014/main" id="{7453D556-6BE7-4A61-A96C-CF30B5679681}"/>
              </a:ext>
            </a:extLst>
          </p:cNvPr>
          <p:cNvSpPr>
            <a:spLocks noGrp="1"/>
          </p:cNvSpPr>
          <p:nvPr>
            <p:ph idx="1"/>
          </p:nvPr>
        </p:nvSpPr>
        <p:spPr>
          <a:xfrm>
            <a:off x="639234" y="1217613"/>
            <a:ext cx="10962217" cy="5321300"/>
          </a:xfrm>
        </p:spPr>
        <p:txBody>
          <a:bodyPr/>
          <a:lstStyle/>
          <a:p>
            <a:endParaRPr lang="en-IN" dirty="0"/>
          </a:p>
          <a:p>
            <a:pPr marL="0" indent="0">
              <a:buNone/>
            </a:pPr>
            <a:endParaRPr lang="en-IN" dirty="0"/>
          </a:p>
          <a:p>
            <a:pPr marL="0" indent="0">
              <a:buNone/>
            </a:pPr>
            <a:endParaRPr lang="en-IN" dirty="0"/>
          </a:p>
          <a:p>
            <a:pPr marL="0" indent="0">
              <a:buNone/>
            </a:pPr>
            <a:endParaRPr lang="en-IN" dirty="0"/>
          </a:p>
        </p:txBody>
      </p:sp>
      <p:pic>
        <p:nvPicPr>
          <p:cNvPr id="12" name="Content Placeholder 5">
            <a:extLst>
              <a:ext uri="{FF2B5EF4-FFF2-40B4-BE49-F238E27FC236}">
                <a16:creationId xmlns:a16="http://schemas.microsoft.com/office/drawing/2014/main" id="{0209B4EA-4FEC-4EE6-A1B0-7A0AFEB74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190" y="1633107"/>
            <a:ext cx="5211810" cy="3358562"/>
          </a:xfrm>
          <a:prstGeom prst="rect">
            <a:avLst/>
          </a:prstGeom>
          <a:noFill/>
          <a:ln w="9525">
            <a:noFill/>
          </a:ln>
        </p:spPr>
      </p:pic>
      <p:sp>
        <p:nvSpPr>
          <p:cNvPr id="6" name="TextBox 5">
            <a:extLst>
              <a:ext uri="{FF2B5EF4-FFF2-40B4-BE49-F238E27FC236}">
                <a16:creationId xmlns:a16="http://schemas.microsoft.com/office/drawing/2014/main" id="{820AD34F-E2CB-43B2-AA44-8F05AF93C958}"/>
              </a:ext>
            </a:extLst>
          </p:cNvPr>
          <p:cNvSpPr txBox="1"/>
          <p:nvPr/>
        </p:nvSpPr>
        <p:spPr>
          <a:xfrm>
            <a:off x="2172749" y="4991669"/>
            <a:ext cx="2558642"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Exact Design</a:t>
            </a:r>
          </a:p>
        </p:txBody>
      </p:sp>
      <p:sp>
        <p:nvSpPr>
          <p:cNvPr id="9" name="TextBox 8">
            <a:extLst>
              <a:ext uri="{FF2B5EF4-FFF2-40B4-BE49-F238E27FC236}">
                <a16:creationId xmlns:a16="http://schemas.microsoft.com/office/drawing/2014/main" id="{92A3D2A3-7D89-4FE8-B718-E569FB4CAB9B}"/>
              </a:ext>
            </a:extLst>
          </p:cNvPr>
          <p:cNvSpPr txBox="1"/>
          <p:nvPr/>
        </p:nvSpPr>
        <p:spPr>
          <a:xfrm>
            <a:off x="7713677" y="5038479"/>
            <a:ext cx="2491530" cy="450829"/>
          </a:xfrm>
          <a:prstGeom prst="rect">
            <a:avLst/>
          </a:prstGeom>
          <a:noFill/>
        </p:spPr>
        <p:txBody>
          <a:bodyPr wrap="square" rtlCol="0">
            <a:spAutoFit/>
          </a:bodyPr>
          <a:lstStyle/>
          <a:p>
            <a:pPr algn="ctr">
              <a:lnSpc>
                <a:spcPct val="130000"/>
              </a:lnSpc>
            </a:pPr>
            <a:r>
              <a:rPr lang="en-IN" sz="2000" b="1" dirty="0">
                <a:latin typeface="Times New Roman" panose="02020603050405020304" pitchFamily="18" charset="0"/>
                <a:ea typeface="Microsoft YaHei" panose="020B0503020204020204" pitchFamily="34" charset="-122"/>
                <a:cs typeface="Times New Roman" panose="02020603050405020304" pitchFamily="18" charset="0"/>
              </a:rPr>
              <a:t>Prototype Design</a:t>
            </a:r>
          </a:p>
        </p:txBody>
      </p:sp>
      <p:pic>
        <p:nvPicPr>
          <p:cNvPr id="3" name="Picture 2">
            <a:extLst>
              <a:ext uri="{FF2B5EF4-FFF2-40B4-BE49-F238E27FC236}">
                <a16:creationId xmlns:a16="http://schemas.microsoft.com/office/drawing/2014/main" id="{0320CF55-E665-440A-B600-D97BDA4C0CE9}"/>
              </a:ext>
            </a:extLst>
          </p:cNvPr>
          <p:cNvPicPr>
            <a:picLocks noChangeAspect="1"/>
          </p:cNvPicPr>
          <p:nvPr/>
        </p:nvPicPr>
        <p:blipFill>
          <a:blip r:embed="rId3"/>
          <a:stretch>
            <a:fillRect/>
          </a:stretch>
        </p:blipFill>
        <p:spPr>
          <a:xfrm>
            <a:off x="6566399" y="1633107"/>
            <a:ext cx="5183175" cy="3405372"/>
          </a:xfrm>
          <a:prstGeom prst="rect">
            <a:avLst/>
          </a:prstGeom>
        </p:spPr>
      </p:pic>
    </p:spTree>
    <p:extLst>
      <p:ext uri="{BB962C8B-B14F-4D97-AF65-F5344CB8AC3E}">
        <p14:creationId xmlns:p14="http://schemas.microsoft.com/office/powerpoint/2010/main" val="313191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7FB6-49E3-4144-834B-E2D1895D3CEB}"/>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DESIGN CALCULATION</a:t>
            </a:r>
          </a:p>
        </p:txBody>
      </p:sp>
      <p:sp>
        <p:nvSpPr>
          <p:cNvPr id="3" name="Content Placeholder 2">
            <a:extLst>
              <a:ext uri="{FF2B5EF4-FFF2-40B4-BE49-F238E27FC236}">
                <a16:creationId xmlns:a16="http://schemas.microsoft.com/office/drawing/2014/main" id="{C7D4A008-ACBC-4C70-93D1-DDDA5FFB16C3}"/>
              </a:ext>
            </a:extLst>
          </p:cNvPr>
          <p:cNvSpPr>
            <a:spLocks noGrp="1"/>
          </p:cNvSpPr>
          <p:nvPr>
            <p:ph idx="1"/>
          </p:nvPr>
        </p:nvSpPr>
        <p:spPr>
          <a:xfrm>
            <a:off x="639234" y="801688"/>
            <a:ext cx="10962217" cy="5919788"/>
          </a:xfrm>
        </p:spPr>
        <p:txBody>
          <a:bodyPr/>
          <a:lstStyle/>
          <a:p>
            <a:pPr marL="0" indent="0">
              <a:buNone/>
            </a:pPr>
            <a:r>
              <a:rPr lang="en-IN" dirty="0"/>
              <a:t>Calculation for Selection of Servo Motor</a:t>
            </a:r>
          </a:p>
          <a:p>
            <a:pPr algn="l"/>
            <a:r>
              <a:rPr lang="en-IN" dirty="0">
                <a:latin typeface="Times New Roman" panose="02020603050405020304" pitchFamily="18" charset="0"/>
                <a:cs typeface="Times New Roman" panose="02020603050405020304" pitchFamily="18" charset="0"/>
              </a:rPr>
              <a:t>Mass of the base plate		    = 0.250kg</a:t>
            </a:r>
          </a:p>
          <a:p>
            <a:pPr algn="l"/>
            <a:r>
              <a:rPr lang="en-IN" dirty="0">
                <a:latin typeface="Times New Roman" panose="02020603050405020304" pitchFamily="18" charset="0"/>
                <a:cs typeface="Times New Roman" panose="02020603050405020304" pitchFamily="18" charset="0"/>
              </a:rPr>
              <a:t>Mass of the gun		    = 0.380kg</a:t>
            </a:r>
          </a:p>
          <a:p>
            <a:pPr algn="l"/>
            <a:r>
              <a:rPr lang="en-IN" dirty="0">
                <a:latin typeface="Times New Roman" panose="02020603050405020304" pitchFamily="18" charset="0"/>
                <a:cs typeface="Times New Roman" panose="02020603050405020304" pitchFamily="18" charset="0"/>
              </a:rPr>
              <a:t>Mass of the right leg		    = 0.050kg</a:t>
            </a:r>
          </a:p>
          <a:p>
            <a:pPr algn="l"/>
            <a:r>
              <a:rPr lang="en-IN" dirty="0">
                <a:latin typeface="Times New Roman" panose="02020603050405020304" pitchFamily="18" charset="0"/>
                <a:cs typeface="Times New Roman" panose="02020603050405020304" pitchFamily="18" charset="0"/>
              </a:rPr>
              <a:t>Mass of the left leg		    = 0.050kg</a:t>
            </a:r>
          </a:p>
          <a:p>
            <a:pPr algn="l"/>
            <a:r>
              <a:rPr lang="en-IN" dirty="0">
                <a:latin typeface="Times New Roman" panose="02020603050405020304" pitchFamily="18" charset="0"/>
                <a:cs typeface="Times New Roman" panose="02020603050405020304" pitchFamily="18" charset="0"/>
              </a:rPr>
              <a:t>Mass of the nylon rod		    = 0.10kg</a:t>
            </a:r>
          </a:p>
          <a:p>
            <a:pPr algn="l"/>
            <a:r>
              <a:rPr lang="en-IN" dirty="0">
                <a:latin typeface="Times New Roman" panose="02020603050405020304" pitchFamily="18" charset="0"/>
                <a:cs typeface="Times New Roman" panose="02020603050405020304" pitchFamily="18" charset="0"/>
              </a:rPr>
              <a:t>Acceleration due to gravity (a)    = 9.81m/s^2</a:t>
            </a:r>
          </a:p>
          <a:p>
            <a:pPr algn="l"/>
            <a:r>
              <a:rPr lang="en-IN" dirty="0">
                <a:latin typeface="Times New Roman" panose="02020603050405020304" pitchFamily="18" charset="0"/>
                <a:cs typeface="Times New Roman" panose="02020603050405020304" pitchFamily="18" charset="0"/>
              </a:rPr>
              <a:t>Radius of the circular disk (r)     = 10.5cm</a:t>
            </a:r>
          </a:p>
          <a:p>
            <a:pPr algn="l"/>
            <a:r>
              <a:rPr lang="en-IN" dirty="0">
                <a:latin typeface="Times New Roman" panose="02020603050405020304" pitchFamily="18" charset="0"/>
                <a:cs typeface="Times New Roman" panose="02020603050405020304" pitchFamily="18" charset="0"/>
              </a:rPr>
              <a:t>Total mass	= Mass of the base plate + Mass of the gun + Mass of the right leg+</a:t>
            </a:r>
          </a:p>
          <a:p>
            <a:pPr marL="0" indent="0" algn="l">
              <a:buNone/>
            </a:pPr>
            <a:r>
              <a:rPr lang="en-IN" dirty="0">
                <a:latin typeface="Times New Roman" panose="02020603050405020304" pitchFamily="18" charset="0"/>
                <a:cs typeface="Times New Roman" panose="02020603050405020304" pitchFamily="18" charset="0"/>
              </a:rPr>
              <a:t>                                Mass of the left leg + Mass of the nylon rod</a:t>
            </a:r>
          </a:p>
          <a:p>
            <a:pPr marL="0" indent="0" algn="l">
              <a:buNone/>
            </a:pP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BE2FE6EF-23D2-4156-8506-ACAA66CDF13C}"/>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8</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348849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4249-980A-4495-8C67-D5F455EC80B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DESIGN CALCULATION</a:t>
            </a:r>
          </a:p>
        </p:txBody>
      </p:sp>
      <p:sp>
        <p:nvSpPr>
          <p:cNvPr id="3" name="Content Placeholder 2">
            <a:extLst>
              <a:ext uri="{FF2B5EF4-FFF2-40B4-BE49-F238E27FC236}">
                <a16:creationId xmlns:a16="http://schemas.microsoft.com/office/drawing/2014/main" id="{DF965D3E-38EA-43F6-A395-46DE60C05165}"/>
              </a:ext>
            </a:extLst>
          </p:cNvPr>
          <p:cNvSpPr>
            <a:spLocks noGrp="1"/>
          </p:cNvSpPr>
          <p:nvPr>
            <p:ph idx="1"/>
          </p:nvPr>
        </p:nvSpPr>
        <p:spPr>
          <a:xfrm>
            <a:off x="651935" y="576775"/>
            <a:ext cx="10701866" cy="5779405"/>
          </a:xfrm>
        </p:spPr>
        <p:txBody>
          <a:bodyPr/>
          <a:lstStyle/>
          <a:p>
            <a:pPr marL="0" indent="0">
              <a:buNone/>
            </a:pPr>
            <a:r>
              <a:rPr lang="en-IN" dirty="0">
                <a:latin typeface="Times New Roman" panose="02020603050405020304" pitchFamily="18" charset="0"/>
                <a:cs typeface="Times New Roman" panose="02020603050405020304" pitchFamily="18" charset="0"/>
              </a:rPr>
              <a:t>	</a:t>
            </a:r>
          </a:p>
          <a:p>
            <a:pPr algn="l"/>
            <a:r>
              <a:rPr lang="en-IN" dirty="0">
                <a:latin typeface="Times New Roman" panose="02020603050405020304" pitchFamily="18" charset="0"/>
                <a:cs typeface="Times New Roman" panose="02020603050405020304" pitchFamily="18" charset="0"/>
              </a:rPr>
              <a:t>Total mass	= .250 + .380 + .050 + .050 + 0.10 = 0.83kg</a:t>
            </a:r>
          </a:p>
          <a:p>
            <a:pPr algn="l"/>
            <a:r>
              <a:rPr lang="en-IN" dirty="0">
                <a:latin typeface="Times New Roman" panose="02020603050405020304" pitchFamily="18" charset="0"/>
                <a:cs typeface="Times New Roman" panose="02020603050405020304" pitchFamily="18" charset="0"/>
              </a:rPr>
              <a:t>Force     	= Total mass × Acceleration</a:t>
            </a:r>
          </a:p>
          <a:p>
            <a:pPr marL="0" indent="0" algn="l">
              <a:buNone/>
            </a:pPr>
            <a:r>
              <a:rPr lang="en-IN" dirty="0">
                <a:latin typeface="Times New Roman" panose="02020603050405020304" pitchFamily="18" charset="0"/>
                <a:cs typeface="Times New Roman" panose="02020603050405020304" pitchFamily="18" charset="0"/>
              </a:rPr>
              <a:t>	    	= 0.83 × 9.81 = 8.1423 N</a:t>
            </a:r>
          </a:p>
          <a:p>
            <a:pPr algn="l"/>
            <a:r>
              <a:rPr lang="en-IN" dirty="0">
                <a:latin typeface="Times New Roman" panose="02020603050405020304" pitchFamily="18" charset="0"/>
                <a:cs typeface="Times New Roman" panose="02020603050405020304" pitchFamily="18" charset="0"/>
              </a:rPr>
              <a:t>Torque   	= Force × Radius</a:t>
            </a:r>
          </a:p>
          <a:p>
            <a:pPr marL="0" indent="0" algn="l">
              <a:buNone/>
            </a:pPr>
            <a:r>
              <a:rPr lang="en-IN" dirty="0">
                <a:latin typeface="Times New Roman" panose="02020603050405020304" pitchFamily="18" charset="0"/>
                <a:cs typeface="Times New Roman" panose="02020603050405020304" pitchFamily="18" charset="0"/>
              </a:rPr>
              <a:t>               	= 8.1423 × 10.5 = 85.4941 N-cm</a:t>
            </a:r>
          </a:p>
          <a:p>
            <a:pPr algn="l"/>
            <a:r>
              <a:rPr lang="en-IN" dirty="0">
                <a:latin typeface="Times New Roman" panose="02020603050405020304" pitchFamily="18" charset="0"/>
                <a:cs typeface="Times New Roman" panose="02020603050405020304" pitchFamily="18" charset="0"/>
              </a:rPr>
              <a:t>In terms of torque in kg-cm</a:t>
            </a:r>
          </a:p>
          <a:p>
            <a:pPr algn="l"/>
            <a:r>
              <a:rPr lang="en-IN" dirty="0">
                <a:latin typeface="Times New Roman" panose="02020603050405020304" pitchFamily="18" charset="0"/>
                <a:cs typeface="Times New Roman" panose="02020603050405020304" pitchFamily="18" charset="0"/>
              </a:rPr>
              <a:t>Torque 	= mass × radius</a:t>
            </a:r>
          </a:p>
          <a:p>
            <a:pPr marL="0" indent="0" algn="l">
              <a:buNone/>
            </a:pPr>
            <a:r>
              <a:rPr lang="en-IN" dirty="0">
                <a:latin typeface="Times New Roman" panose="02020603050405020304" pitchFamily="18" charset="0"/>
                <a:cs typeface="Times New Roman" panose="02020603050405020304" pitchFamily="18" charset="0"/>
              </a:rPr>
              <a:t>                             = 0.83 × 10.5 = 8.715 kg-cm</a:t>
            </a:r>
          </a:p>
          <a:p>
            <a:pPr algn="l"/>
            <a:r>
              <a:rPr lang="en-IN" dirty="0">
                <a:latin typeface="Times New Roman" panose="02020603050405020304" pitchFamily="18" charset="0"/>
                <a:cs typeface="Times New Roman" panose="02020603050405020304" pitchFamily="18" charset="0"/>
              </a:rPr>
              <a:t>In order to rotate a weight of .83kg kg, a servo motor of 10 kg-cm is selected</a:t>
            </a:r>
          </a:p>
        </p:txBody>
      </p:sp>
      <p:sp>
        <p:nvSpPr>
          <p:cNvPr id="4" name="Slide Number Placeholder 3">
            <a:extLst>
              <a:ext uri="{FF2B5EF4-FFF2-40B4-BE49-F238E27FC236}">
                <a16:creationId xmlns:a16="http://schemas.microsoft.com/office/drawing/2014/main" id="{0BE07929-D513-4B3F-B7F6-06BAD78BB5D1}"/>
              </a:ext>
            </a:extLst>
          </p:cNvPr>
          <p:cNvSpPr>
            <a:spLocks noGrp="1"/>
          </p:cNvSpPr>
          <p:nvPr>
            <p:ph type="sldNum" sz="quarter" idx="12"/>
          </p:nvPr>
        </p:nvSpPr>
        <p:spPr/>
        <p:txBody>
          <a:bodyPr/>
          <a:lstStyle/>
          <a:p>
            <a:pPr rtl="0"/>
            <a:fld id="{6DE7F848-D61F-4235-B28F-8FCD9B0DE716}" type="slidenum">
              <a:rPr lang="zh-CN" altLang="en-US" smtClean="0">
                <a:solidFill>
                  <a:srgbClr val="494B4D">
                    <a:tint val="75000"/>
                  </a:srgbClr>
                </a:solidFill>
                <a:cs typeface="+mn-cs"/>
              </a:rPr>
              <a:pPr rtl="0"/>
              <a:t>9</a:t>
            </a:fld>
            <a:endParaRPr lang="zh-CN" altLang="en-US">
              <a:solidFill>
                <a:srgbClr val="494B4D">
                  <a:tint val="75000"/>
                </a:srgbClr>
              </a:solidFill>
              <a:cs typeface="+mn-cs"/>
            </a:endParaRPr>
          </a:p>
        </p:txBody>
      </p:sp>
    </p:spTree>
    <p:extLst>
      <p:ext uri="{BB962C8B-B14F-4D97-AF65-F5344CB8AC3E}">
        <p14:creationId xmlns:p14="http://schemas.microsoft.com/office/powerpoint/2010/main" val="2126816066"/>
      </p:ext>
    </p:extLst>
  </p:cSld>
  <p:clrMapOvr>
    <a:masterClrMapping/>
  </p:clrMapOvr>
</p:sld>
</file>

<file path=ppt/theme/theme1.xml><?xml version="1.0" encoding="utf-8"?>
<a:theme xmlns:a="http://schemas.openxmlformats.org/drawingml/2006/main" name="A000120140530A18PPBG">
  <a:themeElements>
    <a:clrScheme name="kso_RED4">
      <a:dk1>
        <a:srgbClr val="494B4D"/>
      </a:dk1>
      <a:lt1>
        <a:srgbClr val="FFFFFF"/>
      </a:lt1>
      <a:dk2>
        <a:srgbClr val="3D3F41"/>
      </a:dk2>
      <a:lt2>
        <a:srgbClr val="FFFFFF"/>
      </a:lt2>
      <a:accent1>
        <a:srgbClr val="C68F2C"/>
      </a:accent1>
      <a:accent2>
        <a:srgbClr val="BB4A27"/>
      </a:accent2>
      <a:accent3>
        <a:srgbClr val="E68C68"/>
      </a:accent3>
      <a:accent4>
        <a:srgbClr val="8F2578"/>
      </a:accent4>
      <a:accent5>
        <a:srgbClr val="DCD834"/>
      </a:accent5>
      <a:accent6>
        <a:srgbClr val="9FBE3C"/>
      </a:accent6>
      <a:hlink>
        <a:srgbClr val="00B0F0"/>
      </a:hlink>
      <a:folHlink>
        <a:srgbClr val="AFB2B4"/>
      </a:folHlink>
    </a:clrScheme>
    <a:fontScheme name="KSO主题6">
      <a:majorFont>
        <a:latin typeface="Elephant"/>
        <a:ea typeface="幼圆"/>
        <a:cs typeface=""/>
      </a:majorFont>
      <a:minorFont>
        <a:latin typeface="Calibri"/>
        <a:ea typeface="华文新魏"/>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811</Words>
  <Application>Microsoft Office PowerPoint</Application>
  <PresentationFormat>Widescreen</PresentationFormat>
  <Paragraphs>146</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Microsoft YaHei</vt:lpstr>
      <vt:lpstr>宋体</vt:lpstr>
      <vt:lpstr>华文新魏</vt:lpstr>
      <vt:lpstr>Arial</vt:lpstr>
      <vt:lpstr>Calibri</vt:lpstr>
      <vt:lpstr>Times New Roman</vt:lpstr>
      <vt:lpstr>Wingdings</vt:lpstr>
      <vt:lpstr>幼圆</vt:lpstr>
      <vt:lpstr>A000120140530A18PPBG</vt:lpstr>
      <vt:lpstr>DESIGN AND SIMULATION OF SENTINEL GUN ASSISTED BY IMAGE PROCESSING FOR DEFENCE APPLICATION</vt:lpstr>
      <vt:lpstr>INTRODUCTION</vt:lpstr>
      <vt:lpstr>ABSTRACT</vt:lpstr>
      <vt:lpstr>PROJECT OBJECTIVE</vt:lpstr>
      <vt:lpstr>PROBLEM IDENTIFICATION</vt:lpstr>
      <vt:lpstr>METHODOLOGY</vt:lpstr>
      <vt:lpstr>GUN HOLDER DESIGN</vt:lpstr>
      <vt:lpstr>DESIGN CALCULATION</vt:lpstr>
      <vt:lpstr>DESIGN CALCULATION</vt:lpstr>
      <vt:lpstr>MATERIALS REQUIRED FOR PROTOTYPE</vt:lpstr>
      <vt:lpstr>IMAGE PROCESSING TECHNOLOGY</vt:lpstr>
      <vt:lpstr>SOFTWARE USED</vt:lpstr>
      <vt:lpstr>Coding</vt:lpstr>
      <vt:lpstr>FABRICATED MODEL</vt:lpstr>
      <vt:lpstr> CONCLUSION</vt:lpstr>
      <vt:lpstr>FUTURE WORK</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DEIGSN AND FABRICATION OF VERSATILE DRILLING MACHINE</dc:title>
  <dc:creator>NKumar</dc:creator>
  <cp:lastModifiedBy>Ajeeth Jega</cp:lastModifiedBy>
  <cp:revision>152</cp:revision>
  <dcterms:created xsi:type="dcterms:W3CDTF">2018-03-26T16:38:51Z</dcterms:created>
  <dcterms:modified xsi:type="dcterms:W3CDTF">2019-03-26T04:08:25Z</dcterms:modified>
</cp:coreProperties>
</file>