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945600" cy="32918400"/>
  <p:notesSz cx="7004050" cy="92837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300" b="0" i="0" baseline="0">
        <a:solidFill>
          <a:schemeClr val="dk1"/>
        </a:solidFill>
        <a:latin typeface="Arial" charset="0"/>
        <a:sym typeface="Arial" charset="0"/>
      </a:defRPr>
    </a:lvl1pPr>
    <a:lvl2pPr marL="325437" indent="131763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300" b="0" i="0" baseline="0">
        <a:solidFill>
          <a:schemeClr val="dk1"/>
        </a:solidFill>
        <a:latin typeface="Arial" charset="0"/>
        <a:sym typeface="Arial" charset="0"/>
      </a:defRPr>
    </a:lvl2pPr>
    <a:lvl3pPr marL="652462" indent="261938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300" b="0" i="0" baseline="0">
        <a:solidFill>
          <a:schemeClr val="dk1"/>
        </a:solidFill>
        <a:latin typeface="Arial" charset="0"/>
        <a:sym typeface="Arial" charset="0"/>
      </a:defRPr>
    </a:lvl3pPr>
    <a:lvl4pPr marL="979487" indent="392113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300" b="0" i="0" baseline="0">
        <a:solidFill>
          <a:schemeClr val="dk1"/>
        </a:solidFill>
        <a:latin typeface="Arial" charset="0"/>
        <a:sym typeface="Arial" charset="0"/>
      </a:defRPr>
    </a:lvl4pPr>
    <a:lvl5pPr marL="1304925" indent="523875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300" b="0" i="0" baseline="0">
        <a:solidFill>
          <a:schemeClr val="dk1"/>
        </a:solidFill>
        <a:latin typeface="Arial" charset="0"/>
        <a:sym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6" autoAdjust="0"/>
    <p:restoredTop sz="86429" autoAdjust="0"/>
  </p:normalViewPr>
  <p:slideViewPr>
    <p:cSldViewPr>
      <p:cViewPr>
        <p:scale>
          <a:sx n="50" d="100"/>
          <a:sy n="50" d="100"/>
        </p:scale>
        <p:origin x="342" y="-7518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048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3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85" name="Date Placeholder 1048658"/>
          <p:cNvSpPr>
            <a:spLocks noGrp="1"/>
          </p:cNvSpPr>
          <p:nvPr>
            <p:ph type="dt" idx="1"/>
          </p:nvPr>
        </p:nvSpPr>
        <p:spPr>
          <a:xfrm>
            <a:off x="3967162" y="0"/>
            <a:ext cx="3035300" cy="463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eaLnBrk="1" latinLnBrk="1" hangingPunct="1"/>
            <a:fld id="{566ABCEB-ACFC-4714-9973-3DA970169C29}" type="datetime1">
              <a:rPr lang="en-US" altLang="en-US" sz="1200"/>
              <a:pPr lvl="0" algn="r" eaLnBrk="1" latinLnBrk="1" hangingPunct="1"/>
              <a:t>3/17/2019</a:t>
            </a:fld>
            <a:endParaRPr lang="en-US" altLang="en-US" sz="1200"/>
          </a:p>
        </p:txBody>
      </p:sp>
      <p:sp>
        <p:nvSpPr>
          <p:cNvPr id="1048686" name="Slide Image Placeholder 1048659"/>
          <p:cNvSpPr>
            <a:spLocks noGrp="1" noRot="1" noChangeAspect="1"/>
          </p:cNvSpPr>
          <p:nvPr>
            <p:ph type="sldImg" idx="2"/>
          </p:nvPr>
        </p:nvSpPr>
        <p:spPr>
          <a:xfrm>
            <a:off x="2341562" y="696912"/>
            <a:ext cx="2320925" cy="3481387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87" name="Notes Placeholder 1048660"/>
          <p:cNvSpPr>
            <a:spLocks noGrp="1"/>
          </p:cNvSpPr>
          <p:nvPr>
            <p:ph type="body" sz="quarter" idx="3"/>
          </p:nvPr>
        </p:nvSpPr>
        <p:spPr>
          <a:xfrm>
            <a:off x="700087" y="4410075"/>
            <a:ext cx="5603875" cy="417671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88" name="Footer Placeholder 1048661"/>
          <p:cNvSpPr>
            <a:spLocks noGrp="1"/>
          </p:cNvSpPr>
          <p:nvPr>
            <p:ph type="ftr" sz="quarter" idx="4"/>
          </p:nvPr>
        </p:nvSpPr>
        <p:spPr>
          <a:xfrm>
            <a:off x="0" y="8818562"/>
            <a:ext cx="3035300" cy="463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89" name="Slide Number Placeholder 1048662"/>
          <p:cNvSpPr>
            <a:spLocks noGrp="1"/>
          </p:cNvSpPr>
          <p:nvPr>
            <p:ph type="sldNum" sz="quarter" idx="5"/>
          </p:nvPr>
        </p:nvSpPr>
        <p:spPr>
          <a:xfrm>
            <a:off x="3967162" y="8818562"/>
            <a:ext cx="3035300" cy="463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01955524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900" b="0" i="0" baseline="0">
        <a:solidFill>
          <a:schemeClr val="dk1"/>
        </a:solidFill>
        <a:latin typeface="Calibri" pitchFamily="34" charset="0"/>
        <a:sym typeface="Arial" charset="0"/>
      </a:defRPr>
    </a:lvl1pPr>
    <a:lvl2pPr marL="325437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900" b="0" i="0" baseline="0">
        <a:solidFill>
          <a:schemeClr val="dk1"/>
        </a:solidFill>
        <a:latin typeface="Calibri" pitchFamily="34" charset="0"/>
        <a:sym typeface="Arial" charset="0"/>
      </a:defRPr>
    </a:lvl2pPr>
    <a:lvl3pPr marL="652462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900" b="0" i="0" baseline="0">
        <a:solidFill>
          <a:schemeClr val="dk1"/>
        </a:solidFill>
        <a:latin typeface="Calibri" pitchFamily="34" charset="0"/>
        <a:sym typeface="Arial" charset="0"/>
      </a:defRPr>
    </a:lvl3pPr>
    <a:lvl4pPr marL="979487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900" b="0" i="0" baseline="0">
        <a:solidFill>
          <a:schemeClr val="dk1"/>
        </a:solidFill>
        <a:latin typeface="Calibri" pitchFamily="34" charset="0"/>
        <a:sym typeface="Arial" charset="0"/>
      </a:defRPr>
    </a:lvl4pPr>
    <a:lvl5pPr marL="1304925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900" b="0" i="0" baseline="0">
        <a:solidFill>
          <a:schemeClr val="dk1"/>
        </a:solidFill>
        <a:latin typeface="Calibri" pitchFamily="34" charset="0"/>
        <a:sym typeface="Arial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04863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341563" y="696913"/>
            <a:ext cx="2320925" cy="3481387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29" name="Notes Placeholder 1048632"/>
          <p:cNvSpPr>
            <a:spLocks noGrp="1"/>
          </p:cNvSpPr>
          <p:nvPr>
            <p:ph type="body" idx="1"/>
          </p:nvPr>
        </p:nvSpPr>
        <p:spPr bwMode="auto">
          <a:xfrm>
            <a:off x="700087" y="4410075"/>
            <a:ext cx="5603875" cy="4176712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 eaLnBrk="1" latin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8630" name="TextBox 1048633"/>
          <p:cNvSpPr txBox="1"/>
          <p:nvPr/>
        </p:nvSpPr>
        <p:spPr>
          <a:xfrm>
            <a:off x="3967162" y="8818562"/>
            <a:ext cx="3035300" cy="4635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734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9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59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591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76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77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57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58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9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4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41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71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72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4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35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36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7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48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4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52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53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6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61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82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83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pPr marL="0" marR="0" lvl="0" indent="0" algn="l" defTabSz="2193925" rtl="0" eaLnBrk="0" fontAlgn="base" latinLnBrk="0" hangingPunct="0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r>
              <a:rPr kumimoji="0" lang="en-US" sz="76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76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66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667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/>
          </p:nvPr>
        </p:nvSpPr>
        <p:spPr>
          <a:xfrm>
            <a:off x="1508125" y="1752600"/>
            <a:ext cx="18929350" cy="6362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1"/>
          </p:nvPr>
        </p:nvSpPr>
        <p:spPr>
          <a:xfrm>
            <a:off x="1508125" y="8763000"/>
            <a:ext cx="18929350" cy="2088673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1508125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2800">
                <a:solidFill>
                  <a:srgbClr val="898989"/>
                </a:solidFill>
              </a:rPr>
              <a:pPr lvl="0" eaLnBrk="1" latinLnBrk="1" hangingPunct="1"/>
              <a:t>3/17/2019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7269162" y="30510162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15498762" y="30510162"/>
            <a:ext cx="4938712" cy="1752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28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2800">
              <a:solidFill>
                <a:srgbClr val="898989"/>
              </a:solidFill>
            </a:endParaRPr>
          </a:p>
        </p:txBody>
      </p:sp>
      <p:sp>
        <p:nvSpPr>
          <p:cNvPr id="1048581" name="Rectangle 1048580"/>
          <p:cNvSpPr/>
          <p:nvPr/>
        </p:nvSpPr>
        <p:spPr>
          <a:xfrm>
            <a:off x="0" y="5484812"/>
            <a:ext cx="4570412" cy="27422476"/>
          </a:xfrm>
          <a:prstGeom prst="rect">
            <a:avLst/>
          </a:prstGeom>
          <a:gradFill rotWithShape="1">
            <a:gsLst>
              <a:gs pos="0">
                <a:srgbClr val="006666">
                  <a:alpha val="100000"/>
                </a:srgbClr>
              </a:gs>
              <a:gs pos="100000">
                <a:srgbClr val="008080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wrap="none" lIns="326532" tIns="163266" rIns="326532" bIns="326532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3400">
              <a:latin typeface="Impact" pitchFamily="34" charset="0"/>
            </a:endParaRPr>
          </a:p>
        </p:txBody>
      </p:sp>
      <p:sp>
        <p:nvSpPr>
          <p:cNvPr id="1048582" name="Rectangle 1048581"/>
          <p:cNvSpPr/>
          <p:nvPr/>
        </p:nvSpPr>
        <p:spPr>
          <a:xfrm>
            <a:off x="4570412" y="0"/>
            <a:ext cx="17367250" cy="5484812"/>
          </a:xfrm>
          <a:prstGeom prst="rect">
            <a:avLst/>
          </a:prstGeom>
          <a:gradFill rotWithShape="1">
            <a:gsLst>
              <a:gs pos="0">
                <a:srgbClr val="006666">
                  <a:alpha val="100000"/>
                </a:srgbClr>
              </a:gs>
              <a:gs pos="100000">
                <a:srgbClr val="008080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326532" tIns="326532" rIns="326532" bIns="326532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sp>
        <p:nvSpPr>
          <p:cNvPr id="1048583" name="Rectangle 1048582"/>
          <p:cNvSpPr/>
          <p:nvPr/>
        </p:nvSpPr>
        <p:spPr>
          <a:xfrm>
            <a:off x="4570412" y="5484812"/>
            <a:ext cx="17367250" cy="2742247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none" lIns="326532" tIns="326532" rIns="326532" bIns="326532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sp>
        <p:nvSpPr>
          <p:cNvPr id="1048584" name="Straight Connector 1048583"/>
          <p:cNvSpPr/>
          <p:nvPr/>
        </p:nvSpPr>
        <p:spPr>
          <a:xfrm>
            <a:off x="4572000" y="0"/>
            <a:ext cx="0" cy="32918400"/>
          </a:xfrm>
          <a:prstGeom prst="line">
            <a:avLst/>
          </a:prstGeom>
          <a:noFill/>
          <a:ln w="762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85" name="Straight Connector 1048584"/>
          <p:cNvSpPr/>
          <p:nvPr/>
        </p:nvSpPr>
        <p:spPr>
          <a:xfrm>
            <a:off x="0" y="5486400"/>
            <a:ext cx="21937662" cy="0"/>
          </a:xfrm>
          <a:prstGeom prst="line">
            <a:avLst/>
          </a:prstGeom>
          <a:noFill/>
          <a:ln w="762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86" name="TextBox 1048585"/>
          <p:cNvSpPr txBox="1"/>
          <p:nvPr/>
        </p:nvSpPr>
        <p:spPr>
          <a:xfrm>
            <a:off x="703262" y="32202438"/>
            <a:ext cx="3162300" cy="395505"/>
          </a:xfrm>
          <a:prstGeom prst="rect">
            <a:avLst/>
          </a:prstGeom>
          <a:noFill/>
          <a:ln>
            <a:noFill/>
          </a:ln>
        </p:spPr>
        <p:txBody>
          <a:bodyPr lIns="65306" tIns="32653" rIns="65306" bIns="32653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1096962" indent="-639762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2193925" indent="-1279525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3290887" indent="-1919287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4387850" indent="-255905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3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1100">
                <a:solidFill>
                  <a:srgbClr val="808080"/>
                </a:solidFill>
              </a:rPr>
              <a:t>Poster Design &amp; Printing by Genigraphics</a:t>
            </a:r>
            <a:r>
              <a:rPr lang="en-US" altLang="en-US" sz="1100" baseline="30000">
                <a:solidFill>
                  <a:srgbClr val="808080"/>
                </a:solidFill>
                <a:ea typeface="Arial" charset="0"/>
              </a:rPr>
              <a:t>®</a:t>
            </a:r>
            <a:r>
              <a:rPr lang="en-US" altLang="en-US" sz="1100">
                <a:solidFill>
                  <a:srgbClr val="808080"/>
                </a:solidFill>
                <a:ea typeface="Arial" charset="0"/>
              </a:rPr>
              <a:t> - 800.790.4001</a:t>
            </a:r>
            <a:r>
              <a:rPr lang="en-US" altLang="en-US" sz="1100">
                <a:solidFill>
                  <a:srgbClr val="808080"/>
                </a:solidFill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2pPr>
      <a:lvl3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3pPr>
      <a:lvl4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4pPr>
      <a:lvl5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547688" indent="-547688" algn="l" defTabSz="2193925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44650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163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125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048586"/>
          <p:cNvSpPr txBox="1"/>
          <p:nvPr/>
        </p:nvSpPr>
        <p:spPr>
          <a:xfrm>
            <a:off x="2133600" y="1050888"/>
            <a:ext cx="19698394" cy="3521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26532" tIns="653064" rIns="326532" bIns="326532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r>
              <a:rPr lang="en-US" altLang="en-US" sz="6000" b="1" i="1" dirty="0" smtClean="0">
                <a:solidFill>
                  <a:srgbClr val="0070C0"/>
                </a:solidFill>
              </a:rPr>
              <a:t>DESIGN AND SIMULATION OF SENTINEL GUN        ASSISTED BY IMAGEPROCESSING FOR DEFENCE APPLICATION</a:t>
            </a:r>
          </a:p>
          <a:p>
            <a:pPr lvl="0" algn="ctr" eaLnBrk="1" latinLnBrk="1" hangingPunct="1"/>
            <a:r>
              <a:rPr lang="en-US" altLang="en-US" sz="3200" b="1" i="1" dirty="0" smtClean="0"/>
              <a:t> AJEETH.A(15UMEC103),BARANI DHARAN.K(15UMEC102),THERIMUTHU SELVAM.A(15UMEC050)</a:t>
            </a:r>
            <a:endParaRPr lang="en-US" altLang="en-US" sz="3200" b="1" i="1" baseline="30000" dirty="0" smtClean="0"/>
          </a:p>
          <a:p>
            <a:pPr lvl="0" algn="ctr" eaLnBrk="1" latinLnBrk="1" hangingPunct="1"/>
            <a:r>
              <a:rPr lang="en-US" altLang="en-US" sz="3200" i="1" dirty="0" smtClean="0"/>
              <a:t>Department </a:t>
            </a:r>
            <a:r>
              <a:rPr lang="en-US" altLang="en-US" sz="3200" i="1" dirty="0"/>
              <a:t>of </a:t>
            </a:r>
            <a:r>
              <a:rPr lang="en-US" altLang="en-US" sz="3200" i="1" dirty="0" smtClean="0"/>
              <a:t>Mechanical Engineering, </a:t>
            </a:r>
            <a:r>
              <a:rPr lang="en-US" altLang="en-US" sz="3200" i="1" dirty="0"/>
              <a:t>Kamaraj College of Engineering and Technology. </a:t>
            </a:r>
            <a:endParaRPr lang="en-US" altLang="en-US" sz="3200" i="1" dirty="0" smtClean="0"/>
          </a:p>
          <a:p>
            <a:pPr lvl="0" algn="ctr" eaLnBrk="1" latinLnBrk="1" hangingPunct="1"/>
            <a:r>
              <a:rPr lang="en-US" altLang="en-US" sz="3200" i="1" dirty="0" smtClean="0"/>
              <a:t>Madurai, Tamilnadu.</a:t>
            </a:r>
          </a:p>
          <a:p>
            <a:pPr lvl="0" algn="ctr" eaLnBrk="1" latinLnBrk="1" hangingPunct="1"/>
            <a:endParaRPr lang="en-US" altLang="en-US" sz="3200" i="1" dirty="0" smtClean="0"/>
          </a:p>
          <a:p>
            <a:pPr lvl="0" algn="ctr" eaLnBrk="1" latinLnBrk="1" hangingPunct="1"/>
            <a:endParaRPr lang="en-US" altLang="en-US" sz="3200" i="1" dirty="0" smtClean="0"/>
          </a:p>
          <a:p>
            <a:pPr lvl="0" algn="ctr"/>
            <a:endParaRPr lang="en-US" altLang="en-US" sz="3600" b="1" i="1" dirty="0"/>
          </a:p>
        </p:txBody>
      </p:sp>
      <p:sp>
        <p:nvSpPr>
          <p:cNvPr id="1048593" name="TextBox 1048587"/>
          <p:cNvSpPr txBox="1"/>
          <p:nvPr/>
        </p:nvSpPr>
        <p:spPr>
          <a:xfrm>
            <a:off x="2819400" y="8458200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INTRODUCTION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1048596" name="TextBox 1048590"/>
          <p:cNvSpPr txBox="1"/>
          <p:nvPr/>
        </p:nvSpPr>
        <p:spPr>
          <a:xfrm>
            <a:off x="304800" y="9601199"/>
            <a:ext cx="11201400" cy="186191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</a:ln>
        </p:spPr>
        <p:txBody>
          <a:bodyPr lIns="163266" tIns="163266" rIns="163266" bIns="163266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prototype is going to develop for protecting the nation from the foreign terrorist entry through the border by shooting them by a self triggered gun attached in a multiple gun holder. </a:t>
            </a:r>
          </a:p>
        </p:txBody>
      </p:sp>
      <p:sp>
        <p:nvSpPr>
          <p:cNvPr id="1048597" name="TextBox 1048591"/>
          <p:cNvSpPr txBox="1"/>
          <p:nvPr/>
        </p:nvSpPr>
        <p:spPr>
          <a:xfrm>
            <a:off x="9031288" y="4247331"/>
            <a:ext cx="5370512" cy="1311914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>
                <a:solidFill>
                  <a:srgbClr val="00B050"/>
                </a:solidFill>
                <a:latin typeface="Georgia" pitchFamily="18" charset="0"/>
              </a:rPr>
              <a:t>ABSTRACT</a:t>
            </a:r>
          </a:p>
        </p:txBody>
      </p:sp>
      <p:sp>
        <p:nvSpPr>
          <p:cNvPr id="1048598" name="Rectangle 1048593"/>
          <p:cNvSpPr/>
          <p:nvPr/>
        </p:nvSpPr>
        <p:spPr>
          <a:xfrm>
            <a:off x="11811000" y="28879800"/>
            <a:ext cx="9532938" cy="1676400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lIns="91440" tIns="45720" rIns="91440" bIns="45720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 sz="3200"/>
          </a:p>
        </p:txBody>
      </p:sp>
      <p:sp>
        <p:nvSpPr>
          <p:cNvPr id="1048601" name="TextBox 1048596"/>
          <p:cNvSpPr txBox="1"/>
          <p:nvPr/>
        </p:nvSpPr>
        <p:spPr>
          <a:xfrm>
            <a:off x="342900" y="12649200"/>
            <a:ext cx="11300810" cy="47214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TextBox 1048599"/>
          <p:cNvSpPr txBox="1"/>
          <p:nvPr/>
        </p:nvSpPr>
        <p:spPr>
          <a:xfrm>
            <a:off x="13602494" y="27650663"/>
            <a:ext cx="5027612" cy="651824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>
                <a:solidFill>
                  <a:srgbClr val="699331"/>
                </a:solidFill>
                <a:ea typeface="Arial" charset="0"/>
              </a:rPr>
              <a:t>CONCLUSION</a:t>
            </a:r>
          </a:p>
        </p:txBody>
      </p:sp>
      <p:sp>
        <p:nvSpPr>
          <p:cNvPr id="1048607" name="TextBox 1048602"/>
          <p:cNvSpPr txBox="1"/>
          <p:nvPr/>
        </p:nvSpPr>
        <p:spPr>
          <a:xfrm>
            <a:off x="13639800" y="30327600"/>
            <a:ext cx="5027612" cy="6096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>
                <a:solidFill>
                  <a:srgbClr val="699331"/>
                </a:solidFill>
                <a:ea typeface="Arial" charset="0"/>
              </a:rPr>
              <a:t>REFERENCES</a:t>
            </a: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rcRect l="5026" r="4501"/>
          <a:stretch>
            <a:fillRect/>
          </a:stretch>
        </p:blipFill>
        <p:spPr>
          <a:xfrm>
            <a:off x="21873" y="-79440"/>
            <a:ext cx="2645127" cy="305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1" name="Rectangle 1048612"/>
          <p:cNvSpPr/>
          <p:nvPr/>
        </p:nvSpPr>
        <p:spPr>
          <a:xfrm>
            <a:off x="0" y="0"/>
            <a:ext cx="184150" cy="44608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just"/>
            <a:endParaRPr lang="en-US" altLang="en-US"/>
          </a:p>
        </p:txBody>
      </p:sp>
      <p:sp>
        <p:nvSpPr>
          <p:cNvPr id="1048627" name="Rectangle 3"/>
          <p:cNvSpPr>
            <a:spLocks noChangeArrowheads="1"/>
          </p:cNvSpPr>
          <p:nvPr/>
        </p:nvSpPr>
        <p:spPr bwMode="auto">
          <a:xfrm>
            <a:off x="457200" y="6658928"/>
            <a:ext cx="20878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039600" y="30925547"/>
            <a:ext cx="9296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https://opencv.org</a:t>
            </a:r>
            <a:r>
              <a:rPr lang="en-US" u="sng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u="sng" dirty="0">
                <a:solidFill>
                  <a:schemeClr val="tx1"/>
                </a:solidFill>
              </a:rPr>
              <a:t>https://www.anaconda.com/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49539" y="28244563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per the design the prototype is simulated and fabricated and the microcontroller is coded with face detection and tracking algorithm to detect and track the human face.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1048594"/>
          <p:cNvSpPr/>
          <p:nvPr/>
        </p:nvSpPr>
        <p:spPr>
          <a:xfrm>
            <a:off x="296992" y="5622888"/>
            <a:ext cx="21107400" cy="2949004"/>
          </a:xfrm>
          <a:prstGeom prst="rect">
            <a:avLst/>
          </a:prstGeom>
          <a:noFill/>
          <a:ln w="28575" cap="flat" cmpd="dbl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smtClean="0"/>
              <a:t> </a:t>
            </a:r>
            <a:endParaRPr lang="en-US" altLang="en-US" sz="3200"/>
          </a:p>
        </p:txBody>
      </p:sp>
      <p:sp>
        <p:nvSpPr>
          <p:cNvPr id="50" name="TextBox 1048596"/>
          <p:cNvSpPr txBox="1"/>
          <p:nvPr/>
        </p:nvSpPr>
        <p:spPr>
          <a:xfrm>
            <a:off x="296993" y="18358794"/>
            <a:ext cx="11265202" cy="7015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 sz="2800" b="1" dirty="0">
              <a:solidFill>
                <a:srgbClr val="699331"/>
              </a:solidFill>
              <a:ea typeface="Arial" charset="0"/>
            </a:endParaRPr>
          </a:p>
        </p:txBody>
      </p:sp>
      <p:sp>
        <p:nvSpPr>
          <p:cNvPr id="82" name="TextBox 1048587"/>
          <p:cNvSpPr txBox="1"/>
          <p:nvPr/>
        </p:nvSpPr>
        <p:spPr>
          <a:xfrm>
            <a:off x="14401800" y="8458200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CONCEPTUAL DESIGN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87" name="TextBox 1048587"/>
          <p:cNvSpPr txBox="1"/>
          <p:nvPr/>
        </p:nvSpPr>
        <p:spPr>
          <a:xfrm>
            <a:off x="13944600" y="13792200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METHODOLOGY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42" name="TextBox 1048596"/>
          <p:cNvSpPr txBox="1"/>
          <p:nvPr/>
        </p:nvSpPr>
        <p:spPr>
          <a:xfrm>
            <a:off x="304800" y="26520565"/>
            <a:ext cx="11201399" cy="53310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1048588"/>
          <p:cNvSpPr txBox="1"/>
          <p:nvPr/>
        </p:nvSpPr>
        <p:spPr>
          <a:xfrm>
            <a:off x="13795301" y="22119707"/>
            <a:ext cx="5029200" cy="10033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699331"/>
                </a:solidFill>
                <a:ea typeface="Arial" charset="0"/>
              </a:rPr>
              <a:t>FABRICATED </a:t>
            </a:r>
            <a:r>
              <a:rPr lang="en-US" altLang="en-US" sz="3200" b="1" dirty="0" smtClean="0">
                <a:solidFill>
                  <a:srgbClr val="699331"/>
                </a:solidFill>
                <a:ea typeface="Arial" charset="0"/>
              </a:rPr>
              <a:t>PROTOTYPE</a:t>
            </a:r>
            <a:endParaRPr lang="en-US" altLang="en-US" sz="3200" b="1" dirty="0">
              <a:solidFill>
                <a:srgbClr val="699331"/>
              </a:solidFill>
              <a:ea typeface="Arial" charset="0"/>
            </a:endParaRPr>
          </a:p>
        </p:txBody>
      </p:sp>
      <p:sp>
        <p:nvSpPr>
          <p:cNvPr id="92" name="TextBox 1048587"/>
          <p:cNvSpPr txBox="1"/>
          <p:nvPr/>
        </p:nvSpPr>
        <p:spPr>
          <a:xfrm>
            <a:off x="2659224" y="11215523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OBJECTIVE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5837228"/>
            <a:ext cx="2118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develop a sentinel gun prototype which works on one of the method of Image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Procesing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the Face Detection and Tracking Method from Image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 This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takes the input from a webcam and process the image using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then finally the hardware are drive using the microprocessor called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UNO)It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dc motors for rotating and tilting the gun according to the human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movement. 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trigger the gun we are going to use a servo motor.</a:t>
            </a:r>
          </a:p>
        </p:txBody>
      </p:sp>
      <p:pic>
        <p:nvPicPr>
          <p:cNvPr id="76" name="Content Placeholder 5">
            <a:extLst>
              <a:ext uri="{FF2B5EF4-FFF2-40B4-BE49-F238E27FC236}">
                <a16:creationId xmlns:a16="http://schemas.microsoft.com/office/drawing/2014/main" xmlns="" id="{0209B4EA-4FEC-4EE6-A1B0-7A0AFEB74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9643869"/>
            <a:ext cx="6647045" cy="39959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4935301"/>
            <a:ext cx="21621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807" y="15251256"/>
            <a:ext cx="1647825" cy="13049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9" y="15087600"/>
            <a:ext cx="1491853" cy="183746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759" y="14935200"/>
            <a:ext cx="1917879" cy="191787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505" y="19556820"/>
            <a:ext cx="1911489" cy="141553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0" y="19600908"/>
            <a:ext cx="1767163" cy="1295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208" y="18916712"/>
            <a:ext cx="1541198" cy="125677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432" y="17938506"/>
            <a:ext cx="1360257" cy="110835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078" y="20459290"/>
            <a:ext cx="1541198" cy="1256771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13909670" y="15673119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16717115" y="15678101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19429412" y="15661402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20876250" y="1802739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>
            <a:off x="18736537" y="20079894"/>
            <a:ext cx="978408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6269750" y="20811564"/>
            <a:ext cx="447135" cy="1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5885361" y="19875328"/>
            <a:ext cx="849081" cy="40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16493317" y="19387616"/>
            <a:ext cx="223568" cy="19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736358" y="17039592"/>
            <a:ext cx="2193487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Face recognition</a:t>
            </a:r>
            <a:endParaRPr lang="en-US" sz="1400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869950" y="17139034"/>
            <a:ext cx="30941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coding and face tracking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9755159" y="21052719"/>
            <a:ext cx="1749197" cy="41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of </a:t>
            </a:r>
            <a:r>
              <a:rPr lang="en-US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spyder</a:t>
            </a:r>
            <a:endParaRPr lang="en-US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692376" y="21067946"/>
            <a:ext cx="2024913" cy="41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controlling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534929" y="19990664"/>
            <a:ext cx="97975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otation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213419" y="18883806"/>
            <a:ext cx="116397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riggering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322" y="20424378"/>
            <a:ext cx="1900498" cy="54797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464" y="18182600"/>
            <a:ext cx="2153379" cy="1211276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>
            <a:off x="12786739" y="19619945"/>
            <a:ext cx="274414" cy="46110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Up Arrow 116"/>
          <p:cNvSpPr/>
          <p:nvPr/>
        </p:nvSpPr>
        <p:spPr>
          <a:xfrm>
            <a:off x="12797020" y="17696772"/>
            <a:ext cx="264133" cy="38358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 flipV="1">
            <a:off x="13885820" y="20907562"/>
            <a:ext cx="997756" cy="22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13689523" y="19700986"/>
            <a:ext cx="708245" cy="59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192000" y="17024076"/>
            <a:ext cx="1787987" cy="5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</a:t>
            </a:r>
            <a:endParaRPr lang="en-US" sz="1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550" y="23003030"/>
            <a:ext cx="3200400" cy="46554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" y="12869882"/>
            <a:ext cx="110341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soldiers suffering from over hotness and coldness due to winter and summer season.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monitoring work of the soldier from morning to night.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shoot an enemy if he cross the border when soldier is not there.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death of border guard soldiers.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guard the border 24×7.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sudden terrorist ingress.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periodic alteration of soldiers from borders.</a:t>
            </a:r>
          </a:p>
          <a:p>
            <a:pPr marL="668337" lvl="1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trigger the gun automatically.</a:t>
            </a:r>
          </a:p>
        </p:txBody>
      </p:sp>
      <p:sp>
        <p:nvSpPr>
          <p:cNvPr id="120" name="TextBox 1048587"/>
          <p:cNvSpPr txBox="1"/>
          <p:nvPr/>
        </p:nvSpPr>
        <p:spPr>
          <a:xfrm>
            <a:off x="2819400" y="17403745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IMAGE PROCESSING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8516600"/>
            <a:ext cx="1118651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 is an technique in which the input is an image or a series of images or videos, such as photographs or frames of video. The output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can be either an image or a set of characteristics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 parameters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related to the image.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means "Analyzing and manipulating images with a computer".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Image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is performed this three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import images with an optical devices like a scanner or a camera or directly through digital processing.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manipulate or analyze the images in some way. This step can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 include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improvement and data summary, or the images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rules that aren't seen by the human eyes. For example, meteorologists use this processing to analyze satellite photographs.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Last, output the result of image processing. The result might be the image changed by some way or it might be a report based on analysis or result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images.</a:t>
            </a:r>
          </a:p>
        </p:txBody>
      </p:sp>
      <p:sp>
        <p:nvSpPr>
          <p:cNvPr id="121" name="TextBox 1048587"/>
          <p:cNvSpPr txBox="1"/>
          <p:nvPr/>
        </p:nvSpPr>
        <p:spPr>
          <a:xfrm>
            <a:off x="2819400" y="25353502"/>
            <a:ext cx="5027612" cy="1447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3200" b="1" dirty="0" smtClean="0">
                <a:solidFill>
                  <a:srgbClr val="00B050"/>
                </a:solidFill>
                <a:ea typeface="Arial" charset="0"/>
              </a:rPr>
              <a:t>SOFTWARE USED</a:t>
            </a:r>
            <a:endParaRPr lang="en-US" altLang="en-US" sz="3200" b="1" dirty="0">
              <a:solidFill>
                <a:srgbClr val="00B050"/>
              </a:solidFill>
              <a:ea typeface="Arial" charset="0"/>
            </a:endParaRPr>
          </a:p>
        </p:txBody>
      </p:sp>
      <p:sp>
        <p:nvSpPr>
          <p:cNvPr id="123" name="TextBox 1048587"/>
          <p:cNvSpPr txBox="1"/>
          <p:nvPr/>
        </p:nvSpPr>
        <p:spPr>
          <a:xfrm>
            <a:off x="-648957" y="25735376"/>
            <a:ext cx="5027612" cy="6400800"/>
          </a:xfrm>
          <a:prstGeom prst="rect">
            <a:avLst/>
          </a:prstGeom>
          <a:noFill/>
          <a:ln>
            <a:noFill/>
          </a:ln>
        </p:spPr>
        <p:txBody>
          <a:bodyPr wrap="none" lIns="163266" tIns="163266" rIns="163266" bIns="163266" anchor="ctr" anchorCtr="1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325437" indent="13176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652462" indent="261938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979487" indent="392113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304925" indent="523875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300" b="0" i="0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457200" lvl="0" indent="-457200" eaLnBrk="1" latin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Design</a:t>
            </a:r>
          </a:p>
          <a:p>
            <a:pPr lvl="0" eaLnBrk="1" latin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olidworks</a:t>
            </a:r>
          </a:p>
          <a:p>
            <a:pPr lvl="0" eaLnBrk="1" latinLnBrk="1" hangingPunct="1"/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457200" lvl="0" indent="-457200" eaLnBrk="1" latin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Image processing</a:t>
            </a:r>
          </a:p>
          <a:p>
            <a:pPr lvl="0" eaLnBrk="1" latin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Anaconda</a:t>
            </a:r>
          </a:p>
          <a:p>
            <a:pPr lvl="0" eaLnBrk="1" latin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Spyder</a:t>
            </a:r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lvl="0" eaLnBrk="1" latinLnBrk="1" hangingPunct="1"/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457200" lvl="0" indent="-457200" eaLnBrk="1" latin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Platform</a:t>
            </a:r>
          </a:p>
          <a:p>
            <a:pPr lvl="0" eaLnBrk="1" latin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Ardunio</a:t>
            </a:r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lvl="0" eaLnBrk="1" latin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Opencv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1D9A78"/>
      </a:accent1>
      <a:accent2>
        <a:srgbClr val="8BC145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1D9A78"/>
        </a:accent1>
        <a:accent2>
          <a:srgbClr val="8BC145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540</TotalTime>
  <Words>334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Microsoft YaHei</vt:lpstr>
      <vt:lpstr>Arial</vt:lpstr>
      <vt:lpstr>Calibri</vt:lpstr>
      <vt:lpstr>Calibri Light</vt:lpstr>
      <vt:lpstr>Georgia</vt:lpstr>
      <vt:lpstr>Impact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36 x 48 - E</dc:title>
  <dc:creator>Genigraphics 800.790.4001</dc:creator>
  <cp:lastModifiedBy>Ragavan Rana</cp:lastModifiedBy>
  <cp:revision>102</cp:revision>
  <dcterms:created xsi:type="dcterms:W3CDTF">2008-05-02T10:31:56Z</dcterms:created>
  <dcterms:modified xsi:type="dcterms:W3CDTF">2019-03-18T05:13:37Z</dcterms:modified>
</cp:coreProperties>
</file>