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9" r:id="rId2"/>
    <p:sldId id="284" r:id="rId3"/>
    <p:sldId id="298" r:id="rId4"/>
    <p:sldId id="287" r:id="rId5"/>
    <p:sldId id="285" r:id="rId6"/>
    <p:sldId id="286" r:id="rId7"/>
    <p:sldId id="300" r:id="rId8"/>
    <p:sldId id="289" r:id="rId9"/>
    <p:sldId id="299" r:id="rId10"/>
    <p:sldId id="288" r:id="rId11"/>
    <p:sldId id="291" r:id="rId12"/>
    <p:sldId id="292" r:id="rId13"/>
    <p:sldId id="295" r:id="rId14"/>
    <p:sldId id="301" r:id="rId15"/>
    <p:sldId id="297"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Kumar" initials="N" lastIdx="2" clrIdx="0">
    <p:extLst>
      <p:ext uri="{19B8F6BF-5375-455C-9EA6-DF929625EA0E}">
        <p15:presenceInfo xmlns:p15="http://schemas.microsoft.com/office/powerpoint/2012/main" userId="N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74" d="100"/>
          <a:sy n="74" d="100"/>
        </p:scale>
        <p:origin x="6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D085-0623-41B4-877B-54222E9B4171}" type="datetimeFigureOut">
              <a:rPr lang="en-GB" smtClean="0"/>
              <a:t>05/03/2019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D69ED-9E5B-439A-A779-2060E45F95F0}" type="slidenum">
              <a:rPr lang="en-GB" smtClean="0"/>
              <a:t>‹#›</a:t>
            </a:fld>
            <a:endParaRPr lang="en-GB"/>
          </a:p>
        </p:txBody>
      </p:sp>
    </p:spTree>
    <p:extLst>
      <p:ext uri="{BB962C8B-B14F-4D97-AF65-F5344CB8AC3E}">
        <p14:creationId xmlns:p14="http://schemas.microsoft.com/office/powerpoint/2010/main" val="228615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幻灯片图像占位符 1"/>
          <p:cNvSpPr>
            <a:spLocks noGrp="1" noRot="1" noChangeAspect="1" noTextEdit="1"/>
          </p:cNvSpPr>
          <p:nvPr>
            <p:ph type="sldImg"/>
          </p:nvPr>
        </p:nvSpPr>
        <p:spPr>
          <a:ln>
            <a:solidFill>
              <a:srgbClr val="000000">
                <a:alpha val="100000"/>
              </a:srgbClr>
            </a:solidFill>
            <a:miter lim="800000"/>
          </a:ln>
        </p:spPr>
      </p:sp>
      <p:sp>
        <p:nvSpPr>
          <p:cNvPr id="1048590"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59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79228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3" name="图片 8"/>
          <p:cNvPicPr>
            <a:picLocks noChangeAspect="1"/>
          </p:cNvPicPr>
          <p:nvPr/>
        </p:nvPicPr>
        <p:blipFill>
          <a:blip r:embed="rId2"/>
          <a:stretch>
            <a:fillRect/>
          </a:stretch>
        </p:blipFill>
        <p:spPr>
          <a:xfrm>
            <a:off x="0" y="0"/>
            <a:ext cx="12192000" cy="6858000"/>
          </a:xfrm>
          <a:prstGeom prst="rect">
            <a:avLst/>
          </a:prstGeom>
          <a:noFill/>
          <a:ln w="9525">
            <a:noFill/>
          </a:ln>
        </p:spPr>
      </p:pic>
      <p:cxnSp>
        <p:nvCxnSpPr>
          <p:cNvPr id="3145729" name="直接连接符 10"/>
          <p:cNvCxnSpPr>
            <a:cxnSpLocks/>
          </p:cNvCxnSpPr>
          <p:nvPr/>
        </p:nvCxnSpPr>
        <p:spPr>
          <a:xfrm>
            <a:off x="1752600" y="2222500"/>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12"/>
          <p:cNvCxnSpPr>
            <a:cxnSpLocks/>
          </p:cNvCxnSpPr>
          <p:nvPr/>
        </p:nvCxnSpPr>
        <p:spPr>
          <a:xfrm>
            <a:off x="1752600" y="3398838"/>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48581" name="KSO_BT1"/>
          <p:cNvSpPr>
            <a:spLocks noGrp="1"/>
          </p:cNvSpPr>
          <p:nvPr>
            <p:ph type="ctrTitle"/>
          </p:nvPr>
        </p:nvSpPr>
        <p:spPr>
          <a:xfrm>
            <a:off x="1746251" y="2230439"/>
            <a:ext cx="8644467" cy="1169987"/>
          </a:xfrm>
        </p:spPr>
        <p:txBody>
          <a:bodyPr/>
          <a:lstStyle>
            <a:lvl1pPr>
              <a:defRPr sz="4000" smtClean="0"/>
            </a:lvl1pPr>
          </a:lstStyle>
          <a:p>
            <a:pPr lvl="0"/>
            <a:r>
              <a:rPr lang="en-US" altLang="zh-CN" noProof="0"/>
              <a:t>Click to edit Master title style</a:t>
            </a:r>
            <a:endParaRPr lang="zh-CN" altLang="en-US" noProof="0"/>
          </a:p>
        </p:txBody>
      </p:sp>
      <p:sp>
        <p:nvSpPr>
          <p:cNvPr id="1048582" name="KSO_BC1"/>
          <p:cNvSpPr>
            <a:spLocks noGrp="1"/>
          </p:cNvSpPr>
          <p:nvPr>
            <p:ph type="subTitle" idx="1"/>
          </p:nvPr>
        </p:nvSpPr>
        <p:spPr>
          <a:xfrm>
            <a:off x="1716618" y="3529014"/>
            <a:ext cx="8646583" cy="573087"/>
          </a:xfrm>
        </p:spPr>
        <p:txBody>
          <a:bodyPr/>
          <a:lstStyle>
            <a:lvl1pPr marL="0" indent="0" algn="ctr">
              <a:buFont typeface="Wingdings" panose="05000000000000000000" pitchFamily="2" charset="2"/>
              <a:buNone/>
              <a:defRPr smtClean="0">
                <a:solidFill>
                  <a:schemeClr val="accent1"/>
                </a:solidFill>
              </a:defRPr>
            </a:lvl1pPr>
          </a:lstStyle>
          <a:p>
            <a:pPr lvl="0"/>
            <a:r>
              <a:rPr lang="en-US" altLang="zh-CN" noProof="0"/>
              <a:t>Click to edit Master subtitle style</a:t>
            </a:r>
            <a:endParaRPr lang="zh-CN" altLang="en-US" noProof="0"/>
          </a:p>
        </p:txBody>
      </p:sp>
      <p:sp>
        <p:nvSpPr>
          <p:cNvPr id="1048583"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rtl="0"/>
            <a:fld id="{A9DE3400-00FE-4AEC-8F16-44269EDD318A}" type="datetime1">
              <a:rPr lang="zh-CN" altLang="en-US">
                <a:solidFill>
                  <a:srgbClr val="494B4D">
                    <a:tint val="75000"/>
                  </a:srgbClr>
                </a:solidFill>
                <a:cs typeface="+mn-cs"/>
              </a:rPr>
              <a:pPr rtl="0"/>
              <a:t>2019/3/5</a:t>
            </a:fld>
            <a:endParaRPr lang="zh-CN" altLang="en-US">
              <a:solidFill>
                <a:srgbClr val="494B4D">
                  <a:tint val="75000"/>
                </a:srgbClr>
              </a:solidFill>
              <a:cs typeface="+mn-cs"/>
            </a:endParaRPr>
          </a:p>
        </p:txBody>
      </p:sp>
      <p:sp>
        <p:nvSpPr>
          <p:cNvPr id="1048584"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zh-CN" altLang="en-US">
              <a:solidFill>
                <a:srgbClr val="494B4D">
                  <a:tint val="75000"/>
                </a:srgbClr>
              </a:solidFill>
              <a:cs typeface="+mn-cs"/>
            </a:endParaRPr>
          </a:p>
        </p:txBody>
      </p:sp>
      <p:sp>
        <p:nvSpPr>
          <p:cNvPr id="1048585"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rtl="0"/>
            <a:fld id="{FFD38268-AC06-4222-A979-E5E5857F201F}"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00864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50" name="KSO_BT1"/>
          <p:cNvSpPr>
            <a:spLocks noGrp="1"/>
          </p:cNvSpPr>
          <p:nvPr>
            <p:ph type="title"/>
          </p:nvPr>
        </p:nvSpPr>
        <p:spPr/>
        <p:txBody>
          <a:bodyPr/>
          <a:lstStyle>
            <a:lvl1pPr>
              <a:defRPr>
                <a:solidFill>
                  <a:schemeClr val="accent2">
                    <a:lumMod val="50000"/>
                  </a:schemeClr>
                </a:solidFill>
              </a:defRPr>
            </a:lvl1pPr>
          </a:lstStyle>
          <a:p>
            <a:r>
              <a:rPr lang="en-US" altLang="zh-CN"/>
              <a:t>Click to edit Master title style</a:t>
            </a:r>
            <a:endParaRPr lang="en-US" dirty="0"/>
          </a:p>
        </p:txBody>
      </p:sp>
      <p:sp>
        <p:nvSpPr>
          <p:cNvPr id="1048651" name="KSO_BC1"/>
          <p:cNvSpPr>
            <a:spLocks noGrp="1"/>
          </p:cNvSpPr>
          <p:nvPr>
            <p:ph idx="1" hasCustomPrompt="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lvl2pPr>
          </a:lstStyle>
          <a:p>
            <a:pPr lvl="0"/>
            <a:r>
              <a:rPr lang="en-US" altLang="zh-CN"/>
              <a:t>Click to edit Master text style</a:t>
            </a:r>
            <a:endParaRPr lang="zh-CN" altLang="en-US"/>
          </a:p>
          <a:p>
            <a:pPr lvl="1"/>
            <a:r>
              <a:rPr lang="en-US" altLang="zh-CN"/>
              <a:t>Second level</a:t>
            </a:r>
            <a:endParaRPr lang="zh-CN" altLang="en-US"/>
          </a:p>
        </p:txBody>
      </p:sp>
      <p:sp>
        <p:nvSpPr>
          <p:cNvPr id="1048652" name="Date Placeholder 3"/>
          <p:cNvSpPr>
            <a:spLocks noGrp="1"/>
          </p:cNvSpPr>
          <p:nvPr>
            <p:ph type="dt" sz="half" idx="10"/>
          </p:nvPr>
        </p:nvSpPr>
        <p:spPr/>
        <p:txBody>
          <a:bodyPr/>
          <a:lstStyle/>
          <a:p>
            <a:pPr rtl="0"/>
            <a:fld id="{B615F42D-1AD1-4622-84E3-F4E26274FE98}" type="datetime1">
              <a:rPr lang="zh-CN" altLang="en-US">
                <a:solidFill>
                  <a:srgbClr val="494B4D">
                    <a:tint val="75000"/>
                  </a:srgbClr>
                </a:solidFill>
                <a:cs typeface="+mn-cs"/>
              </a:rPr>
              <a:pPr rtl="0"/>
              <a:t>2019/3/5</a:t>
            </a:fld>
            <a:endParaRPr lang="zh-CN" altLang="en-US">
              <a:solidFill>
                <a:srgbClr val="494B4D">
                  <a:tint val="75000"/>
                </a:srgbClr>
              </a:solidFill>
              <a:cs typeface="+mn-cs"/>
            </a:endParaRPr>
          </a:p>
        </p:txBody>
      </p:sp>
      <p:sp>
        <p:nvSpPr>
          <p:cNvPr id="1048653"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54"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7650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06" name="KSO_BT1"/>
          <p:cNvSpPr>
            <a:spLocks noGrp="1"/>
          </p:cNvSpPr>
          <p:nvPr>
            <p:ph type="title"/>
          </p:nvPr>
        </p:nvSpPr>
        <p:spPr/>
        <p:txBody>
          <a:bodyPr/>
          <a:lstStyle/>
          <a:p>
            <a:r>
              <a:rPr lang="en-US" altLang="zh-CN"/>
              <a:t>Click to edit Master title style</a:t>
            </a:r>
            <a:endParaRPr lang="en-US" dirty="0"/>
          </a:p>
        </p:txBody>
      </p:sp>
      <p:sp>
        <p:nvSpPr>
          <p:cNvPr id="1048607" name="KSO_BC1"/>
          <p:cNvSpPr>
            <a:spLocks noGrp="1"/>
          </p:cNvSpPr>
          <p:nvPr>
            <p:ph sz="half" idx="1" hasCustomPrompt="1"/>
          </p:nvPr>
        </p:nvSpPr>
        <p:spPr>
          <a:xfrm>
            <a:off x="1399823" y="1244601"/>
            <a:ext cx="5080000"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8" name="KSO_BC2"/>
          <p:cNvSpPr>
            <a:spLocks noGrp="1"/>
          </p:cNvSpPr>
          <p:nvPr>
            <p:ph sz="half" idx="2" hasCustomPrompt="1"/>
          </p:nvPr>
        </p:nvSpPr>
        <p:spPr>
          <a:xfrm>
            <a:off x="6519333" y="1244601"/>
            <a:ext cx="5094116"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9" name="Date Placeholder 4"/>
          <p:cNvSpPr>
            <a:spLocks noGrp="1"/>
          </p:cNvSpPr>
          <p:nvPr>
            <p:ph type="dt" sz="half" idx="10"/>
          </p:nvPr>
        </p:nvSpPr>
        <p:spPr/>
        <p:txBody>
          <a:bodyPr/>
          <a:lstStyle/>
          <a:p>
            <a:pPr rtl="0"/>
            <a:fld id="{29AAC8C5-CBCA-4353-AA31-30776E198778}" type="datetime1">
              <a:rPr lang="zh-CN" altLang="en-US">
                <a:solidFill>
                  <a:srgbClr val="494B4D">
                    <a:tint val="75000"/>
                  </a:srgbClr>
                </a:solidFill>
                <a:cs typeface="+mn-cs"/>
              </a:rPr>
              <a:pPr rtl="0"/>
              <a:t>2019/3/5</a:t>
            </a:fld>
            <a:endParaRPr lang="zh-CN" altLang="en-US">
              <a:solidFill>
                <a:srgbClr val="494B4D">
                  <a:tint val="75000"/>
                </a:srgbClr>
              </a:solidFill>
              <a:cs typeface="+mn-cs"/>
            </a:endParaRPr>
          </a:p>
        </p:txBody>
      </p:sp>
      <p:sp>
        <p:nvSpPr>
          <p:cNvPr id="1048610" name="Footer Placeholder 5"/>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11" name="Slide Number Placeholder 6"/>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71835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99" name="KSO_BT1"/>
          <p:cNvSpPr>
            <a:spLocks noGrp="1"/>
          </p:cNvSpPr>
          <p:nvPr>
            <p:ph type="title"/>
          </p:nvPr>
        </p:nvSpPr>
        <p:spPr>
          <a:xfrm>
            <a:off x="2302932" y="118532"/>
            <a:ext cx="9312101" cy="717022"/>
          </a:xfrm>
        </p:spPr>
        <p:txBody>
          <a:bodyPr/>
          <a:lstStyle/>
          <a:p>
            <a:r>
              <a:rPr lang="en-US" altLang="zh-CN"/>
              <a:t>Click to edit Master title style</a:t>
            </a:r>
            <a:endParaRPr lang="en-US" dirty="0"/>
          </a:p>
        </p:txBody>
      </p:sp>
      <p:sp>
        <p:nvSpPr>
          <p:cNvPr id="1048700"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1" name="KSO_BC1"/>
          <p:cNvSpPr>
            <a:spLocks noGrp="1"/>
          </p:cNvSpPr>
          <p:nvPr>
            <p:ph sz="half" idx="2" hasCustomPrompt="1"/>
          </p:nvPr>
        </p:nvSpPr>
        <p:spPr>
          <a:xfrm>
            <a:off x="1099435" y="2200274"/>
            <a:ext cx="5157787"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2"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3" name="KSO_BC2"/>
          <p:cNvSpPr>
            <a:spLocks noGrp="1"/>
          </p:cNvSpPr>
          <p:nvPr>
            <p:ph sz="quarter" idx="4" hasCustomPrompt="1"/>
          </p:nvPr>
        </p:nvSpPr>
        <p:spPr>
          <a:xfrm>
            <a:off x="6431846" y="2200274"/>
            <a:ext cx="5183188"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4" name="Date Placeholder 6"/>
          <p:cNvSpPr>
            <a:spLocks noGrp="1"/>
          </p:cNvSpPr>
          <p:nvPr>
            <p:ph type="dt" sz="half" idx="10"/>
          </p:nvPr>
        </p:nvSpPr>
        <p:spPr/>
        <p:txBody>
          <a:bodyPr/>
          <a:lstStyle/>
          <a:p>
            <a:pPr rtl="0"/>
            <a:fld id="{F3825226-E442-4CA9-8E6C-A06FEBB360A6}" type="datetime1">
              <a:rPr lang="zh-CN" altLang="en-US">
                <a:solidFill>
                  <a:srgbClr val="494B4D">
                    <a:tint val="75000"/>
                  </a:srgbClr>
                </a:solidFill>
                <a:cs typeface="+mn-cs"/>
              </a:rPr>
              <a:pPr rtl="0"/>
              <a:t>2019/3/5</a:t>
            </a:fld>
            <a:endParaRPr lang="zh-CN" altLang="en-US">
              <a:solidFill>
                <a:srgbClr val="494B4D">
                  <a:tint val="75000"/>
                </a:srgbClr>
              </a:solidFill>
              <a:cs typeface="+mn-cs"/>
            </a:endParaRPr>
          </a:p>
        </p:txBody>
      </p:sp>
      <p:sp>
        <p:nvSpPr>
          <p:cNvPr id="1048705" name="Footer Placeholder 7"/>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06" name="Slide Number Placeholder 8"/>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38990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69" name="KSO_BT1"/>
          <p:cNvSpPr>
            <a:spLocks noGrp="1"/>
          </p:cNvSpPr>
          <p:nvPr>
            <p:ph type="title"/>
          </p:nvPr>
        </p:nvSpPr>
        <p:spPr/>
        <p:txBody>
          <a:bodyPr/>
          <a:lstStyle/>
          <a:p>
            <a:r>
              <a:rPr lang="en-US" altLang="zh-CN"/>
              <a:t>Click to edit Master title style</a:t>
            </a:r>
            <a:endParaRPr lang="en-US" dirty="0"/>
          </a:p>
        </p:txBody>
      </p:sp>
      <p:sp>
        <p:nvSpPr>
          <p:cNvPr id="1048670" name="Date Placeholder 2"/>
          <p:cNvSpPr>
            <a:spLocks noGrp="1"/>
          </p:cNvSpPr>
          <p:nvPr>
            <p:ph type="dt" sz="half" idx="10"/>
          </p:nvPr>
        </p:nvSpPr>
        <p:spPr/>
        <p:txBody>
          <a:bodyPr/>
          <a:lstStyle/>
          <a:p>
            <a:pPr rtl="0"/>
            <a:fld id="{345BC18B-B834-427E-877D-F163FE9BB2F5}" type="datetime1">
              <a:rPr lang="zh-CN" altLang="en-US">
                <a:solidFill>
                  <a:srgbClr val="494B4D">
                    <a:tint val="75000"/>
                  </a:srgbClr>
                </a:solidFill>
                <a:cs typeface="+mn-cs"/>
              </a:rPr>
              <a:pPr rtl="0"/>
              <a:t>2019/3/5</a:t>
            </a:fld>
            <a:endParaRPr lang="zh-CN" altLang="en-US">
              <a:solidFill>
                <a:srgbClr val="494B4D">
                  <a:tint val="75000"/>
                </a:srgbClr>
              </a:solidFill>
              <a:cs typeface="+mn-cs"/>
            </a:endParaRPr>
          </a:p>
        </p:txBody>
      </p:sp>
      <p:sp>
        <p:nvSpPr>
          <p:cNvPr id="1048671" name="Footer Placeholder 3"/>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72" name="Slide Number Placeholder 4"/>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2394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7" name="KSO_BT1"/>
          <p:cNvSpPr>
            <a:spLocks noGrp="1"/>
          </p:cNvSpPr>
          <p:nvPr>
            <p:ph type="title"/>
          </p:nvPr>
        </p:nvSpPr>
        <p:spPr/>
        <p:txBody>
          <a:bodyPr/>
          <a:lstStyle/>
          <a:p>
            <a:r>
              <a:rPr lang="en-US" altLang="zh-CN"/>
              <a:t>Click to edit Master title style</a:t>
            </a:r>
            <a:endParaRPr lang="en-US" dirty="0"/>
          </a:p>
        </p:txBody>
      </p:sp>
      <p:sp>
        <p:nvSpPr>
          <p:cNvPr id="1048708" name="KSO_BC1"/>
          <p:cNvSpPr>
            <a:spLocks noGrp="1"/>
          </p:cNvSpPr>
          <p:nvPr>
            <p:ph type="body" orient="vert" idx="1" hasCustomPrompt="1"/>
          </p:nvPr>
        </p:nvSpPr>
        <p:spPr/>
        <p:txBody>
          <a:bodyPr vert="eaVert"/>
          <a:lstStyle/>
          <a:p>
            <a:pPr lvl="0"/>
            <a:r>
              <a:rPr lang="en-US" altLang="zh-CN"/>
              <a:t>Click to edit Master text style</a:t>
            </a:r>
            <a:endParaRPr lang="zh-CN" altLang="en-US"/>
          </a:p>
          <a:p>
            <a:pPr lvl="1"/>
            <a:r>
              <a:rPr lang="en-US" altLang="zh-CN"/>
              <a:t>Second level</a:t>
            </a:r>
            <a:endParaRPr lang="zh-CN" altLang="en-US"/>
          </a:p>
        </p:txBody>
      </p:sp>
      <p:sp>
        <p:nvSpPr>
          <p:cNvPr id="1048709" name="Date Placeholder 3"/>
          <p:cNvSpPr>
            <a:spLocks noGrp="1"/>
          </p:cNvSpPr>
          <p:nvPr>
            <p:ph type="dt" sz="half" idx="10"/>
          </p:nvPr>
        </p:nvSpPr>
        <p:spPr/>
        <p:txBody>
          <a:bodyPr/>
          <a:lstStyle/>
          <a:p>
            <a:pPr rtl="0"/>
            <a:fld id="{CF52C07F-663F-41DE-8B9F-D396194209F9}" type="datetime1">
              <a:rPr lang="zh-CN" altLang="en-US">
                <a:solidFill>
                  <a:srgbClr val="494B4D">
                    <a:tint val="75000"/>
                  </a:srgbClr>
                </a:solidFill>
                <a:cs typeface="+mn-cs"/>
              </a:rPr>
              <a:pPr rtl="0"/>
              <a:t>2019/3/5</a:t>
            </a:fld>
            <a:endParaRPr lang="zh-CN" altLang="en-US">
              <a:solidFill>
                <a:srgbClr val="494B4D">
                  <a:tint val="75000"/>
                </a:srgbClr>
              </a:solidFill>
              <a:cs typeface="+mn-cs"/>
            </a:endParaRPr>
          </a:p>
        </p:txBody>
      </p:sp>
      <p:sp>
        <p:nvSpPr>
          <p:cNvPr id="1048710"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11"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556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1048592" name="标题 1"/>
          <p:cNvSpPr>
            <a:spLocks noGrp="1"/>
          </p:cNvSpPr>
          <p:nvPr>
            <p:ph type="title"/>
          </p:nvPr>
        </p:nvSpPr>
        <p:spPr>
          <a:xfrm>
            <a:off x="777961" y="206097"/>
            <a:ext cx="10427067" cy="534132"/>
          </a:xfrm>
        </p:spPr>
        <p:txBody>
          <a:bodyPr/>
          <a:lstStyle/>
          <a:p>
            <a:r>
              <a:rPr lang="en-US" altLang="zh-CN"/>
              <a:t>Click to edit Master title style</a:t>
            </a:r>
            <a:endParaRPr lang="zh-CN" altLang="en-US" dirty="0"/>
          </a:p>
        </p:txBody>
      </p:sp>
      <p:sp>
        <p:nvSpPr>
          <p:cNvPr id="1048593" name="目录条目"/>
          <p:cNvSpPr>
            <a:spLocks noGrp="1"/>
          </p:cNvSpPr>
          <p:nvPr>
            <p:ph type="body" sz="quarter" idx="13" hasCustomPrompt="1"/>
          </p:nvPr>
        </p:nvSpPr>
        <p:spPr>
          <a:xfrm>
            <a:off x="777961" y="1323703"/>
            <a:ext cx="10427067" cy="4902926"/>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a:t>Click to edit Master text style</a:t>
            </a:r>
            <a:endParaRPr lang="zh-CN" altLang="en-US"/>
          </a:p>
        </p:txBody>
      </p:sp>
      <p:sp>
        <p:nvSpPr>
          <p:cNvPr id="1048594" name="Date Placeholder 2"/>
          <p:cNvSpPr>
            <a:spLocks noGrp="1"/>
          </p:cNvSpPr>
          <p:nvPr>
            <p:ph type="dt" sz="half" idx="14"/>
          </p:nvPr>
        </p:nvSpPr>
        <p:spPr/>
        <p:txBody>
          <a:bodyPr/>
          <a:lstStyle/>
          <a:p>
            <a:pPr rtl="0"/>
            <a:fld id="{1FB9ECED-5BC7-4BEC-9528-D776C0C6B7B4}" type="datetime1">
              <a:rPr lang="zh-CN" altLang="en-US">
                <a:solidFill>
                  <a:srgbClr val="494B4D">
                    <a:tint val="75000"/>
                  </a:srgbClr>
                </a:solidFill>
                <a:cs typeface="+mn-cs"/>
              </a:rPr>
              <a:pPr rtl="0"/>
              <a:t>2019/3/5</a:t>
            </a:fld>
            <a:endParaRPr lang="zh-CN" altLang="en-US">
              <a:solidFill>
                <a:srgbClr val="494B4D">
                  <a:tint val="75000"/>
                </a:srgbClr>
              </a:solidFill>
              <a:cs typeface="+mn-cs"/>
            </a:endParaRPr>
          </a:p>
        </p:txBody>
      </p:sp>
      <p:sp>
        <p:nvSpPr>
          <p:cNvPr id="1048595" name="Footer Placeholder 3"/>
          <p:cNvSpPr>
            <a:spLocks noGrp="1"/>
          </p:cNvSpPr>
          <p:nvPr>
            <p:ph type="ftr" sz="quarter" idx="15"/>
          </p:nvPr>
        </p:nvSpPr>
        <p:spPr/>
        <p:txBody>
          <a:bodyPr/>
          <a:lstStyle/>
          <a:p>
            <a:pPr rtl="0"/>
            <a:endParaRPr lang="zh-CN" altLang="en-US">
              <a:solidFill>
                <a:srgbClr val="494B4D">
                  <a:tint val="75000"/>
                </a:srgbClr>
              </a:solidFill>
              <a:cs typeface="+mn-cs"/>
            </a:endParaRPr>
          </a:p>
        </p:txBody>
      </p:sp>
      <p:sp>
        <p:nvSpPr>
          <p:cNvPr id="1048596" name="Slide Number Placeholder 4"/>
          <p:cNvSpPr>
            <a:spLocks noGrp="1"/>
          </p:cNvSpPr>
          <p:nvPr>
            <p:ph type="sldNum" sz="quarter" idx="16"/>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73191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52" name="图片 8"/>
          <p:cNvPicPr>
            <a:picLocks noChangeAspect="1"/>
          </p:cNvPicPr>
          <p:nvPr/>
        </p:nvPicPr>
        <p:blipFill>
          <a:blip r:embed="rId9"/>
          <a:stretch>
            <a:fillRect/>
          </a:stretch>
        </p:blipFill>
        <p:spPr>
          <a:xfrm>
            <a:off x="0" y="0"/>
            <a:ext cx="12192000" cy="6858000"/>
          </a:xfrm>
          <a:prstGeom prst="rect">
            <a:avLst/>
          </a:prstGeom>
          <a:noFill/>
          <a:ln w="9525">
            <a:noFill/>
          </a:ln>
        </p:spPr>
      </p:pic>
      <p:sp>
        <p:nvSpPr>
          <p:cNvPr id="1048576" name="KSO_BT1"/>
          <p:cNvSpPr>
            <a:spLocks noGrp="1"/>
          </p:cNvSpPr>
          <p:nvPr>
            <p:ph type="title"/>
          </p:nvPr>
        </p:nvSpPr>
        <p:spPr>
          <a:xfrm>
            <a:off x="639234" y="185738"/>
            <a:ext cx="10974917" cy="615950"/>
          </a:xfrm>
          <a:prstGeom prst="rect">
            <a:avLst/>
          </a:prstGeom>
          <a:noFill/>
          <a:ln w="9525">
            <a:noFill/>
          </a:ln>
        </p:spPr>
        <p:txBody>
          <a:bodyPr anchor="ctr"/>
          <a:lstStyle/>
          <a:p>
            <a:pPr lvl="0"/>
            <a:r>
              <a:rPr lang="en-US" altLang="zh-CN" dirty="0"/>
              <a:t>Click to edit Master title style</a:t>
            </a:r>
          </a:p>
        </p:txBody>
      </p:sp>
      <p:sp>
        <p:nvSpPr>
          <p:cNvPr id="1048577" name="KSO_BC1"/>
          <p:cNvSpPr>
            <a:spLocks noGrp="1"/>
          </p:cNvSpPr>
          <p:nvPr>
            <p:ph type="body" idx="1"/>
          </p:nvPr>
        </p:nvSpPr>
        <p:spPr>
          <a:xfrm>
            <a:off x="639234" y="1125538"/>
            <a:ext cx="10962217" cy="5321300"/>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1048578"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fld id="{CF397D17-EBBE-4693-823D-6DFC955E42F1}" type="datetime1">
              <a:rPr lang="zh-CN" altLang="en-US">
                <a:solidFill>
                  <a:srgbClr val="494B4D">
                    <a:tint val="75000"/>
                  </a:srgbClr>
                </a:solidFill>
              </a:rPr>
              <a:pPr/>
              <a:t>2019/3/5</a:t>
            </a:fld>
            <a:endParaRPr lang="zh-CN" altLang="en-US">
              <a:solidFill>
                <a:srgbClr val="494B4D">
                  <a:tint val="75000"/>
                </a:srgbClr>
              </a:solidFill>
            </a:endParaRPr>
          </a:p>
        </p:txBody>
      </p:sp>
      <p:sp>
        <p:nvSpPr>
          <p:cNvPr id="1048579"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solidFill>
                <a:srgbClr val="494B4D">
                  <a:tint val="75000"/>
                </a:srgbClr>
              </a:solidFill>
            </a:endParaRPr>
          </a:p>
        </p:txBody>
      </p:sp>
      <p:sp>
        <p:nvSpPr>
          <p:cNvPr id="1048580" name="KSO_FN"/>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fld id="{6DE7F848-D61F-4235-B28F-8FCD9B0DE716}" type="slidenum">
              <a:rPr lang="zh-CN" altLang="en-US">
                <a:solidFill>
                  <a:srgbClr val="494B4D">
                    <a:tint val="75000"/>
                  </a:srgbClr>
                </a:solidFill>
              </a:rPr>
              <a:pPr/>
              <a:t>‹#›</a:t>
            </a:fld>
            <a:endParaRPr lang="zh-CN" altLang="en-US">
              <a:solidFill>
                <a:srgbClr val="494B4D">
                  <a:tint val="75000"/>
                </a:srgbClr>
              </a:solidFill>
            </a:endParaRPr>
          </a:p>
        </p:txBody>
      </p:sp>
      <p:cxnSp>
        <p:nvCxnSpPr>
          <p:cNvPr id="3145728" name="直接连接符 11"/>
          <p:cNvCxnSpPr>
            <a:cxnSpLocks/>
          </p:cNvCxnSpPr>
          <p:nvPr/>
        </p:nvCxnSpPr>
        <p:spPr>
          <a:xfrm>
            <a:off x="639234" y="819150"/>
            <a:ext cx="1097491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34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ctr" rtl="0" fontAlgn="base">
        <a:lnSpc>
          <a:spcPct val="90000"/>
        </a:lnSpc>
        <a:spcBef>
          <a:spcPct val="0"/>
        </a:spcBef>
        <a:spcAft>
          <a:spcPct val="0"/>
        </a:spcAft>
        <a:defRPr sz="3200" b="1" kern="1200">
          <a:solidFill>
            <a:srgbClr val="5D2513"/>
          </a:solidFill>
          <a:latin typeface="幼圆" pitchFamily="49" charset="-122"/>
          <a:ea typeface="幼圆" pitchFamily="49" charset="-122"/>
          <a:cs typeface="+mj-cs"/>
        </a:defRPr>
      </a:lvl1pPr>
      <a:lvl2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2pPr>
      <a:lvl3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3pPr>
      <a:lvl4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4pPr>
      <a:lvl5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5pPr>
      <a:lvl6pPr marL="4572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6pPr>
      <a:lvl7pPr marL="9144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7pPr>
      <a:lvl8pPr marL="13716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8pPr>
      <a:lvl9pPr marL="18288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9pPr>
    </p:titleStyle>
    <p:body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hyperlink" Target="word%20document/Gray%20Video%20Program.docx" TargetMode="External"/><Relationship Id="rId7" Type="http://schemas.openxmlformats.org/officeDocument/2006/relationships/hyperlink" Target="VID_20190305_103013.mp4" TargetMode="External"/><Relationship Id="rId2" Type="http://schemas.openxmlformats.org/officeDocument/2006/relationships/hyperlink" Target="word%20document/Gray%20Image%20Program.docx" TargetMode="External"/><Relationship Id="rId1" Type="http://schemas.openxmlformats.org/officeDocument/2006/relationships/slideLayout" Target="../slideLayouts/slideLayout2.xml"/><Relationship Id="rId6" Type="http://schemas.openxmlformats.org/officeDocument/2006/relationships/hyperlink" Target="word%20document/Arduino%20coding.docx" TargetMode="External"/><Relationship Id="rId5" Type="http://schemas.openxmlformats.org/officeDocument/2006/relationships/hyperlink" Target="word%20document/face%20detection%20program%20to%20link%20arduino.docx" TargetMode="External"/><Relationship Id="rId4" Type="http://schemas.openxmlformats.org/officeDocument/2006/relationships/hyperlink" Target="word%20document/face%20detection%20program.docx" TargetMode="External"/><Relationship Id="rId9"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6"/>
          <p:cNvSpPr>
            <a:spLocks noGrp="1"/>
          </p:cNvSpPr>
          <p:nvPr>
            <p:ph type="ctrTitle"/>
          </p:nvPr>
        </p:nvSpPr>
        <p:spPr/>
        <p:txBody>
          <a:bodyPr vert="horz" wrap="square" lIns="91440" tIns="45720" rIns="91440" bIns="45720" anchor="ctr"/>
          <a:lstStyle/>
          <a:p>
            <a:pPr eaLnBrk="1" hangingPunct="1"/>
            <a:r>
              <a:rPr lang="en-US" altLang="zh-CN" sz="2800" dirty="0">
                <a:latin typeface="Times New Roman" panose="02020603050405020304" charset="0"/>
              </a:rPr>
              <a:t>DESIGN AND </a:t>
            </a:r>
            <a:r>
              <a:rPr lang="en-US" altLang="zh-CN" sz="2800" dirty="0" smtClean="0">
                <a:latin typeface="Times New Roman" panose="02020603050405020304" charset="0"/>
              </a:rPr>
              <a:t>SIMULATION OF SENTINEL GUN ASSISTED BY IMAGE </a:t>
            </a:r>
            <a:r>
              <a:rPr lang="en-US" altLang="zh-CN" sz="2800" dirty="0">
                <a:latin typeface="Times New Roman" panose="02020603050405020304" charset="0"/>
              </a:rPr>
              <a:t>PROCESSING </a:t>
            </a:r>
            <a:r>
              <a:rPr lang="en-US" altLang="zh-CN" sz="2800" dirty="0" smtClean="0">
                <a:latin typeface="Times New Roman" panose="02020603050405020304" charset="0"/>
              </a:rPr>
              <a:t>FOR DEFENCE APPLICATION</a:t>
            </a:r>
            <a:endParaRPr lang="en-US" altLang="zh-CN" sz="2800" dirty="0">
              <a:latin typeface="Times New Roman" panose="02020603050405020304" charset="0"/>
            </a:endParaRPr>
          </a:p>
        </p:txBody>
      </p:sp>
      <p:sp>
        <p:nvSpPr>
          <p:cNvPr id="1048587" name="Rectangle 7"/>
          <p:cNvSpPr>
            <a:spLocks noGrp="1"/>
          </p:cNvSpPr>
          <p:nvPr>
            <p:ph type="subTitle" idx="1"/>
          </p:nvPr>
        </p:nvSpPr>
        <p:spPr>
          <a:xfrm>
            <a:off x="1613587" y="3400426"/>
            <a:ext cx="8646583" cy="3321049"/>
          </a:xfrm>
        </p:spPr>
        <p:txBody>
          <a:bodyPr vert="horz" wrap="square" lIns="91440" tIns="45720" rIns="91440" bIns="45720" anchor="t"/>
          <a:lstStyle/>
          <a:p>
            <a:r>
              <a:rPr lang="en-GB" sz="1400" u="sng" dirty="0">
                <a:solidFill>
                  <a:schemeClr val="tx1">
                    <a:lumMod val="75000"/>
                  </a:schemeClr>
                </a:solidFill>
                <a:latin typeface="Times New Roman" panose="02020603050405020304" pitchFamily="18" charset="0"/>
                <a:cs typeface="Times New Roman" panose="02020603050405020304" pitchFamily="18" charset="0"/>
              </a:rPr>
              <a:t>By</a:t>
            </a:r>
          </a:p>
          <a:p>
            <a:r>
              <a:rPr lang="en-GB" sz="1400" dirty="0">
                <a:solidFill>
                  <a:schemeClr val="tx1">
                    <a:lumMod val="75000"/>
                  </a:schemeClr>
                </a:solidFill>
                <a:latin typeface="Times New Roman" panose="02020603050405020304" pitchFamily="18" charset="0"/>
                <a:cs typeface="Times New Roman" panose="02020603050405020304" pitchFamily="18" charset="0"/>
              </a:rPr>
              <a:t>A. AJEETH (15UMEC103)</a:t>
            </a:r>
          </a:p>
          <a:p>
            <a:r>
              <a:rPr lang="en-GB" sz="1400" dirty="0">
                <a:solidFill>
                  <a:schemeClr val="tx1">
                    <a:lumMod val="75000"/>
                  </a:schemeClr>
                </a:solidFill>
                <a:latin typeface="Times New Roman" panose="02020603050405020304" pitchFamily="18" charset="0"/>
                <a:cs typeface="Times New Roman" panose="02020603050405020304" pitchFamily="18" charset="0"/>
              </a:rPr>
              <a:t>K. BARANIDHARAN (15UMEC102)</a:t>
            </a:r>
          </a:p>
          <a:p>
            <a:r>
              <a:rPr lang="en-GB" sz="1400" dirty="0">
                <a:solidFill>
                  <a:schemeClr val="tx1">
                    <a:lumMod val="75000"/>
                  </a:schemeClr>
                </a:solidFill>
                <a:latin typeface="Times New Roman" panose="02020603050405020304" pitchFamily="18" charset="0"/>
                <a:cs typeface="Times New Roman" panose="02020603050405020304" pitchFamily="18" charset="0"/>
              </a:rPr>
              <a:t>A. THERI MUTHU SELVAM (15UMEC050)</a:t>
            </a:r>
          </a:p>
          <a:p>
            <a:r>
              <a:rPr lang="en-GB" sz="1400" u="sng" dirty="0">
                <a:solidFill>
                  <a:schemeClr val="tx1">
                    <a:lumMod val="75000"/>
                  </a:schemeClr>
                </a:solidFill>
                <a:latin typeface="Times New Roman" panose="02020603050405020304" pitchFamily="18" charset="0"/>
                <a:cs typeface="Times New Roman" panose="02020603050405020304" pitchFamily="18" charset="0"/>
              </a:rPr>
              <a:t>Guided by</a:t>
            </a:r>
          </a:p>
          <a:p>
            <a:r>
              <a:rPr lang="en-GB" sz="1400" dirty="0" err="1">
                <a:solidFill>
                  <a:schemeClr val="tx1">
                    <a:lumMod val="75000"/>
                  </a:schemeClr>
                </a:solidFill>
                <a:latin typeface="Times New Roman" panose="02020603050405020304" pitchFamily="18" charset="0"/>
                <a:cs typeface="Times New Roman" panose="02020603050405020304" pitchFamily="18" charset="0"/>
              </a:rPr>
              <a:t>Mr.</a:t>
            </a:r>
            <a:r>
              <a:rPr lang="en-GB" sz="1400" dirty="0">
                <a:solidFill>
                  <a:schemeClr val="tx1">
                    <a:lumMod val="75000"/>
                  </a:schemeClr>
                </a:solidFill>
                <a:latin typeface="Times New Roman" panose="02020603050405020304" pitchFamily="18" charset="0"/>
                <a:cs typeface="Times New Roman" panose="02020603050405020304" pitchFamily="18" charset="0"/>
              </a:rPr>
              <a:t> R. SAKTHIVEL MURUGAN (</a:t>
            </a:r>
            <a:r>
              <a:rPr lang="en-GB" sz="1400" dirty="0" err="1">
                <a:solidFill>
                  <a:schemeClr val="tx1">
                    <a:lumMod val="75000"/>
                  </a:schemeClr>
                </a:solidFill>
                <a:latin typeface="Times New Roman" panose="02020603050405020304" pitchFamily="18" charset="0"/>
                <a:cs typeface="Times New Roman" panose="02020603050405020304" pitchFamily="18" charset="0"/>
              </a:rPr>
              <a:t>Asst.Prof</a:t>
            </a:r>
            <a:r>
              <a:rPr lang="en-GB" sz="1400" dirty="0">
                <a:solidFill>
                  <a:schemeClr val="tx1">
                    <a:lumMod val="75000"/>
                  </a:schemeClr>
                </a:solidFill>
                <a:latin typeface="Times New Roman" panose="02020603050405020304" pitchFamily="18" charset="0"/>
                <a:cs typeface="Times New Roman" panose="02020603050405020304" pitchFamily="18" charset="0"/>
              </a:rPr>
              <a:t>/Mech)</a:t>
            </a:r>
          </a:p>
          <a:p>
            <a:r>
              <a:rPr lang="en-GB" sz="1400" u="sng" dirty="0">
                <a:solidFill>
                  <a:schemeClr val="tx1">
                    <a:lumMod val="75000"/>
                  </a:schemeClr>
                </a:solidFill>
                <a:latin typeface="Times New Roman" panose="02020603050405020304" pitchFamily="18" charset="0"/>
                <a:cs typeface="Times New Roman" panose="02020603050405020304" pitchFamily="18" charset="0"/>
              </a:rPr>
              <a:t>Co-guided by </a:t>
            </a:r>
          </a:p>
          <a:p>
            <a:r>
              <a:rPr lang="en-GB" sz="1400" dirty="0" err="1">
                <a:solidFill>
                  <a:schemeClr val="tx1">
                    <a:lumMod val="75000"/>
                  </a:schemeClr>
                </a:solidFill>
                <a:latin typeface="Times New Roman" panose="02020603050405020304" pitchFamily="18" charset="0"/>
                <a:cs typeface="Times New Roman" panose="02020603050405020304" pitchFamily="18" charset="0"/>
              </a:rPr>
              <a:t>Mr.</a:t>
            </a:r>
            <a:r>
              <a:rPr lang="en-GB" sz="1400" dirty="0">
                <a:solidFill>
                  <a:schemeClr val="tx1">
                    <a:lumMod val="75000"/>
                  </a:schemeClr>
                </a:solidFill>
                <a:latin typeface="Times New Roman" panose="02020603050405020304" pitchFamily="18" charset="0"/>
                <a:cs typeface="Times New Roman" panose="02020603050405020304" pitchFamily="18" charset="0"/>
              </a:rPr>
              <a:t> T. PALANIAPPAN (</a:t>
            </a:r>
            <a:r>
              <a:rPr lang="en-GB" sz="1400" dirty="0" err="1">
                <a:solidFill>
                  <a:schemeClr val="tx1">
                    <a:lumMod val="75000"/>
                  </a:schemeClr>
                </a:solidFill>
                <a:latin typeface="Times New Roman" panose="02020603050405020304" pitchFamily="18" charset="0"/>
                <a:cs typeface="Times New Roman" panose="02020603050405020304" pitchFamily="18" charset="0"/>
              </a:rPr>
              <a:t>Asst.Prof</a:t>
            </a:r>
            <a:r>
              <a:rPr lang="en-GB" sz="1400" dirty="0">
                <a:solidFill>
                  <a:schemeClr val="tx1">
                    <a:lumMod val="75000"/>
                  </a:schemeClr>
                </a:solidFill>
                <a:latin typeface="Times New Roman" panose="02020603050405020304" pitchFamily="18" charset="0"/>
                <a:cs typeface="Times New Roman" panose="02020603050405020304" pitchFamily="18" charset="0"/>
              </a:rPr>
              <a:t>/ECE)</a:t>
            </a:r>
            <a:endParaRPr lang="en-US" altLang="zh-CN" sz="1400" kern="1200" dirty="0">
              <a:solidFill>
                <a:schemeClr val="tx1">
                  <a:lumMod val="75000"/>
                </a:schemeClr>
              </a:solidFill>
              <a:latin typeface="Times New Roman" panose="02020603050405020304" charset="0"/>
            </a:endParaRPr>
          </a:p>
        </p:txBody>
      </p:sp>
      <p:sp>
        <p:nvSpPr>
          <p:cNvPr id="1048588" name="Slide Number Placeholder 1"/>
          <p:cNvSpPr>
            <a:spLocks noGrp="1"/>
          </p:cNvSpPr>
          <p:nvPr>
            <p:ph type="sldNum" sz="quarter" idx="4"/>
          </p:nvPr>
        </p:nvSpPr>
        <p:spPr/>
        <p:txBody>
          <a:bodyPr/>
          <a:lstStyle/>
          <a:p>
            <a:fld id="{FFD38268-AC06-4222-A979-E5E5857F201F}" type="slidenum">
              <a:rPr lang="zh-CN" altLang="en-US"/>
              <a:pPr/>
              <a:t>1</a:t>
            </a:fld>
            <a:endParaRPr lang="zh-CN" altLang="en-US" dirty="0"/>
          </a:p>
        </p:txBody>
      </p:sp>
      <p:pic>
        <p:nvPicPr>
          <p:cNvPr id="5" name="Picture 3"/>
          <p:cNvPicPr>
            <a:picLocks/>
          </p:cNvPicPr>
          <p:nvPr/>
        </p:nvPicPr>
        <p:blipFill>
          <a:blip r:embed="rId3"/>
          <a:stretch>
            <a:fillRect/>
          </a:stretch>
        </p:blipFill>
        <p:spPr>
          <a:xfrm>
            <a:off x="764107" y="409635"/>
            <a:ext cx="10663786" cy="1502291"/>
          </a:xfrm>
          <a:prstGeom prst="rect">
            <a:avLst/>
          </a:prstGeom>
        </p:spPr>
      </p:pic>
    </p:spTree>
    <p:extLst>
      <p:ext uri="{BB962C8B-B14F-4D97-AF65-F5344CB8AC3E}">
        <p14:creationId xmlns:p14="http://schemas.microsoft.com/office/powerpoint/2010/main" val="1405109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478CA-1CD9-4D88-B184-164BD0E0E18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IMAGE PROCESSING TECHNOLOGY</a:t>
            </a:r>
          </a:p>
        </p:txBody>
      </p:sp>
      <p:sp>
        <p:nvSpPr>
          <p:cNvPr id="3" name="Content Placeholder 2">
            <a:extLst>
              <a:ext uri="{FF2B5EF4-FFF2-40B4-BE49-F238E27FC236}">
                <a16:creationId xmlns="" xmlns:a16="http://schemas.microsoft.com/office/drawing/2014/main" id="{6015CDA0-C993-43D9-ADE9-25FF6AE0C0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Image processing is an technique in which the input is an image or a series of images or videos, such as photographs or frames of video. The output of image processing can be either an image or a set of characteristics or parameters related to the image.</a:t>
            </a:r>
          </a:p>
          <a:p>
            <a:r>
              <a:rPr lang="en-US" dirty="0">
                <a:latin typeface="Times New Roman" panose="02020603050405020304" pitchFamily="18" charset="0"/>
                <a:cs typeface="Times New Roman" panose="02020603050405020304" pitchFamily="18" charset="0"/>
              </a:rPr>
              <a:t>It also means "Analyzing and manipulating images with a computer". Image processing is performed this three steps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First, import images with an optical devices like a scanner or a camera or directly through digital 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Second, manipulate or analyze the images in some way. This step can include image improvement and data summary, or the images are analyzed to find rules that aren't seen by the human eyes. For example, meteorologists use this processing to analyze satellite photographs.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Last, output the result of image processing. The result might be the image changed by some way or it might be a report based on analysis or result of the images.</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7B85E542-E974-42C8-BAC1-446937A2BAE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10</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979527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4F4642-8699-4666-8BB7-A242EBFA6EDD}"/>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 xmlns:a16="http://schemas.microsoft.com/office/drawing/2014/main" id="{5BFACE12-F04F-4A4B-98B6-70CBBFCB9A41}"/>
              </a:ext>
            </a:extLst>
          </p:cNvPr>
          <p:cNvSpPr>
            <a:spLocks noGrp="1"/>
          </p:cNvSpPr>
          <p:nvPr>
            <p:ph idx="1"/>
          </p:nvPr>
        </p:nvSpPr>
        <p:spPr/>
        <p:txBody>
          <a:bodyPr numCol="1"/>
          <a:lstStyle/>
          <a:p>
            <a:r>
              <a:rPr lang="en-IN" dirty="0">
                <a:latin typeface="Times New Roman" panose="02020603050405020304" pitchFamily="18" charset="0"/>
                <a:cs typeface="Times New Roman" panose="02020603050405020304" pitchFamily="18" charset="0"/>
              </a:rPr>
              <a:t>Design </a:t>
            </a:r>
          </a:p>
          <a:p>
            <a:pPr marL="0" indent="0" algn="l">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Solidworks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Image Processing </a:t>
            </a:r>
          </a:p>
          <a:p>
            <a:pPr marL="0" indent="0">
              <a:buNone/>
            </a:pPr>
            <a:r>
              <a:rPr lang="en-IN" dirty="0">
                <a:latin typeface="Times New Roman" panose="02020603050405020304" pitchFamily="18" charset="0"/>
                <a:cs typeface="Times New Roman" panose="02020603050405020304" pitchFamily="18" charset="0"/>
              </a:rPr>
              <a:t>	Anaconda</a:t>
            </a:r>
          </a:p>
          <a:p>
            <a:pPr marL="0" indent="0">
              <a:buNone/>
            </a:pPr>
            <a:r>
              <a:rPr lang="en-IN" dirty="0">
                <a:latin typeface="Times New Roman" panose="02020603050405020304" pitchFamily="18" charset="0"/>
                <a:cs typeface="Times New Roman" panose="02020603050405020304" pitchFamily="18" charset="0"/>
              </a:rPr>
              <a:t>	Spyder</a:t>
            </a:r>
          </a:p>
          <a:p>
            <a:r>
              <a:rPr lang="en-IN" dirty="0">
                <a:latin typeface="Times New Roman" panose="02020603050405020304" pitchFamily="18" charset="0"/>
                <a:cs typeface="Times New Roman" panose="02020603050405020304" pitchFamily="18" charset="0"/>
              </a:rPr>
              <a:t>Platform</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Opencv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Arduino</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 xmlns:a16="http://schemas.microsoft.com/office/drawing/2014/main" id="{30192C99-A70A-4379-8604-FACE4F296A78}"/>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11</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8018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590B82-A9D1-42A1-B614-926406507BC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 xmlns:a16="http://schemas.microsoft.com/office/drawing/2014/main" id="{37C8BC5A-7329-4638-BCEA-484E8E572A6B}"/>
              </a:ext>
            </a:extLst>
          </p:cNvPr>
          <p:cNvSpPr>
            <a:spLocks noGrp="1"/>
          </p:cNvSpPr>
          <p:nvPr>
            <p:ph idx="1"/>
          </p:nvPr>
        </p:nvSpPr>
        <p:spPr/>
        <p:txBody>
          <a:bodyPr/>
          <a:lstStyle/>
          <a:p>
            <a:pPr marL="0" indent="0">
              <a:buNone/>
            </a:pPr>
            <a:r>
              <a:rPr lang="en-IN" sz="1400" u="sng" dirty="0">
                <a:latin typeface="Times New Roman" panose="02020603050405020304" pitchFamily="18" charset="0"/>
                <a:cs typeface="Times New Roman" panose="02020603050405020304" pitchFamily="18" charset="0"/>
                <a:hlinkClick r:id="rId2" action="ppaction://hlinkfile"/>
              </a:rPr>
              <a:t>Grey Image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3" action="ppaction://hlinkfile"/>
              </a:rPr>
              <a:t>Grey coloured video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4" action="ppaction://hlinkfile"/>
              </a:rPr>
              <a:t>Face Detection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5" action="ppaction://hlinkfile"/>
              </a:rPr>
              <a:t>Face Detection Program to Link Arduino</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err="1">
                <a:latin typeface="Times New Roman" panose="02020603050405020304" pitchFamily="18" charset="0"/>
                <a:cs typeface="Times New Roman" panose="02020603050405020304" pitchFamily="18" charset="0"/>
                <a:hlinkClick r:id="rId6" action="ppaction://hlinkfile"/>
              </a:rPr>
              <a:t>Arduino</a:t>
            </a:r>
            <a:r>
              <a:rPr lang="en-IN" sz="1400" u="sng" dirty="0">
                <a:latin typeface="Times New Roman" panose="02020603050405020304" pitchFamily="18" charset="0"/>
                <a:cs typeface="Times New Roman" panose="02020603050405020304" pitchFamily="18" charset="0"/>
                <a:hlinkClick r:id="rId6" action="ppaction://hlinkfile"/>
              </a:rPr>
              <a:t> </a:t>
            </a:r>
            <a:r>
              <a:rPr lang="en-IN" sz="1400" u="sng" dirty="0" smtClean="0">
                <a:latin typeface="Times New Roman" panose="02020603050405020304" pitchFamily="18" charset="0"/>
                <a:cs typeface="Times New Roman" panose="02020603050405020304" pitchFamily="18" charset="0"/>
                <a:hlinkClick r:id="rId6" action="ppaction://hlinkfile"/>
              </a:rPr>
              <a:t>Coding</a:t>
            </a:r>
            <a:endParaRPr lang="en-IN" sz="1400" u="sng" dirty="0" smtClean="0">
              <a:latin typeface="Times New Roman" panose="02020603050405020304" pitchFamily="18" charset="0"/>
              <a:cs typeface="Times New Roman" panose="02020603050405020304" pitchFamily="18" charset="0"/>
            </a:endParaRPr>
          </a:p>
          <a:p>
            <a:pPr marL="0" indent="0">
              <a:buNone/>
            </a:pPr>
            <a:r>
              <a:rPr lang="en-IN" sz="1400" u="sng" dirty="0" smtClean="0">
                <a:latin typeface="Times New Roman" panose="02020603050405020304" pitchFamily="18" charset="0"/>
                <a:cs typeface="Times New Roman" panose="02020603050405020304" pitchFamily="18" charset="0"/>
                <a:hlinkClick r:id="rId7" action="ppaction://hlinkfile"/>
              </a:rPr>
              <a:t>Video </a:t>
            </a:r>
            <a:endParaRPr lang="en-IN" sz="1400"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5B61DE6D-EC88-4303-AF28-0D01C719671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12</a:t>
            </a:fld>
            <a:endParaRPr lang="zh-CN" altLang="en-US">
              <a:solidFill>
                <a:srgbClr val="494B4D">
                  <a:tint val="75000"/>
                </a:srgbClr>
              </a:solidFill>
              <a:cs typeface="+mn-cs"/>
            </a:endParaRPr>
          </a:p>
        </p:txBody>
      </p:sp>
      <p:sp>
        <p:nvSpPr>
          <p:cNvPr id="9" name="TextBox 8">
            <a:extLst>
              <a:ext uri="{FF2B5EF4-FFF2-40B4-BE49-F238E27FC236}">
                <a16:creationId xmlns="" xmlns:a16="http://schemas.microsoft.com/office/drawing/2014/main" id="{AAB562F4-F6B8-4055-BFE3-EDAE808466E5}"/>
              </a:ext>
            </a:extLst>
          </p:cNvPr>
          <p:cNvSpPr txBox="1"/>
          <p:nvPr/>
        </p:nvSpPr>
        <p:spPr>
          <a:xfrm>
            <a:off x="5638250" y="4933919"/>
            <a:ext cx="914400"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baby.jpg</a:t>
            </a:r>
          </a:p>
        </p:txBody>
      </p:sp>
      <p:sp>
        <p:nvSpPr>
          <p:cNvPr id="10" name="TextBox 9">
            <a:extLst>
              <a:ext uri="{FF2B5EF4-FFF2-40B4-BE49-F238E27FC236}">
                <a16:creationId xmlns="" xmlns:a16="http://schemas.microsoft.com/office/drawing/2014/main" id="{1EA648C5-A814-4243-89AF-F0442F985B73}"/>
              </a:ext>
            </a:extLst>
          </p:cNvPr>
          <p:cNvSpPr txBox="1"/>
          <p:nvPr/>
        </p:nvSpPr>
        <p:spPr>
          <a:xfrm>
            <a:off x="9307094" y="4933919"/>
            <a:ext cx="1426802"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Babygray.png</a:t>
            </a:r>
          </a:p>
        </p:txBody>
      </p:sp>
      <p:pic>
        <p:nvPicPr>
          <p:cNvPr id="7" name="Picture 6">
            <a:extLst>
              <a:ext uri="{FF2B5EF4-FFF2-40B4-BE49-F238E27FC236}">
                <a16:creationId xmlns="" xmlns:a16="http://schemas.microsoft.com/office/drawing/2014/main" id="{BE125A98-E756-41BE-B1AB-BE182E883F0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62275" y="1775065"/>
            <a:ext cx="3466351" cy="2679490"/>
          </a:xfrm>
          <a:prstGeom prst="rect">
            <a:avLst/>
          </a:prstGeom>
        </p:spPr>
      </p:pic>
      <p:pic>
        <p:nvPicPr>
          <p:cNvPr id="12" name="Picture 11">
            <a:extLst>
              <a:ext uri="{FF2B5EF4-FFF2-40B4-BE49-F238E27FC236}">
                <a16:creationId xmlns="" xmlns:a16="http://schemas.microsoft.com/office/drawing/2014/main" id="{9A70E055-8F64-40E1-B14B-6E15980EEA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87319" y="1775065"/>
            <a:ext cx="3466352" cy="2679490"/>
          </a:xfrm>
          <a:prstGeom prst="rect">
            <a:avLst/>
          </a:prstGeom>
        </p:spPr>
      </p:pic>
    </p:spTree>
    <p:extLst>
      <p:ext uri="{BB962C8B-B14F-4D97-AF65-F5344CB8AC3E}">
        <p14:creationId xmlns:p14="http://schemas.microsoft.com/office/powerpoint/2010/main" val="508639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12C6C22-56DE-4794-84DF-A164A236A02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FABRICATED MODEL</a:t>
            </a:r>
          </a:p>
        </p:txBody>
      </p:sp>
      <p:pic>
        <p:nvPicPr>
          <p:cNvPr id="3" name="Content Placeholder 2">
            <a:extLst>
              <a:ext uri="{FF2B5EF4-FFF2-40B4-BE49-F238E27FC236}">
                <a16:creationId xmlns="" xmlns:a16="http://schemas.microsoft.com/office/drawing/2014/main" id="{743457D2-F80F-4BA8-84C6-909F259AEE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82975" y="1359517"/>
            <a:ext cx="2704235" cy="2028176"/>
          </a:xfrm>
        </p:spPr>
      </p:pic>
      <p:sp>
        <p:nvSpPr>
          <p:cNvPr id="7" name="Slide Number Placeholder 6">
            <a:extLst>
              <a:ext uri="{FF2B5EF4-FFF2-40B4-BE49-F238E27FC236}">
                <a16:creationId xmlns="" xmlns:a16="http://schemas.microsoft.com/office/drawing/2014/main" id="{6F578AEB-2309-4EDA-AF92-F90AB7AF178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13</a:t>
            </a:fld>
            <a:endParaRPr lang="zh-CN" altLang="en-US">
              <a:solidFill>
                <a:srgbClr val="494B4D">
                  <a:tint val="75000"/>
                </a:srgbClr>
              </a:solidFill>
              <a:cs typeface="+mn-cs"/>
            </a:endParaRPr>
          </a:p>
        </p:txBody>
      </p:sp>
      <p:pic>
        <p:nvPicPr>
          <p:cNvPr id="5" name="Picture 4">
            <a:extLst>
              <a:ext uri="{FF2B5EF4-FFF2-40B4-BE49-F238E27FC236}">
                <a16:creationId xmlns="" xmlns:a16="http://schemas.microsoft.com/office/drawing/2014/main" id="{C510F344-4811-415E-B492-E5B3675CB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8900413" y="4205479"/>
            <a:ext cx="2707358" cy="2030519"/>
          </a:xfrm>
          <a:prstGeom prst="rect">
            <a:avLst/>
          </a:prstGeom>
        </p:spPr>
      </p:pic>
      <p:pic>
        <p:nvPicPr>
          <p:cNvPr id="10" name="Picture 9">
            <a:extLst>
              <a:ext uri="{FF2B5EF4-FFF2-40B4-BE49-F238E27FC236}">
                <a16:creationId xmlns="" xmlns:a16="http://schemas.microsoft.com/office/drawing/2014/main" id="{5EE889EC-A59E-4151-B881-C634BBE15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33665" y="4208213"/>
            <a:ext cx="2704234" cy="2028176"/>
          </a:xfrm>
          <a:prstGeom prst="rect">
            <a:avLst/>
          </a:prstGeom>
        </p:spPr>
      </p:pic>
      <p:pic>
        <p:nvPicPr>
          <p:cNvPr id="12" name="Picture 11">
            <a:extLst>
              <a:ext uri="{FF2B5EF4-FFF2-40B4-BE49-F238E27FC236}">
                <a16:creationId xmlns="" xmlns:a16="http://schemas.microsoft.com/office/drawing/2014/main" id="{8789C83F-23EA-4DCA-BF4F-5F783905CE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8900415" y="1359909"/>
            <a:ext cx="2707358" cy="2030519"/>
          </a:xfrm>
          <a:prstGeom prst="rect">
            <a:avLst/>
          </a:prstGeom>
        </p:spPr>
      </p:pic>
      <p:pic>
        <p:nvPicPr>
          <p:cNvPr id="14" name="Picture 13">
            <a:extLst>
              <a:ext uri="{FF2B5EF4-FFF2-40B4-BE49-F238E27FC236}">
                <a16:creationId xmlns="" xmlns:a16="http://schemas.microsoft.com/office/drawing/2014/main" id="{DC1A469A-3EEF-4D05-A462-9AEC5ACAA0C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658686" y="1864316"/>
            <a:ext cx="5067388" cy="3800541"/>
          </a:xfrm>
          <a:prstGeom prst="rect">
            <a:avLst/>
          </a:prstGeom>
        </p:spPr>
      </p:pic>
    </p:spTree>
    <p:extLst>
      <p:ext uri="{BB962C8B-B14F-4D97-AF65-F5344CB8AC3E}">
        <p14:creationId xmlns:p14="http://schemas.microsoft.com/office/powerpoint/2010/main" val="1348149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 WORK YET </a:t>
            </a:r>
            <a:r>
              <a:rPr lang="en-US" sz="2800" dirty="0" smtClean="0">
                <a:latin typeface="Times New Roman" panose="02020603050405020304" pitchFamily="18" charset="0"/>
                <a:cs typeface="Times New Roman" panose="02020603050405020304" pitchFamily="18" charset="0"/>
              </a:rPr>
              <a:t>TO BE DONE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Arduino</a:t>
            </a:r>
            <a:r>
              <a:rPr lang="en-US" dirty="0" smtClean="0">
                <a:latin typeface="Times New Roman" panose="02020603050405020304" pitchFamily="18" charset="0"/>
                <a:cs typeface="Times New Roman" panose="02020603050405020304" pitchFamily="18" charset="0"/>
              </a:rPr>
              <a:t> code to be load in UNO board</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To complete the pending fabrication work.</a:t>
            </a:r>
          </a:p>
          <a:p>
            <a:r>
              <a:rPr lang="en-US" dirty="0" smtClean="0">
                <a:latin typeface="Times New Roman" panose="02020603050405020304" pitchFamily="18" charset="0"/>
                <a:cs typeface="Times New Roman" panose="02020603050405020304" pitchFamily="18" charset="0"/>
              </a:rPr>
              <a:t>To apply for International Conference.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351474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A04D24-8F8A-430A-83C1-E12B8B3B3E9F}"/>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 xmlns:a16="http://schemas.microsoft.com/office/drawing/2014/main" id="{A16BE7B1-518B-4F5A-B0E8-ED063026F18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Husnain</a:t>
            </a:r>
            <a:r>
              <a:rPr lang="en-IN" dirty="0">
                <a:latin typeface="Times New Roman" panose="02020603050405020304" pitchFamily="18" charset="0"/>
                <a:cs typeface="Times New Roman" panose="02020603050405020304" pitchFamily="18" charset="0"/>
              </a:rPr>
              <a:t> Ahmad, Syed </a:t>
            </a:r>
            <a:r>
              <a:rPr lang="en-IN" dirty="0" err="1">
                <a:latin typeface="Times New Roman" panose="02020603050405020304" pitchFamily="18" charset="0"/>
                <a:cs typeface="Times New Roman" panose="02020603050405020304" pitchFamily="18" charset="0"/>
              </a:rPr>
              <a:t>Mohsin</a:t>
            </a:r>
            <a:r>
              <a:rPr lang="en-IN" dirty="0">
                <a:latin typeface="Times New Roman" panose="02020603050405020304" pitchFamily="18" charset="0"/>
                <a:cs typeface="Times New Roman" panose="02020603050405020304" pitchFamily="18" charset="0"/>
              </a:rPr>
              <a:t> Ali, Usman </a:t>
            </a:r>
            <a:r>
              <a:rPr lang="en-IN" dirty="0" err="1">
                <a:latin typeface="Times New Roman" panose="02020603050405020304" pitchFamily="18" charset="0"/>
                <a:cs typeface="Times New Roman" panose="02020603050405020304" pitchFamily="18" charset="0"/>
              </a:rPr>
              <a:t>Ayub</a:t>
            </a:r>
            <a:r>
              <a:rPr lang="en-IN" dirty="0">
                <a:latin typeface="Times New Roman" panose="02020603050405020304" pitchFamily="18" charset="0"/>
                <a:cs typeface="Times New Roman" panose="02020603050405020304" pitchFamily="18" charset="0"/>
              </a:rPr>
              <a:t> Sheikh, Zain </a:t>
            </a:r>
            <a:r>
              <a:rPr lang="en-IN" dirty="0" err="1">
                <a:latin typeface="Times New Roman" panose="02020603050405020304" pitchFamily="18" charset="0"/>
                <a:cs typeface="Times New Roman" panose="02020603050405020304" pitchFamily="18" charset="0"/>
              </a:rPr>
              <a:t>Murtaza</a:t>
            </a:r>
            <a:r>
              <a:rPr lang="en-IN" dirty="0">
                <a:latin typeface="Times New Roman" panose="02020603050405020304" pitchFamily="18" charset="0"/>
                <a:cs typeface="Times New Roman" panose="02020603050405020304" pitchFamily="18" charset="0"/>
              </a:rPr>
              <a:t>, Muhammad </a:t>
            </a:r>
            <a:r>
              <a:rPr lang="en-IN" dirty="0" err="1">
                <a:latin typeface="Times New Roman" panose="02020603050405020304" pitchFamily="18" charset="0"/>
                <a:cs typeface="Times New Roman" panose="02020603050405020304" pitchFamily="18" charset="0"/>
              </a:rPr>
              <a:t>Rizwan</a:t>
            </a:r>
            <a:r>
              <a:rPr lang="en-IN" dirty="0">
                <a:latin typeface="Times New Roman" panose="02020603050405020304" pitchFamily="18" charset="0"/>
                <a:cs typeface="Times New Roman" panose="02020603050405020304" pitchFamily="18" charset="0"/>
              </a:rPr>
              <a:t>, “Design and Manufacturing of a Low-Cost 2-DOF Semi Autonomous Sentry Gun” (IEEE Conference, pp.196-201, 2016).                                                                                           </a:t>
            </a:r>
          </a:p>
          <a:p>
            <a:r>
              <a:rPr lang="en-IN" dirty="0">
                <a:latin typeface="Times New Roman" panose="02020603050405020304" pitchFamily="18" charset="0"/>
                <a:cs typeface="Times New Roman" panose="02020603050405020304" pitchFamily="18" charset="0"/>
              </a:rPr>
              <a:t>  Jean </a:t>
            </a:r>
            <a:r>
              <a:rPr lang="en-IN" dirty="0" err="1">
                <a:latin typeface="Times New Roman" panose="02020603050405020304" pitchFamily="18" charset="0"/>
                <a:cs typeface="Times New Roman" panose="02020603050405020304" pitchFamily="18" charset="0"/>
              </a:rPr>
              <a:t>Kumagai</a:t>
            </a:r>
            <a:r>
              <a:rPr lang="en-IN" dirty="0">
                <a:latin typeface="Times New Roman" panose="02020603050405020304" pitchFamily="18" charset="0"/>
                <a:cs typeface="Times New Roman" panose="02020603050405020304" pitchFamily="18" charset="0"/>
              </a:rPr>
              <a:t>, “A Robotic Sentry for Korea's Demilitarized Zone”, (IEEE Journals &amp; Magazines, vol.44, pp.16-17, 2017).</a:t>
            </a:r>
          </a:p>
          <a:p>
            <a:r>
              <a:rPr lang="en-IN" dirty="0">
                <a:latin typeface="Times New Roman" panose="02020603050405020304" pitchFamily="18" charset="0"/>
                <a:cs typeface="Times New Roman" panose="02020603050405020304" pitchFamily="18" charset="0"/>
              </a:rPr>
              <a:t> 3.  Sam </a:t>
            </a:r>
            <a:r>
              <a:rPr lang="en-IN" dirty="0" err="1">
                <a:latin typeface="Times New Roman" panose="02020603050405020304" pitchFamily="18" charset="0"/>
                <a:cs typeface="Times New Roman" panose="02020603050405020304" pitchFamily="18" charset="0"/>
              </a:rPr>
              <a:t>Shue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Claude Hargrove,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James Conrad, “Low Cost Semi-Autonomous Sentry Robot”, (IEEE Conference, pp.1-5, 2012) 4.</a:t>
            </a:r>
          </a:p>
          <a:p>
            <a:r>
              <a:rPr lang="en-IN">
                <a:latin typeface="Times New Roman" panose="02020603050405020304" pitchFamily="18" charset="0"/>
                <a:cs typeface="Times New Roman" panose="02020603050405020304" pitchFamily="18" charset="0"/>
              </a:rPr>
              <a:t>https://opencv.org</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93F6B6F8-85E2-48A4-B3CA-93AC4FF9CE7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010543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sz="9600" dirty="0">
              <a:solidFill>
                <a:schemeClr val="tx1">
                  <a:lumMod val="75000"/>
                </a:schemeClr>
              </a:solidFill>
              <a:latin typeface="Times New Roman" panose="02020603050405020304" pitchFamily="18" charset="0"/>
              <a:cs typeface="Times New Roman" panose="02020603050405020304" pitchFamily="18" charset="0"/>
            </a:endParaRPr>
          </a:p>
          <a:p>
            <a:pPr marL="0" indent="0" algn="ctr">
              <a:buNone/>
            </a:pPr>
            <a:r>
              <a:rPr lang="en-GB" sz="9600" dirty="0">
                <a:solidFill>
                  <a:schemeClr val="tx1">
                    <a:lumMod val="75000"/>
                  </a:schemeClr>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16</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045839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899A0-ADD6-4C42-B10C-AF351A5F917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4F7CC554-E683-40F8-B3E8-CDF957E5A678}"/>
              </a:ext>
            </a:extLst>
          </p:cNvPr>
          <p:cNvSpPr>
            <a:spLocks noGrp="1"/>
          </p:cNvSpPr>
          <p:nvPr>
            <p:ph idx="1"/>
          </p:nvPr>
        </p:nvSpPr>
        <p:spPr>
          <a:xfrm>
            <a:off x="1577130" y="1694576"/>
            <a:ext cx="9169167" cy="3087149"/>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This prototype is going to develop for protecting the nation from the foreign terrorist entry through the border by shooting them by a self triggered gun attached in a multiple gun holder.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8E73E9A-5786-4CEF-86AB-596657501866}"/>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01725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BF20A-48D1-4CEC-BC06-3F8FCA513FD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F39015F3-E2DD-4DA2-8B23-7C1FD665D6B6}"/>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In this project we are going to develop a sentinel gun prototype which works on one of the method of Image Processing.</a:t>
            </a:r>
          </a:p>
          <a:p>
            <a:r>
              <a:rPr lang="en-IN" sz="2400" dirty="0">
                <a:latin typeface="Times New Roman" panose="02020603050405020304" pitchFamily="18" charset="0"/>
                <a:cs typeface="Times New Roman" panose="02020603050405020304" pitchFamily="18" charset="0"/>
              </a:rPr>
              <a:t>We adopt the Face Detection and Tracking Method from Image Processing.</a:t>
            </a:r>
          </a:p>
          <a:p>
            <a:r>
              <a:rPr lang="en-IN" sz="2400" dirty="0">
                <a:latin typeface="Times New Roman" panose="02020603050405020304" pitchFamily="18" charset="0"/>
                <a:cs typeface="Times New Roman" panose="02020603050405020304" pitchFamily="18" charset="0"/>
              </a:rPr>
              <a:t>This prototype takes the input from a webcam and process the image using the </a:t>
            </a:r>
            <a:r>
              <a:rPr lang="en-IN" sz="2400" dirty="0" err="1">
                <a:latin typeface="Times New Roman" panose="02020603050405020304" pitchFamily="18" charset="0"/>
                <a:cs typeface="Times New Roman" panose="02020603050405020304" pitchFamily="18" charset="0"/>
              </a:rPr>
              <a:t>spyder</a:t>
            </a:r>
            <a:r>
              <a:rPr lang="en-IN" sz="2400" dirty="0">
                <a:latin typeface="Times New Roman" panose="02020603050405020304" pitchFamily="18" charset="0"/>
                <a:cs typeface="Times New Roman" panose="02020603050405020304" pitchFamily="18" charset="0"/>
              </a:rPr>
              <a:t> software and then finally the hardware are drive using the microprocessor called Arduino (UNO)</a:t>
            </a:r>
          </a:p>
          <a:p>
            <a:r>
              <a:rPr lang="en-IN" sz="2400" dirty="0">
                <a:latin typeface="Times New Roman" panose="02020603050405020304" pitchFamily="18" charset="0"/>
                <a:cs typeface="Times New Roman" panose="02020603050405020304" pitchFamily="18" charset="0"/>
              </a:rPr>
              <a:t>It has two dc motors for rotating and tilting the gun according to the human movement.</a:t>
            </a:r>
          </a:p>
          <a:p>
            <a:r>
              <a:rPr lang="en-IN" sz="2400" dirty="0">
                <a:latin typeface="Times New Roman" panose="02020603050405020304" pitchFamily="18" charset="0"/>
                <a:cs typeface="Times New Roman" panose="02020603050405020304" pitchFamily="18" charset="0"/>
              </a:rPr>
              <a:t>In order to trigger the gun we are going to use a servo motor.</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7F56237-F10D-49E0-80AC-CD53942B2B40}"/>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3</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5342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57A58F-2103-49F8-A3F2-36772FC28EBB}"/>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 xmlns:a16="http://schemas.microsoft.com/office/drawing/2014/main" id="{DAE4EE1A-99E8-4E4C-9348-7C853979452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avoid the soldiers suffering from over hotness and coldness due to winter and summer season.</a:t>
            </a:r>
          </a:p>
          <a:p>
            <a:r>
              <a:rPr lang="en-IN" dirty="0">
                <a:latin typeface="Times New Roman" panose="02020603050405020304" pitchFamily="18" charset="0"/>
                <a:cs typeface="Times New Roman" panose="02020603050405020304" pitchFamily="18" charset="0"/>
              </a:rPr>
              <a:t>To reduce the monitoring work of the soldier from morning to night.</a:t>
            </a:r>
          </a:p>
          <a:p>
            <a:r>
              <a:rPr lang="en-IN" dirty="0">
                <a:latin typeface="Times New Roman" panose="02020603050405020304" pitchFamily="18" charset="0"/>
                <a:cs typeface="Times New Roman" panose="02020603050405020304" pitchFamily="18" charset="0"/>
              </a:rPr>
              <a:t>To shoot an enemy if he cross the border when soldier is not there.</a:t>
            </a:r>
          </a:p>
          <a:p>
            <a:r>
              <a:rPr lang="en-IN" dirty="0">
                <a:latin typeface="Times New Roman" panose="02020603050405020304" pitchFamily="18" charset="0"/>
                <a:cs typeface="Times New Roman" panose="02020603050405020304" pitchFamily="18" charset="0"/>
              </a:rPr>
              <a:t>To reduce the death of border guard soldiers.</a:t>
            </a:r>
          </a:p>
          <a:p>
            <a:r>
              <a:rPr lang="en-IN" dirty="0">
                <a:latin typeface="Times New Roman" panose="02020603050405020304" pitchFamily="18" charset="0"/>
                <a:cs typeface="Times New Roman" panose="02020603050405020304" pitchFamily="18" charset="0"/>
              </a:rPr>
              <a:t>To guard the border 24×7.</a:t>
            </a:r>
          </a:p>
          <a:p>
            <a:r>
              <a:rPr lang="en-IN" dirty="0">
                <a:latin typeface="Times New Roman" panose="02020603050405020304" pitchFamily="18" charset="0"/>
                <a:cs typeface="Times New Roman" panose="02020603050405020304" pitchFamily="18" charset="0"/>
              </a:rPr>
              <a:t>To manage the sudden terrorist ingress.</a:t>
            </a:r>
          </a:p>
          <a:p>
            <a:r>
              <a:rPr lang="en-IN" dirty="0">
                <a:latin typeface="Times New Roman" panose="02020603050405020304" pitchFamily="18" charset="0"/>
                <a:cs typeface="Times New Roman" panose="02020603050405020304" pitchFamily="18" charset="0"/>
              </a:rPr>
              <a:t>To avoid the periodic alteration of soldiers from borders.</a:t>
            </a:r>
          </a:p>
          <a:p>
            <a:r>
              <a:rPr lang="en-IN" dirty="0">
                <a:latin typeface="Times New Roman" panose="02020603050405020304" pitchFamily="18" charset="0"/>
                <a:cs typeface="Times New Roman" panose="02020603050405020304" pitchFamily="18" charset="0"/>
              </a:rPr>
              <a:t> To trigger the gun automatically.</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D14294A1-209C-4537-BCCE-E8279C603D2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619583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4F47D-F7D4-499F-94A0-904176025025}"/>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Need for the Project in Defence</a:t>
            </a:r>
          </a:p>
        </p:txBody>
      </p:sp>
      <p:sp>
        <p:nvSpPr>
          <p:cNvPr id="3" name="Content Placeholder 2">
            <a:extLst>
              <a:ext uri="{FF2B5EF4-FFF2-40B4-BE49-F238E27FC236}">
                <a16:creationId xmlns="" xmlns:a16="http://schemas.microsoft.com/office/drawing/2014/main" id="{B0189037-B08A-4154-89CB-FF0E8D9F4590}"/>
              </a:ext>
            </a:extLst>
          </p:cNvPr>
          <p:cNvSpPr>
            <a:spLocks noGrp="1"/>
          </p:cNvSpPr>
          <p:nvPr>
            <p:ph idx="1"/>
          </p:nvPr>
        </p:nvSpPr>
        <p:spPr>
          <a:xfrm>
            <a:off x="626534" y="1125537"/>
            <a:ext cx="10974917" cy="5417875"/>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Our soldiers are suffering from over coldness, hotness and flood during the winter, summer and rainy seasons. They can’t tolerate this type of climate </a:t>
            </a:r>
          </a:p>
          <a:p>
            <a:r>
              <a:rPr lang="en-IN" dirty="0">
                <a:latin typeface="Times New Roman" panose="02020603050405020304" pitchFamily="18" charset="0"/>
                <a:cs typeface="Times New Roman" panose="02020603050405020304" pitchFamily="18" charset="0"/>
              </a:rPr>
              <a:t>Due to natural calamities like snow slides, land slides soldiers may stuck in that, it may leads them to death. </a:t>
            </a:r>
          </a:p>
          <a:p>
            <a:r>
              <a:rPr lang="en-IN" dirty="0">
                <a:latin typeface="Times New Roman" panose="02020603050405020304" pitchFamily="18" charset="0"/>
                <a:cs typeface="Times New Roman" panose="02020603050405020304" pitchFamily="18" charset="0"/>
              </a:rPr>
              <a:t>Though our soldiers are monitoring the borders properly they can’t monitor for a full day. So a periodic alteration of soldier is there.</a:t>
            </a:r>
          </a:p>
          <a:p>
            <a:r>
              <a:rPr lang="en-IN" dirty="0">
                <a:latin typeface="Times New Roman" panose="02020603050405020304" pitchFamily="18" charset="0"/>
                <a:cs typeface="Times New Roman" panose="02020603050405020304" pitchFamily="18" charset="0"/>
              </a:rPr>
              <a:t>If a border guard fell in sick he can’t monitor  the border properly.</a:t>
            </a:r>
          </a:p>
          <a:p>
            <a:r>
              <a:rPr lang="en-IN" dirty="0">
                <a:latin typeface="Times New Roman" panose="02020603050405020304" pitchFamily="18" charset="0"/>
                <a:cs typeface="Times New Roman" panose="02020603050405020304" pitchFamily="18" charset="0"/>
              </a:rPr>
              <a:t>If any terrorist or other foreign army men attack our soldiers, our soldiers may get injured severe.</a:t>
            </a:r>
          </a:p>
          <a:p>
            <a:r>
              <a:rPr lang="en-IN" dirty="0">
                <a:latin typeface="Times New Roman" panose="02020603050405020304" pitchFamily="18" charset="0"/>
                <a:cs typeface="Times New Roman" panose="02020603050405020304" pitchFamily="18" charset="0"/>
              </a:rPr>
              <a:t>Sometimes our soldiers are guard our boarder without sleep.</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628F7A76-9FDE-4D43-94B2-195F7C03F8D2}"/>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52606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8CD62E-231D-4F8C-A649-264919A5E756}"/>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 xmlns:a16="http://schemas.microsoft.com/office/drawing/2014/main" id="{D3A4C61F-B029-4EEC-ADFF-86AE0E1FE10A}"/>
              </a:ext>
            </a:extLst>
          </p:cNvPr>
          <p:cNvSpPr>
            <a:spLocks noGrp="1"/>
          </p:cNvSpPr>
          <p:nvPr>
            <p:ph idx="1"/>
          </p:nvPr>
        </p:nvSpPr>
        <p:spPr>
          <a:xfrm>
            <a:off x="3210187" y="1491849"/>
            <a:ext cx="5771626" cy="3874301"/>
          </a:xfrm>
        </p:spPr>
        <p:txBody>
          <a:bodyPr/>
          <a:lstStyle/>
          <a:p>
            <a:r>
              <a:rPr lang="en-IN" dirty="0">
                <a:latin typeface="Times New Roman" panose="02020603050405020304" pitchFamily="18" charset="0"/>
                <a:cs typeface="Times New Roman" panose="02020603050405020304" pitchFamily="18" charset="0"/>
              </a:rPr>
              <a:t>Periodic soldiers death</a:t>
            </a:r>
          </a:p>
          <a:p>
            <a:r>
              <a:rPr lang="en-IN" dirty="0">
                <a:latin typeface="Times New Roman" panose="02020603050405020304" pitchFamily="18" charset="0"/>
                <a:cs typeface="Times New Roman" panose="02020603050405020304" pitchFamily="18" charset="0"/>
              </a:rPr>
              <a:t>Guarding in unsafe environment</a:t>
            </a:r>
          </a:p>
          <a:p>
            <a:r>
              <a:rPr lang="en-IN" dirty="0">
                <a:latin typeface="Times New Roman" panose="02020603050405020304" pitchFamily="18" charset="0"/>
                <a:cs typeface="Times New Roman" panose="02020603050405020304" pitchFamily="18" charset="0"/>
              </a:rPr>
              <a:t>24×7 monitoring without sleep</a:t>
            </a:r>
          </a:p>
          <a:p>
            <a:r>
              <a:rPr lang="en-IN" dirty="0">
                <a:latin typeface="Times New Roman" panose="02020603050405020304" pitchFamily="18" charset="0"/>
                <a:cs typeface="Times New Roman" panose="02020603050405020304" pitchFamily="18" charset="0"/>
              </a:rPr>
              <a:t>Natural calamities</a:t>
            </a:r>
          </a:p>
          <a:p>
            <a:r>
              <a:rPr lang="en-IN" dirty="0">
                <a:latin typeface="Times New Roman" panose="02020603050405020304" pitchFamily="18" charset="0"/>
                <a:cs typeface="Times New Roman" panose="02020603050405020304" pitchFamily="18" charset="0"/>
              </a:rPr>
              <a:t>Soldiers fell in sick while guarding</a:t>
            </a:r>
          </a:p>
          <a:p>
            <a:r>
              <a:rPr lang="en-IN" dirty="0">
                <a:latin typeface="Times New Roman" panose="02020603050405020304" pitchFamily="18" charset="0"/>
                <a:cs typeface="Times New Roman" panose="02020603050405020304" pitchFamily="18" charset="0"/>
              </a:rPr>
              <a:t>Sudden terrorist  attack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1420457-5F35-4C56-A263-4522F10E1F82}"/>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6</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234480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34" y="1196328"/>
            <a:ext cx="2162175" cy="211455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898" y="1621632"/>
            <a:ext cx="1647825" cy="130492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4212" y="1355361"/>
            <a:ext cx="1491853" cy="183746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1315154"/>
            <a:ext cx="1917879" cy="19178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8590" y="4752305"/>
            <a:ext cx="1911489" cy="141553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8902" y="5059224"/>
            <a:ext cx="1767163" cy="1295021"/>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17284" y="3632912"/>
            <a:ext cx="1541198" cy="1256771"/>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96485" y="3474968"/>
            <a:ext cx="1360257" cy="1108358"/>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51353" y="5081627"/>
            <a:ext cx="1541198" cy="1256771"/>
          </a:xfrm>
          <a:prstGeom prst="rect">
            <a:avLst/>
          </a:prstGeom>
        </p:spPr>
      </p:pic>
      <p:sp>
        <p:nvSpPr>
          <p:cNvPr id="17" name="Right Arrow 16"/>
          <p:cNvSpPr/>
          <p:nvPr/>
        </p:nvSpPr>
        <p:spPr>
          <a:xfrm>
            <a:off x="3040160" y="2069120"/>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118077" y="207665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010182" y="203177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0869168" y="3666162"/>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8956150" y="5382197"/>
            <a:ext cx="978408"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5787883" y="5997296"/>
            <a:ext cx="1161784" cy="55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067781" y="4889683"/>
            <a:ext cx="849081" cy="40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8148499" y="4644570"/>
            <a:ext cx="58170" cy="33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43641" y="3406759"/>
            <a:ext cx="690173" cy="452432"/>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I</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nput</a:t>
            </a:r>
            <a:endParaRPr lang="en-US" sz="1400" dirty="0" smtClean="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extBox 23"/>
          <p:cNvSpPr txBox="1"/>
          <p:nvPr/>
        </p:nvSpPr>
        <p:spPr>
          <a:xfrm>
            <a:off x="4546241" y="2996464"/>
            <a:ext cx="1521539" cy="452432"/>
          </a:xfrm>
          <a:prstGeom prst="rect">
            <a:avLst/>
          </a:prstGeom>
          <a:noFill/>
        </p:spPr>
        <p:txBody>
          <a:bodyPr wrap="square" rtlCol="0">
            <a:spAutoFit/>
          </a:bodyPr>
          <a:lstStyle/>
          <a:p>
            <a:pPr>
              <a:lnSpc>
                <a:spcPct val="130000"/>
              </a:lnSpc>
            </a:pP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Face detection </a:t>
            </a:r>
            <a:endParaRPr lang="en-US" sz="1400" dirty="0" smtClean="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Rectangle 7"/>
          <p:cNvSpPr/>
          <p:nvPr/>
        </p:nvSpPr>
        <p:spPr>
          <a:xfrm>
            <a:off x="8005314" y="3157374"/>
            <a:ext cx="3711272" cy="369332"/>
          </a:xfrm>
          <a:prstGeom prst="rect">
            <a:avLst/>
          </a:prstGeom>
        </p:spPr>
        <p:txBody>
          <a:bodyPr wrap="none">
            <a:spAutoFit/>
          </a:bodyPr>
          <a:lstStyle/>
          <a:p>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Centroid calculation and face tracking</a:t>
            </a:r>
            <a:endParaRPr lang="en-US" dirty="0"/>
          </a:p>
        </p:txBody>
      </p:sp>
      <p:sp>
        <p:nvSpPr>
          <p:cNvPr id="22" name="TextBox 21"/>
          <p:cNvSpPr txBox="1"/>
          <p:nvPr/>
        </p:nvSpPr>
        <p:spPr>
          <a:xfrm>
            <a:off x="10236885" y="6378987"/>
            <a:ext cx="1749197" cy="416524"/>
          </a:xfrm>
          <a:prstGeom prst="rect">
            <a:avLst/>
          </a:prstGeom>
          <a:noFill/>
        </p:spPr>
        <p:txBody>
          <a:bodyPr wrap="none" rtlCol="0">
            <a:spAutoFit/>
          </a:bodyPr>
          <a:lstStyle/>
          <a:p>
            <a:pPr>
              <a:lnSpc>
                <a:spcPct val="130000"/>
              </a:lnSpc>
            </a:pP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Output of </a:t>
            </a:r>
            <a:r>
              <a:rPr lang="en-US" dirty="0" err="1" smtClean="0">
                <a:latin typeface="Times New Roman" panose="02020603050405020304" pitchFamily="18" charset="0"/>
                <a:ea typeface="Microsoft YaHei" panose="020B0503020204020204" pitchFamily="34" charset="-122"/>
                <a:cs typeface="Times New Roman" panose="02020603050405020304" pitchFamily="18" charset="0"/>
              </a:rPr>
              <a:t>spyder</a:t>
            </a:r>
            <a:endParaRPr lang="en-US" dirty="0" smtClean="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3" name="TextBox 22"/>
          <p:cNvSpPr txBox="1"/>
          <p:nvPr/>
        </p:nvSpPr>
        <p:spPr>
          <a:xfrm>
            <a:off x="7304212" y="6457733"/>
            <a:ext cx="2024913" cy="416524"/>
          </a:xfrm>
          <a:prstGeom prst="rect">
            <a:avLst/>
          </a:prstGeom>
          <a:noFill/>
        </p:spPr>
        <p:txBody>
          <a:bodyPr wrap="none" rtlCol="0">
            <a:spAutoFit/>
          </a:bodyPr>
          <a:lstStyle/>
          <a:p>
            <a:pPr>
              <a:lnSpc>
                <a:spcPct val="130000"/>
              </a:lnSpc>
            </a:pPr>
            <a:r>
              <a:rPr lang="en-US" dirty="0" err="1" smtClean="0">
                <a:latin typeface="Times New Roman" panose="02020603050405020304" pitchFamily="18" charset="0"/>
                <a:ea typeface="Microsoft YaHei" panose="020B0503020204020204" pitchFamily="34" charset="-122"/>
                <a:cs typeface="Times New Roman" panose="02020603050405020304" pitchFamily="18" charset="0"/>
              </a:rPr>
              <a:t>Arduino</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 controlling</a:t>
            </a:r>
          </a:p>
        </p:txBody>
      </p:sp>
      <p:sp>
        <p:nvSpPr>
          <p:cNvPr id="27" name="TextBox 26"/>
          <p:cNvSpPr txBox="1"/>
          <p:nvPr/>
        </p:nvSpPr>
        <p:spPr>
          <a:xfrm>
            <a:off x="4041807" y="6467206"/>
            <a:ext cx="1760290" cy="416524"/>
          </a:xfrm>
          <a:prstGeom prst="rect">
            <a:avLst/>
          </a:prstGeom>
          <a:noFill/>
        </p:spPr>
        <p:txBody>
          <a:bodyPr wrap="none" rtlCol="0">
            <a:spAutoFit/>
          </a:bodyPr>
          <a:lstStyle/>
          <a:p>
            <a:pPr>
              <a:lnSpc>
                <a:spcPct val="130000"/>
              </a:lnSpc>
            </a:pP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Tilt up and down</a:t>
            </a:r>
          </a:p>
        </p:txBody>
      </p:sp>
      <p:sp>
        <p:nvSpPr>
          <p:cNvPr id="28" name="TextBox 27"/>
          <p:cNvSpPr txBox="1"/>
          <p:nvPr/>
        </p:nvSpPr>
        <p:spPr>
          <a:xfrm>
            <a:off x="4271827" y="4222185"/>
            <a:ext cx="979755"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R</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otation</a:t>
            </a:r>
          </a:p>
        </p:txBody>
      </p:sp>
      <p:sp>
        <p:nvSpPr>
          <p:cNvPr id="29" name="TextBox 28"/>
          <p:cNvSpPr txBox="1"/>
          <p:nvPr/>
        </p:nvSpPr>
        <p:spPr>
          <a:xfrm>
            <a:off x="8673395" y="3808865"/>
            <a:ext cx="1163973"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T</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riggering</a:t>
            </a: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4504" y="6005046"/>
            <a:ext cx="1900498" cy="547977"/>
          </a:xfrm>
          <a:prstGeom prst="rect">
            <a:avLst/>
          </a:prstGeom>
        </p:spPr>
      </p:pic>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2711" y="4262555"/>
            <a:ext cx="2153379" cy="1211276"/>
          </a:xfrm>
          <a:prstGeom prst="rect">
            <a:avLst/>
          </a:prstGeom>
        </p:spPr>
      </p:pic>
      <p:sp>
        <p:nvSpPr>
          <p:cNvPr id="6" name="Up Arrow 5"/>
          <p:cNvSpPr/>
          <p:nvPr/>
        </p:nvSpPr>
        <p:spPr>
          <a:xfrm>
            <a:off x="1722193" y="5482451"/>
            <a:ext cx="274414" cy="46110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1732474" y="3808864"/>
            <a:ext cx="264133" cy="3835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2958828" y="5795097"/>
            <a:ext cx="1044230" cy="48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815002" y="3808864"/>
            <a:ext cx="2106950" cy="2134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99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589D4B-E100-4C80-88EA-BB0C3F882D5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GUN HOLDER DESIGN</a:t>
            </a:r>
          </a:p>
        </p:txBody>
      </p:sp>
      <p:sp>
        <p:nvSpPr>
          <p:cNvPr id="4" name="Slide Number Placeholder 3">
            <a:extLst>
              <a:ext uri="{FF2B5EF4-FFF2-40B4-BE49-F238E27FC236}">
                <a16:creationId xmlns="" xmlns:a16="http://schemas.microsoft.com/office/drawing/2014/main" id="{9F84E4D5-CB00-4EDD-A466-353C2734070C}"/>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8</a:t>
            </a:fld>
            <a:endParaRPr lang="zh-CN" altLang="en-US">
              <a:solidFill>
                <a:srgbClr val="494B4D">
                  <a:tint val="75000"/>
                </a:srgbClr>
              </a:solidFill>
              <a:cs typeface="+mn-cs"/>
            </a:endParaRPr>
          </a:p>
        </p:txBody>
      </p:sp>
      <p:sp>
        <p:nvSpPr>
          <p:cNvPr id="11" name="Content Placeholder 10">
            <a:extLst>
              <a:ext uri="{FF2B5EF4-FFF2-40B4-BE49-F238E27FC236}">
                <a16:creationId xmlns="" xmlns:a16="http://schemas.microsoft.com/office/drawing/2014/main" id="{7453D556-6BE7-4A61-A96C-CF30B5679681}"/>
              </a:ext>
            </a:extLst>
          </p:cNvPr>
          <p:cNvSpPr>
            <a:spLocks noGrp="1"/>
          </p:cNvSpPr>
          <p:nvPr>
            <p:ph idx="1"/>
          </p:nvPr>
        </p:nvSpPr>
        <p:spPr>
          <a:xfrm>
            <a:off x="639234" y="1217613"/>
            <a:ext cx="10962217" cy="5321300"/>
          </a:xfrm>
        </p:spPr>
        <p:txBody>
          <a:bodyPr/>
          <a:lstStyle/>
          <a:p>
            <a:endParaRPr lang="en-IN" dirty="0"/>
          </a:p>
          <a:p>
            <a:pPr marL="0" indent="0">
              <a:buNone/>
            </a:pPr>
            <a:endParaRPr lang="en-IN" dirty="0"/>
          </a:p>
          <a:p>
            <a:pPr marL="0" indent="0">
              <a:buNone/>
            </a:pPr>
            <a:endParaRPr lang="en-IN" dirty="0"/>
          </a:p>
          <a:p>
            <a:pPr marL="0" indent="0">
              <a:buNone/>
            </a:pPr>
            <a:endParaRPr lang="en-IN" dirty="0"/>
          </a:p>
        </p:txBody>
      </p:sp>
      <p:pic>
        <p:nvPicPr>
          <p:cNvPr id="12" name="Content Placeholder 5">
            <a:extLst>
              <a:ext uri="{FF2B5EF4-FFF2-40B4-BE49-F238E27FC236}">
                <a16:creationId xmlns="" xmlns:a16="http://schemas.microsoft.com/office/drawing/2014/main" id="{0209B4EA-4FEC-4EE6-A1B0-7A0AFEB74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90" y="1633107"/>
            <a:ext cx="5211810" cy="3115062"/>
          </a:xfrm>
          <a:prstGeom prst="rect">
            <a:avLst/>
          </a:prstGeom>
          <a:noFill/>
          <a:ln w="9525">
            <a:noFill/>
          </a:ln>
        </p:spPr>
      </p:pic>
      <p:pic>
        <p:nvPicPr>
          <p:cNvPr id="5" name="Picture 4">
            <a:extLst>
              <a:ext uri="{FF2B5EF4-FFF2-40B4-BE49-F238E27FC236}">
                <a16:creationId xmlns="" xmlns:a16="http://schemas.microsoft.com/office/drawing/2014/main" id="{861C971C-2F83-4459-8795-C0210E5FC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472" y="1385690"/>
            <a:ext cx="4311941" cy="3362479"/>
          </a:xfrm>
          <a:prstGeom prst="rect">
            <a:avLst/>
          </a:prstGeom>
        </p:spPr>
      </p:pic>
      <p:sp>
        <p:nvSpPr>
          <p:cNvPr id="6" name="TextBox 5">
            <a:extLst>
              <a:ext uri="{FF2B5EF4-FFF2-40B4-BE49-F238E27FC236}">
                <a16:creationId xmlns="" xmlns:a16="http://schemas.microsoft.com/office/drawing/2014/main" id="{820AD34F-E2CB-43B2-AA44-8F05AF93C958}"/>
              </a:ext>
            </a:extLst>
          </p:cNvPr>
          <p:cNvSpPr txBox="1"/>
          <p:nvPr/>
        </p:nvSpPr>
        <p:spPr>
          <a:xfrm>
            <a:off x="2172749" y="4991669"/>
            <a:ext cx="2558642"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Exact Design</a:t>
            </a:r>
          </a:p>
        </p:txBody>
      </p:sp>
      <p:sp>
        <p:nvSpPr>
          <p:cNvPr id="9" name="TextBox 8">
            <a:extLst>
              <a:ext uri="{FF2B5EF4-FFF2-40B4-BE49-F238E27FC236}">
                <a16:creationId xmlns="" xmlns:a16="http://schemas.microsoft.com/office/drawing/2014/main" id="{92A3D2A3-7D89-4FE8-B718-E569FB4CAB9B}"/>
              </a:ext>
            </a:extLst>
          </p:cNvPr>
          <p:cNvSpPr txBox="1"/>
          <p:nvPr/>
        </p:nvSpPr>
        <p:spPr>
          <a:xfrm>
            <a:off x="7713677" y="5038479"/>
            <a:ext cx="2491530"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Prototype Design</a:t>
            </a:r>
          </a:p>
        </p:txBody>
      </p:sp>
    </p:spTree>
    <p:extLst>
      <p:ext uri="{BB962C8B-B14F-4D97-AF65-F5344CB8AC3E}">
        <p14:creationId xmlns:p14="http://schemas.microsoft.com/office/powerpoint/2010/main" val="3131915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64081D-E6C6-4159-922B-65BCA0EB411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MATERIALS REQUIRED FOR PROTOTYPE</a:t>
            </a:r>
          </a:p>
        </p:txBody>
      </p:sp>
      <p:sp>
        <p:nvSpPr>
          <p:cNvPr id="3" name="Content Placeholder 2">
            <a:extLst>
              <a:ext uri="{FF2B5EF4-FFF2-40B4-BE49-F238E27FC236}">
                <a16:creationId xmlns="" xmlns:a16="http://schemas.microsoft.com/office/drawing/2014/main" id="{3DE7A425-D0EC-4224-B230-766FB6DB4B8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Acrylic sheet</a:t>
            </a:r>
          </a:p>
          <a:p>
            <a:r>
              <a:rPr lang="en-IN" dirty="0">
                <a:latin typeface="Times New Roman" panose="02020603050405020304" pitchFamily="18" charset="0"/>
                <a:cs typeface="Times New Roman" panose="02020603050405020304" pitchFamily="18" charset="0"/>
              </a:rPr>
              <a:t>Nylon rod</a:t>
            </a:r>
          </a:p>
          <a:p>
            <a:r>
              <a:rPr lang="en-IN" dirty="0">
                <a:latin typeface="Times New Roman" panose="02020603050405020304" pitchFamily="18" charset="0"/>
                <a:cs typeface="Times New Roman" panose="02020603050405020304" pitchFamily="18" charset="0"/>
              </a:rPr>
              <a:t>12v 100 RPM dc motor</a:t>
            </a:r>
          </a:p>
          <a:p>
            <a:r>
              <a:rPr lang="en-IN" dirty="0">
                <a:latin typeface="Times New Roman" panose="02020603050405020304" pitchFamily="18" charset="0"/>
                <a:cs typeface="Times New Roman" panose="02020603050405020304" pitchFamily="18" charset="0"/>
              </a:rPr>
              <a:t>Stepper motor</a:t>
            </a:r>
          </a:p>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L293d drive</a:t>
            </a:r>
          </a:p>
          <a:p>
            <a:r>
              <a:rPr lang="en-IN" dirty="0">
                <a:latin typeface="Times New Roman" panose="02020603050405020304" pitchFamily="18" charset="0"/>
                <a:cs typeface="Times New Roman" panose="02020603050405020304" pitchFamily="18" charset="0"/>
              </a:rPr>
              <a:t>Jumper wires</a:t>
            </a:r>
          </a:p>
          <a:p>
            <a:r>
              <a:rPr lang="en-IN" dirty="0">
                <a:latin typeface="Times New Roman" panose="02020603050405020304" pitchFamily="18" charset="0"/>
                <a:cs typeface="Times New Roman" panose="02020603050405020304" pitchFamily="18" charset="0"/>
              </a:rPr>
              <a:t>Webcam</a:t>
            </a:r>
          </a:p>
          <a:p>
            <a:r>
              <a:rPr lang="en-IN" dirty="0">
                <a:latin typeface="Times New Roman" panose="02020603050405020304" pitchFamily="18" charset="0"/>
                <a:cs typeface="Times New Roman" panose="02020603050405020304" pitchFamily="18" charset="0"/>
              </a:rPr>
              <a:t>Data cable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5D963E98-8D9F-48CA-A236-E1C862EDE02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9</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066891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652</Words>
  <Application>Microsoft Office PowerPoint</Application>
  <PresentationFormat>Widescreen</PresentationFormat>
  <Paragraphs>124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Microsoft YaHei</vt:lpstr>
      <vt:lpstr>宋体</vt:lpstr>
      <vt:lpstr>Arial</vt:lpstr>
      <vt:lpstr>Calibri</vt:lpstr>
      <vt:lpstr>华文新魏</vt:lpstr>
      <vt:lpstr>Times New Roman</vt:lpstr>
      <vt:lpstr>Wingdings</vt:lpstr>
      <vt:lpstr>幼圆</vt:lpstr>
      <vt:lpstr>A000120140530A18PPBG</vt:lpstr>
      <vt:lpstr>DESIGN AND SIMULATION OF SENTINEL GUN ASSISTED BY IMAGE PROCESSING FOR DEFENCE APPLICATION</vt:lpstr>
      <vt:lpstr>INTRODUCTION</vt:lpstr>
      <vt:lpstr>ABSTRACT</vt:lpstr>
      <vt:lpstr>PROJECT OBJECTIVE</vt:lpstr>
      <vt:lpstr>Need for the Project in Defence</vt:lpstr>
      <vt:lpstr>PROBLEM IDENTIFICATION</vt:lpstr>
      <vt:lpstr>METHODOLOGY</vt:lpstr>
      <vt:lpstr>GUN HOLDER DESIGN</vt:lpstr>
      <vt:lpstr>MATERIALS REQUIRED FOR PROTOTYPE</vt:lpstr>
      <vt:lpstr>IMAGE PROCESSING TECHNOLOGY</vt:lpstr>
      <vt:lpstr>SOFTWARE USED</vt:lpstr>
      <vt:lpstr>Coding</vt:lpstr>
      <vt:lpstr>FABRICATED MODEL</vt:lpstr>
      <vt:lpstr> WORK YET TO BE DONE</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DEIGSN AND FABRICATION OF VERSATILE DRILLING MACHINE</dc:title>
  <dc:creator>NKumar</dc:creator>
  <cp:lastModifiedBy>Ragavan Rana</cp:lastModifiedBy>
  <cp:revision>134</cp:revision>
  <dcterms:created xsi:type="dcterms:W3CDTF">2018-03-26T16:38:51Z</dcterms:created>
  <dcterms:modified xsi:type="dcterms:W3CDTF">2019-03-05T21:04:34Z</dcterms:modified>
</cp:coreProperties>
</file>