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2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8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3"/>
          <a:stretch/>
        </p:blipFill>
        <p:spPr>
          <a:xfrm>
            <a:off x="0" y="0"/>
            <a:ext cx="1225813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89867" l="6107" r="91985">
                        <a14:foregroundMark x1="21565" y1="21067" x2="26527" y2="23733"/>
                        <a14:foregroundMark x1="22710" y1="26400" x2="22710" y2="26400"/>
                        <a14:foregroundMark x1="29008" y1="21067" x2="29008" y2="21067"/>
                        <a14:foregroundMark x1="31489" y1="27200" x2="31489" y2="27200"/>
                        <a14:foregroundMark x1="44084" y1="45600" x2="44084" y2="45600"/>
                        <a14:foregroundMark x1="44656" y1="45333" x2="50954" y2="45600"/>
                        <a14:foregroundMark x1="21756" y1="18933" x2="21183" y2="30933"/>
                        <a14:foregroundMark x1="22710" y1="31200" x2="24237" y2="31733"/>
                        <a14:foregroundMark x1="23282" y1="25333" x2="23282" y2="24800"/>
                        <a14:backgroundMark x1="28626" y1="65600" x2="28626" y2="65600"/>
                        <a14:backgroundMark x1="24237" y1="62667" x2="24237" y2="62667"/>
                        <a14:backgroundMark x1="14122" y1="65600" x2="23855" y2="74133"/>
                        <a14:backgroundMark x1="15649" y1="63200" x2="54771" y2="61600"/>
                        <a14:backgroundMark x1="61450" y1="61867" x2="70229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9671">
            <a:off x="1839313" y="5149298"/>
            <a:ext cx="3402669" cy="2435117"/>
          </a:xfrm>
          <a:prstGeom prst="rect">
            <a:avLst/>
          </a:prstGeom>
          <a:effectLst>
            <a:outerShdw blurRad="101600" dist="50800" dir="5400000" sx="101000" sy="101000" algn="ctr" rotWithShape="0">
              <a:srgbClr val="000000">
                <a:alpha val="74000"/>
              </a:srgbClr>
            </a:outerShdw>
          </a:effectLst>
        </p:spPr>
      </p:pic>
      <p:pic>
        <p:nvPicPr>
          <p:cNvPr id="1026" name="Picture 2" descr="https://67.media.tumblr.com/875af050653b3dcedaccaa56d9e57669/tumblr_nhtw1pfM2L1s2wio8o1_50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1025" y="3762375"/>
            <a:ext cx="4127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474" y="773192"/>
            <a:ext cx="6334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</a:t>
            </a:r>
            <a:r>
              <a:rPr lang="en-US" sz="6600" dirty="0" err="1">
                <a:solidFill>
                  <a:schemeClr val="bg1"/>
                </a:solidFill>
              </a:rPr>
              <a:t>RoadRunners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8711" y="120134"/>
            <a:ext cx="585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https://github.com/theroadrunners/ServiceFabricHackathon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37915" y="2190217"/>
            <a:ext cx="2032859" cy="1406106"/>
            <a:chOff x="4319809" y="2200428"/>
            <a:chExt cx="3552381" cy="24571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809" y="2200428"/>
              <a:ext cx="3552381" cy="24571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579" y="3752542"/>
              <a:ext cx="339436" cy="2192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946" y="3752542"/>
              <a:ext cx="365381" cy="2192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304" y="3766752"/>
              <a:ext cx="365381" cy="2192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975" y="3752542"/>
              <a:ext cx="339436" cy="21922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0" y="388471"/>
            <a:ext cx="1855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  <a:latin typeface="Helvetica Neue"/>
              </a:rPr>
              <a:t>Clemens Schotte</a:t>
            </a:r>
          </a:p>
          <a:p>
            <a:r>
              <a:rPr lang="de-DE" sz="1100" dirty="0">
                <a:solidFill>
                  <a:schemeClr val="bg1"/>
                </a:solidFill>
                <a:latin typeface="Helvetica Neue"/>
              </a:rPr>
              <a:t>Martin Weber</a:t>
            </a:r>
          </a:p>
          <a:p>
            <a:r>
              <a:rPr lang="de-DE" sz="1100" dirty="0">
                <a:solidFill>
                  <a:schemeClr val="bg1"/>
                </a:solidFill>
                <a:latin typeface="Helvetica Neue"/>
              </a:rPr>
              <a:t>Sander van den Hoven</a:t>
            </a:r>
          </a:p>
          <a:p>
            <a:r>
              <a:rPr lang="de-DE" sz="1100" dirty="0">
                <a:solidFill>
                  <a:schemeClr val="bg1"/>
                </a:solidFill>
                <a:latin typeface="Helvetica Neue"/>
              </a:rPr>
              <a:t>Christian Geuer-Pollmann</a:t>
            </a:r>
            <a:endParaRPr lang="de-DE" sz="11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49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Dutch highways have traffic control bridges</a:t>
            </a:r>
          </a:p>
          <a:p>
            <a:pPr marL="285750" indent="-285750"/>
            <a:r>
              <a:rPr lang="en-US" dirty="0"/>
              <a:t>Car entering measurement section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triggers “start” event</a:t>
            </a:r>
          </a:p>
          <a:p>
            <a:pPr marL="285750" indent="-285750"/>
            <a:r>
              <a:rPr lang="en-US" dirty="0"/>
              <a:t>Car leaving section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triggers “end” event, average speed is calculated</a:t>
            </a:r>
          </a:p>
          <a:p>
            <a:pPr marL="285750" indent="-285750"/>
            <a:r>
              <a:rPr lang="en-US" dirty="0"/>
              <a:t>Speed violations stored in </a:t>
            </a:r>
            <a:r>
              <a:rPr lang="en-US" dirty="0" err="1"/>
              <a:t>longterm</a:t>
            </a:r>
            <a:r>
              <a:rPr lang="en-US" dirty="0"/>
              <a:t>-storage, tickets sent, money collected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30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4807480" y="2064237"/>
            <a:ext cx="3129785" cy="2792362"/>
            <a:chOff x="5723680" y="2784807"/>
            <a:chExt cx="4513716" cy="4027095"/>
          </a:xfrm>
        </p:grpSpPr>
        <p:sp>
          <p:nvSpPr>
            <p:cNvPr id="100" name="Rectangle 99"/>
            <p:cNvSpPr/>
            <p:nvPr/>
          </p:nvSpPr>
          <p:spPr>
            <a:xfrm>
              <a:off x="5723680" y="2784807"/>
              <a:ext cx="4513716" cy="4027095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09628" y="2012018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Long-term storage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34" name="Straight Arrow Connector 133"/>
          <p:cNvCxnSpPr>
            <a:stCxn id="7" idx="5"/>
            <a:endCxn id="117" idx="1"/>
          </p:cNvCxnSpPr>
          <p:nvPr/>
        </p:nvCxnSpPr>
        <p:spPr>
          <a:xfrm flipV="1">
            <a:off x="7522774" y="2634132"/>
            <a:ext cx="1186854" cy="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644086" y="3072884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0" idx="2"/>
          </p:cNvCxnSpPr>
          <p:nvPr/>
        </p:nvCxnSpPr>
        <p:spPr>
          <a:xfrm>
            <a:off x="2704302" y="3439570"/>
            <a:ext cx="1625365" cy="208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 v1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3015213" y="2648255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750216" y="3965848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" name="Rectangle 4"/>
          <p:cNvSpPr/>
          <p:nvPr/>
        </p:nvSpPr>
        <p:spPr>
          <a:xfrm>
            <a:off x="5011299" y="2897818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58" name="Rectangle 57"/>
          <p:cNvSpPr/>
          <p:nvPr/>
        </p:nvSpPr>
        <p:spPr>
          <a:xfrm>
            <a:off x="5011299" y="3481587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59" name="Rectangle 58"/>
          <p:cNvSpPr/>
          <p:nvPr/>
        </p:nvSpPr>
        <p:spPr>
          <a:xfrm>
            <a:off x="5015747" y="4031263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6" name="Oval 5"/>
          <p:cNvSpPr/>
          <p:nvPr/>
        </p:nvSpPr>
        <p:spPr>
          <a:xfrm>
            <a:off x="6218888" y="257333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6321468" y="314763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6561438" y="2838364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6786424" y="3488532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6132402" y="3664415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6527360" y="400670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/>
          <p:cNvSpPr/>
          <p:nvPr/>
        </p:nvSpPr>
        <p:spPr>
          <a:xfrm>
            <a:off x="7141931" y="2415257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5875553" y="2693315"/>
            <a:ext cx="343335" cy="42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3"/>
            <a:endCxn id="64" idx="3"/>
          </p:cNvCxnSpPr>
          <p:nvPr/>
        </p:nvCxnSpPr>
        <p:spPr>
          <a:xfrm flipV="1">
            <a:off x="5880001" y="3869242"/>
            <a:ext cx="287544" cy="38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3"/>
            <a:endCxn id="65" idx="2"/>
          </p:cNvCxnSpPr>
          <p:nvPr/>
        </p:nvCxnSpPr>
        <p:spPr>
          <a:xfrm flipV="1">
            <a:off x="5880001" y="4126686"/>
            <a:ext cx="647359" cy="12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7" idx="1"/>
          </p:cNvCxnSpPr>
          <p:nvPr/>
        </p:nvCxnSpPr>
        <p:spPr>
          <a:xfrm flipV="1">
            <a:off x="6458858" y="2634133"/>
            <a:ext cx="810021" cy="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7"/>
            <a:endCxn id="7" idx="3"/>
          </p:cNvCxnSpPr>
          <p:nvPr/>
        </p:nvCxnSpPr>
        <p:spPr>
          <a:xfrm flipV="1">
            <a:off x="6991251" y="2853008"/>
            <a:ext cx="404576" cy="6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147715" y="489516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471953" y="4776600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Stateful</a:t>
            </a:r>
            <a:r>
              <a:rPr lang="en-US" sz="1100" dirty="0"/>
              <a:t> Actor (per car, created by a start </a:t>
            </a:r>
            <a:r>
              <a:rPr lang="en-US" sz="1100" dirty="0" err="1"/>
              <a:t>msg</a:t>
            </a:r>
            <a:r>
              <a:rPr lang="en-US" sz="1100" dirty="0"/>
              <a:t>)</a:t>
            </a:r>
            <a:endParaRPr lang="de-DE" sz="1100" dirty="0"/>
          </a:p>
        </p:txBody>
      </p:sp>
      <p:sp>
        <p:nvSpPr>
          <p:cNvPr id="67" name="Isosceles Triangle 66"/>
          <p:cNvSpPr/>
          <p:nvPr/>
        </p:nvSpPr>
        <p:spPr>
          <a:xfrm>
            <a:off x="8983752" y="5361003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Box 83"/>
          <p:cNvSpPr txBox="1"/>
          <p:nvPr/>
        </p:nvSpPr>
        <p:spPr>
          <a:xfrm>
            <a:off x="9491543" y="5383498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Stateless actor for batching event writes to backend</a:t>
            </a:r>
            <a:endParaRPr lang="de-DE" sz="1100" dirty="0"/>
          </a:p>
        </p:txBody>
      </p:sp>
      <p:cxnSp>
        <p:nvCxnSpPr>
          <p:cNvPr id="8" name="Straight Connector 7"/>
          <p:cNvCxnSpPr>
            <a:stCxn id="10" idx="6"/>
            <a:endCxn id="100" idx="1"/>
          </p:cNvCxnSpPr>
          <p:nvPr/>
        </p:nvCxnSpPr>
        <p:spPr>
          <a:xfrm>
            <a:off x="4544673" y="3460418"/>
            <a:ext cx="2628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29667" y="3352915"/>
            <a:ext cx="215006" cy="215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Straight Connector 86"/>
          <p:cNvCxnSpPr>
            <a:stCxn id="5" idx="1"/>
            <a:endCxn id="100" idx="1"/>
          </p:cNvCxnSpPr>
          <p:nvPr/>
        </p:nvCxnSpPr>
        <p:spPr>
          <a:xfrm flipH="1">
            <a:off x="4807480" y="3118619"/>
            <a:ext cx="203819" cy="3417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8" idx="1"/>
            <a:endCxn id="100" idx="1"/>
          </p:cNvCxnSpPr>
          <p:nvPr/>
        </p:nvCxnSpPr>
        <p:spPr>
          <a:xfrm flipH="1" flipV="1">
            <a:off x="4807480" y="3460418"/>
            <a:ext cx="203819" cy="241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9" idx="1"/>
            <a:endCxn id="100" idx="1"/>
          </p:cNvCxnSpPr>
          <p:nvPr/>
        </p:nvCxnSpPr>
        <p:spPr>
          <a:xfrm flipH="1" flipV="1">
            <a:off x="4807480" y="3460418"/>
            <a:ext cx="208267" cy="791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Isosceles Triangle 89"/>
          <p:cNvSpPr/>
          <p:nvPr/>
        </p:nvSpPr>
        <p:spPr>
          <a:xfrm>
            <a:off x="7062380" y="3959455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Straight Arrow Connector 90"/>
          <p:cNvCxnSpPr>
            <a:stCxn id="65" idx="6"/>
            <a:endCxn id="90" idx="1"/>
          </p:cNvCxnSpPr>
          <p:nvPr/>
        </p:nvCxnSpPr>
        <p:spPr>
          <a:xfrm>
            <a:off x="6767330" y="4126686"/>
            <a:ext cx="421998" cy="5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5"/>
            <a:endCxn id="117" idx="1"/>
          </p:cNvCxnSpPr>
          <p:nvPr/>
        </p:nvCxnSpPr>
        <p:spPr>
          <a:xfrm flipV="1">
            <a:off x="7443223" y="2634132"/>
            <a:ext cx="1266405" cy="154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8" idx="3"/>
            <a:endCxn id="61" idx="3"/>
          </p:cNvCxnSpPr>
          <p:nvPr/>
        </p:nvCxnSpPr>
        <p:spPr>
          <a:xfrm flipV="1">
            <a:off x="5875553" y="3352458"/>
            <a:ext cx="481058" cy="34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" idx="3"/>
            <a:endCxn id="62" idx="2"/>
          </p:cNvCxnSpPr>
          <p:nvPr/>
        </p:nvCxnSpPr>
        <p:spPr>
          <a:xfrm flipV="1">
            <a:off x="5875553" y="2958349"/>
            <a:ext cx="685885" cy="1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9" idx="3"/>
            <a:endCxn id="63" idx="3"/>
          </p:cNvCxnSpPr>
          <p:nvPr/>
        </p:nvCxnSpPr>
        <p:spPr>
          <a:xfrm flipV="1">
            <a:off x="5880001" y="3693359"/>
            <a:ext cx="941566" cy="5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3093188" y="2925552"/>
            <a:ext cx="969004" cy="843392"/>
            <a:chOff x="2028887" y="2110664"/>
            <a:chExt cx="1397479" cy="1216324"/>
          </a:xfrm>
        </p:grpSpPr>
        <p:sp>
          <p:nvSpPr>
            <p:cNvPr id="17" name="Rectangle 16"/>
            <p:cNvSpPr/>
            <p:nvPr/>
          </p:nvSpPr>
          <p:spPr>
            <a:xfrm>
              <a:off x="2028887" y="2110664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 Apps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327295" y="2246110"/>
              <a:ext cx="818003" cy="725268"/>
              <a:chOff x="3808413" y="258763"/>
              <a:chExt cx="1876425" cy="1663700"/>
            </a:xfrm>
          </p:grpSpPr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4135716" y="401638"/>
                <a:ext cx="1312585" cy="1252537"/>
              </a:xfrm>
              <a:custGeom>
                <a:avLst/>
                <a:gdLst>
                  <a:gd name="connsiteX0" fmla="*/ 386367 w 1312585"/>
                  <a:gd name="connsiteY0" fmla="*/ 0 h 1252537"/>
                  <a:gd name="connsiteX1" fmla="*/ 488552 w 1312585"/>
                  <a:gd name="connsiteY1" fmla="*/ 115399 h 1252537"/>
                  <a:gd name="connsiteX2" fmla="*/ 588633 w 1312585"/>
                  <a:gd name="connsiteY2" fmla="*/ 222499 h 1252537"/>
                  <a:gd name="connsiteX3" fmla="*/ 589207 w 1312585"/>
                  <a:gd name="connsiteY3" fmla="*/ 222159 h 1252537"/>
                  <a:gd name="connsiteX4" fmla="*/ 588685 w 1312585"/>
                  <a:gd name="connsiteY4" fmla="*/ 221615 h 1252537"/>
                  <a:gd name="connsiteX5" fmla="*/ 977753 w 1312585"/>
                  <a:gd name="connsiteY5" fmla="*/ 123329 h 1252537"/>
                  <a:gd name="connsiteX6" fmla="*/ 1071760 w 1312585"/>
                  <a:gd name="connsiteY6" fmla="*/ 130810 h 1252537"/>
                  <a:gd name="connsiteX7" fmla="*/ 1176060 w 1312585"/>
                  <a:gd name="connsiteY7" fmla="*/ 238125 h 1252537"/>
                  <a:gd name="connsiteX8" fmla="*/ 819078 w 1312585"/>
                  <a:gd name="connsiteY8" fmla="*/ 315548 h 1252537"/>
                  <a:gd name="connsiteX9" fmla="*/ 728214 w 1312585"/>
                  <a:gd name="connsiteY9" fmla="*/ 359514 h 1252537"/>
                  <a:gd name="connsiteX10" fmla="*/ 728385 w 1312585"/>
                  <a:gd name="connsiteY10" fmla="*/ 359694 h 1252537"/>
                  <a:gd name="connsiteX11" fmla="*/ 725264 w 1312585"/>
                  <a:gd name="connsiteY11" fmla="*/ 361532 h 1252537"/>
                  <a:gd name="connsiteX12" fmla="*/ 728385 w 1312585"/>
                  <a:gd name="connsiteY12" fmla="*/ 364622 h 1252537"/>
                  <a:gd name="connsiteX13" fmla="*/ 727300 w 1312585"/>
                  <a:gd name="connsiteY13" fmla="*/ 365359 h 1252537"/>
                  <a:gd name="connsiteX14" fmla="*/ 824233 w 1312585"/>
                  <a:gd name="connsiteY14" fmla="*/ 459414 h 1252537"/>
                  <a:gd name="connsiteX15" fmla="*/ 919383 w 1312585"/>
                  <a:gd name="connsiteY15" fmla="*/ 547906 h 1252537"/>
                  <a:gd name="connsiteX16" fmla="*/ 965276 w 1312585"/>
                  <a:gd name="connsiteY16" fmla="*/ 588948 h 1252537"/>
                  <a:gd name="connsiteX17" fmla="*/ 1001234 w 1312585"/>
                  <a:gd name="connsiteY17" fmla="*/ 571396 h 1252537"/>
                  <a:gd name="connsiteX18" fmla="*/ 1060176 w 1312585"/>
                  <a:gd name="connsiteY18" fmla="*/ 568127 h 1252537"/>
                  <a:gd name="connsiteX19" fmla="*/ 1162148 w 1312585"/>
                  <a:gd name="connsiteY19" fmla="*/ 628700 h 1252537"/>
                  <a:gd name="connsiteX20" fmla="*/ 1193629 w 1312585"/>
                  <a:gd name="connsiteY20" fmla="*/ 742618 h 1252537"/>
                  <a:gd name="connsiteX21" fmla="*/ 1183121 w 1312585"/>
                  <a:gd name="connsiteY21" fmla="*/ 775086 h 1252537"/>
                  <a:gd name="connsiteX22" fmla="*/ 1223282 w 1312585"/>
                  <a:gd name="connsiteY22" fmla="*/ 807653 h 1252537"/>
                  <a:gd name="connsiteX23" fmla="*/ 1312585 w 1312585"/>
                  <a:gd name="connsiteY23" fmla="*/ 877842 h 1252537"/>
                  <a:gd name="connsiteX24" fmla="*/ 1293415 w 1312585"/>
                  <a:gd name="connsiteY24" fmla="*/ 938212 h 1252537"/>
                  <a:gd name="connsiteX25" fmla="*/ 1193243 w 1312585"/>
                  <a:gd name="connsiteY25" fmla="*/ 869567 h 1252537"/>
                  <a:gd name="connsiteX26" fmla="*/ 1144274 w 1312585"/>
                  <a:gd name="connsiteY26" fmla="*/ 835232 h 1252537"/>
                  <a:gd name="connsiteX27" fmla="*/ 1134773 w 1312585"/>
                  <a:gd name="connsiteY27" fmla="*/ 846212 h 1252537"/>
                  <a:gd name="connsiteX28" fmla="*/ 915772 w 1312585"/>
                  <a:gd name="connsiteY28" fmla="*/ 815925 h 1252537"/>
                  <a:gd name="connsiteX29" fmla="*/ 886686 w 1312585"/>
                  <a:gd name="connsiteY29" fmla="*/ 702007 h 1252537"/>
                  <a:gd name="connsiteX30" fmla="*/ 901876 w 1312585"/>
                  <a:gd name="connsiteY30" fmla="*/ 655826 h 1252537"/>
                  <a:gd name="connsiteX31" fmla="*/ 831662 w 1312585"/>
                  <a:gd name="connsiteY31" fmla="*/ 600558 h 1252537"/>
                  <a:gd name="connsiteX32" fmla="*/ 633607 w 1312585"/>
                  <a:gd name="connsiteY32" fmla="*/ 429580 h 1252537"/>
                  <a:gd name="connsiteX33" fmla="*/ 632694 w 1312585"/>
                  <a:gd name="connsiteY33" fmla="*/ 430212 h 1252537"/>
                  <a:gd name="connsiteX34" fmla="*/ 625139 w 1312585"/>
                  <a:gd name="connsiteY34" fmla="*/ 422961 h 1252537"/>
                  <a:gd name="connsiteX35" fmla="*/ 625043 w 1312585"/>
                  <a:gd name="connsiteY35" fmla="*/ 423022 h 1252537"/>
                  <a:gd name="connsiteX36" fmla="*/ 625198 w 1312585"/>
                  <a:gd name="connsiteY36" fmla="*/ 423168 h 1252537"/>
                  <a:gd name="connsiteX37" fmla="*/ 435746 w 1312585"/>
                  <a:gd name="connsiteY37" fmla="*/ 577076 h 1252537"/>
                  <a:gd name="connsiteX38" fmla="*/ 411926 w 1312585"/>
                  <a:gd name="connsiteY38" fmla="*/ 601600 h 1252537"/>
                  <a:gd name="connsiteX39" fmla="*/ 414646 w 1312585"/>
                  <a:gd name="connsiteY39" fmla="*/ 606147 h 1252537"/>
                  <a:gd name="connsiteX40" fmla="*/ 430481 w 1312585"/>
                  <a:gd name="connsiteY40" fmla="*/ 751265 h 1252537"/>
                  <a:gd name="connsiteX41" fmla="*/ 402552 w 1312585"/>
                  <a:gd name="connsiteY41" fmla="*/ 819103 h 1252537"/>
                  <a:gd name="connsiteX42" fmla="*/ 440600 w 1312585"/>
                  <a:gd name="connsiteY42" fmla="*/ 851621 h 1252537"/>
                  <a:gd name="connsiteX43" fmla="*/ 579382 w 1312585"/>
                  <a:gd name="connsiteY43" fmla="*/ 948482 h 1252537"/>
                  <a:gd name="connsiteX44" fmla="*/ 637243 w 1312585"/>
                  <a:gd name="connsiteY44" fmla="*/ 979141 h 1252537"/>
                  <a:gd name="connsiteX45" fmla="*/ 676103 w 1312585"/>
                  <a:gd name="connsiteY45" fmla="*/ 960707 h 1252537"/>
                  <a:gd name="connsiteX46" fmla="*/ 827779 w 1312585"/>
                  <a:gd name="connsiteY46" fmla="*/ 1012676 h 1252537"/>
                  <a:gd name="connsiteX47" fmla="*/ 852050 w 1312585"/>
                  <a:gd name="connsiteY47" fmla="*/ 1064302 h 1252537"/>
                  <a:gd name="connsiteX48" fmla="*/ 852330 w 1312585"/>
                  <a:gd name="connsiteY48" fmla="*/ 1069166 h 1252537"/>
                  <a:gd name="connsiteX49" fmla="*/ 939289 w 1312585"/>
                  <a:gd name="connsiteY49" fmla="*/ 1090864 h 1252537"/>
                  <a:gd name="connsiteX50" fmla="*/ 1209397 w 1312585"/>
                  <a:gd name="connsiteY50" fmla="*/ 1095663 h 1252537"/>
                  <a:gd name="connsiteX51" fmla="*/ 1116043 w 1312585"/>
                  <a:gd name="connsiteY51" fmla="*/ 1208087 h 1252537"/>
                  <a:gd name="connsiteX52" fmla="*/ 882927 w 1312585"/>
                  <a:gd name="connsiteY52" fmla="*/ 1188855 h 1252537"/>
                  <a:gd name="connsiteX53" fmla="*/ 832434 w 1312585"/>
                  <a:gd name="connsiteY53" fmla="*/ 1177762 h 1252537"/>
                  <a:gd name="connsiteX54" fmla="*/ 800334 w 1312585"/>
                  <a:gd name="connsiteY54" fmla="*/ 1214006 h 1252537"/>
                  <a:gd name="connsiteX55" fmla="*/ 599986 w 1312585"/>
                  <a:gd name="connsiteY55" fmla="*/ 1189185 h 1252537"/>
                  <a:gd name="connsiteX56" fmla="*/ 574514 w 1312585"/>
                  <a:gd name="connsiteY56" fmla="*/ 1137516 h 1252537"/>
                  <a:gd name="connsiteX57" fmla="*/ 571412 w 1312585"/>
                  <a:gd name="connsiteY57" fmla="*/ 1086012 h 1252537"/>
                  <a:gd name="connsiteX58" fmla="*/ 471800 w 1312585"/>
                  <a:gd name="connsiteY58" fmla="*/ 1030952 h 1252537"/>
                  <a:gd name="connsiteX59" fmla="*/ 360975 w 1312585"/>
                  <a:gd name="connsiteY59" fmla="*/ 953077 h 1252537"/>
                  <a:gd name="connsiteX60" fmla="*/ 301458 w 1312585"/>
                  <a:gd name="connsiteY60" fmla="*/ 903197 h 1252537"/>
                  <a:gd name="connsiteX61" fmla="*/ 272899 w 1312585"/>
                  <a:gd name="connsiteY61" fmla="*/ 913500 h 1252537"/>
                  <a:gd name="connsiteX62" fmla="*/ 231160 w 1312585"/>
                  <a:gd name="connsiteY62" fmla="*/ 919992 h 1252537"/>
                  <a:gd name="connsiteX63" fmla="*/ 203483 w 1312585"/>
                  <a:gd name="connsiteY63" fmla="*/ 919024 h 1252537"/>
                  <a:gd name="connsiteX64" fmla="*/ 187273 w 1312585"/>
                  <a:gd name="connsiteY64" fmla="*/ 959791 h 1252537"/>
                  <a:gd name="connsiteX65" fmla="*/ 152685 w 1312585"/>
                  <a:gd name="connsiteY65" fmla="*/ 1252537 h 1252537"/>
                  <a:gd name="connsiteX66" fmla="*/ 32437 w 1312585"/>
                  <a:gd name="connsiteY66" fmla="*/ 1131697 h 1252537"/>
                  <a:gd name="connsiteX67" fmla="*/ 18772 w 1312585"/>
                  <a:gd name="connsiteY67" fmla="*/ 1106979 h 1252537"/>
                  <a:gd name="connsiteX68" fmla="*/ 44393 w 1312585"/>
                  <a:gd name="connsiteY68" fmla="*/ 914390 h 1252537"/>
                  <a:gd name="connsiteX69" fmla="*/ 61387 w 1312585"/>
                  <a:gd name="connsiteY69" fmla="*/ 853463 h 1252537"/>
                  <a:gd name="connsiteX70" fmla="*/ 43986 w 1312585"/>
                  <a:gd name="connsiteY70" fmla="*/ 835016 h 1252537"/>
                  <a:gd name="connsiteX71" fmla="*/ 28186 w 1312585"/>
                  <a:gd name="connsiteY71" fmla="*/ 592991 h 1252537"/>
                  <a:gd name="connsiteX72" fmla="*/ 44362 w 1312585"/>
                  <a:gd name="connsiteY72" fmla="*/ 569854 h 1252537"/>
                  <a:gd name="connsiteX73" fmla="*/ 24508 w 1312585"/>
                  <a:gd name="connsiteY73" fmla="*/ 513520 h 1252537"/>
                  <a:gd name="connsiteX74" fmla="*/ 16391 w 1312585"/>
                  <a:gd name="connsiteY74" fmla="*/ 277535 h 1252537"/>
                  <a:gd name="connsiteX75" fmla="*/ 92944 w 1312585"/>
                  <a:gd name="connsiteY75" fmla="*/ 184150 h 1252537"/>
                  <a:gd name="connsiteX76" fmla="*/ 124856 w 1312585"/>
                  <a:gd name="connsiteY76" fmla="*/ 453362 h 1252537"/>
                  <a:gd name="connsiteX77" fmla="*/ 144432 w 1312585"/>
                  <a:gd name="connsiteY77" fmla="*/ 498766 h 1252537"/>
                  <a:gd name="connsiteX78" fmla="*/ 163110 w 1312585"/>
                  <a:gd name="connsiteY78" fmla="*/ 489849 h 1252537"/>
                  <a:gd name="connsiteX79" fmla="*/ 225866 w 1312585"/>
                  <a:gd name="connsiteY79" fmla="*/ 483102 h 1252537"/>
                  <a:gd name="connsiteX80" fmla="*/ 262704 w 1312585"/>
                  <a:gd name="connsiteY80" fmla="*/ 489686 h 1252537"/>
                  <a:gd name="connsiteX81" fmla="*/ 287480 w 1312585"/>
                  <a:gd name="connsiteY81" fmla="*/ 461645 h 1252537"/>
                  <a:gd name="connsiteX82" fmla="*/ 387697 w 1312585"/>
                  <a:gd name="connsiteY82" fmla="*/ 364422 h 1252537"/>
                  <a:gd name="connsiteX83" fmla="*/ 487817 w 1312585"/>
                  <a:gd name="connsiteY83" fmla="*/ 285826 h 1252537"/>
                  <a:gd name="connsiteX84" fmla="*/ 487663 w 1312585"/>
                  <a:gd name="connsiteY84" fmla="*/ 285659 h 1252537"/>
                  <a:gd name="connsiteX85" fmla="*/ 487526 w 1312585"/>
                  <a:gd name="connsiteY85" fmla="*/ 285750 h 1252537"/>
                  <a:gd name="connsiteX86" fmla="*/ 483840 w 1312585"/>
                  <a:gd name="connsiteY86" fmla="*/ 281539 h 1252537"/>
                  <a:gd name="connsiteX87" fmla="*/ 482322 w 1312585"/>
                  <a:gd name="connsiteY87" fmla="*/ 279902 h 1252537"/>
                  <a:gd name="connsiteX88" fmla="*/ 482376 w 1312585"/>
                  <a:gd name="connsiteY88" fmla="*/ 279866 h 1252537"/>
                  <a:gd name="connsiteX89" fmla="*/ 380215 w 1312585"/>
                  <a:gd name="connsiteY89" fmla="*/ 163138 h 1252537"/>
                  <a:gd name="connsiteX90" fmla="*/ 293410 w 1312585"/>
                  <a:gd name="connsiteY90" fmla="*/ 38466 h 1252537"/>
                  <a:gd name="connsiteX91" fmla="*/ 386367 w 1312585"/>
                  <a:gd name="connsiteY91" fmla="*/ 0 h 1252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1312585" h="1252537">
                    <a:moveTo>
                      <a:pt x="386367" y="0"/>
                    </a:moveTo>
                    <a:cubicBezTo>
                      <a:pt x="420542" y="39840"/>
                      <a:pt x="454718" y="78306"/>
                      <a:pt x="488552" y="115399"/>
                    </a:cubicBezTo>
                    <a:lnTo>
                      <a:pt x="588633" y="222499"/>
                    </a:lnTo>
                    <a:lnTo>
                      <a:pt x="589207" y="222159"/>
                    </a:lnTo>
                    <a:lnTo>
                      <a:pt x="588685" y="221615"/>
                    </a:lnTo>
                    <a:cubicBezTo>
                      <a:pt x="736901" y="143193"/>
                      <a:pt x="872766" y="122039"/>
                      <a:pt x="977753" y="123329"/>
                    </a:cubicBezTo>
                    <a:cubicBezTo>
                      <a:pt x="1012748" y="123759"/>
                      <a:pt x="1044313" y="126683"/>
                      <a:pt x="1071760" y="130810"/>
                    </a:cubicBezTo>
                    <a:cubicBezTo>
                      <a:pt x="1110186" y="163830"/>
                      <a:pt x="1145868" y="199602"/>
                      <a:pt x="1176060" y="238125"/>
                    </a:cubicBezTo>
                    <a:cubicBezTo>
                      <a:pt x="1176060" y="238125"/>
                      <a:pt x="1033162" y="223378"/>
                      <a:pt x="819078" y="315548"/>
                    </a:cubicBezTo>
                    <a:lnTo>
                      <a:pt x="728214" y="359514"/>
                    </a:lnTo>
                    <a:lnTo>
                      <a:pt x="728385" y="359694"/>
                    </a:lnTo>
                    <a:lnTo>
                      <a:pt x="725264" y="361532"/>
                    </a:lnTo>
                    <a:lnTo>
                      <a:pt x="728385" y="364622"/>
                    </a:lnTo>
                    <a:lnTo>
                      <a:pt x="727300" y="365359"/>
                    </a:lnTo>
                    <a:lnTo>
                      <a:pt x="824233" y="459414"/>
                    </a:lnTo>
                    <a:cubicBezTo>
                      <a:pt x="856898" y="490419"/>
                      <a:pt x="888681" y="519929"/>
                      <a:pt x="919383" y="547906"/>
                    </a:cubicBezTo>
                    <a:lnTo>
                      <a:pt x="965276" y="588948"/>
                    </a:lnTo>
                    <a:lnTo>
                      <a:pt x="1001234" y="571396"/>
                    </a:lnTo>
                    <a:cubicBezTo>
                      <a:pt x="1020653" y="566406"/>
                      <a:pt x="1040671" y="565373"/>
                      <a:pt x="1060176" y="568127"/>
                    </a:cubicBezTo>
                    <a:cubicBezTo>
                      <a:pt x="1099185" y="573633"/>
                      <a:pt x="1136142" y="594283"/>
                      <a:pt x="1162148" y="628700"/>
                    </a:cubicBezTo>
                    <a:cubicBezTo>
                      <a:pt x="1188154" y="661739"/>
                      <a:pt x="1198420" y="703039"/>
                      <a:pt x="1193629" y="742618"/>
                    </a:cubicBezTo>
                    <a:lnTo>
                      <a:pt x="1183121" y="775086"/>
                    </a:lnTo>
                    <a:lnTo>
                      <a:pt x="1223282" y="807653"/>
                    </a:lnTo>
                    <a:cubicBezTo>
                      <a:pt x="1261066" y="837881"/>
                      <a:pt x="1291361" y="861377"/>
                      <a:pt x="1312585" y="877842"/>
                    </a:cubicBezTo>
                    <a:cubicBezTo>
                      <a:pt x="1307108" y="899795"/>
                      <a:pt x="1301631" y="919003"/>
                      <a:pt x="1293415" y="938212"/>
                    </a:cubicBezTo>
                    <a:cubicBezTo>
                      <a:pt x="1273560" y="924492"/>
                      <a:pt x="1238643" y="900995"/>
                      <a:pt x="1193243" y="869567"/>
                    </a:cubicBezTo>
                    <a:lnTo>
                      <a:pt x="1144274" y="835232"/>
                    </a:lnTo>
                    <a:lnTo>
                      <a:pt x="1134773" y="846212"/>
                    </a:lnTo>
                    <a:cubicBezTo>
                      <a:pt x="1066335" y="898525"/>
                      <a:pt x="970522" y="884758"/>
                      <a:pt x="915772" y="815925"/>
                    </a:cubicBezTo>
                    <a:cubicBezTo>
                      <a:pt x="891135" y="782886"/>
                      <a:pt x="881554" y="741586"/>
                      <a:pt x="886686" y="702007"/>
                    </a:cubicBezTo>
                    <a:lnTo>
                      <a:pt x="901876" y="655826"/>
                    </a:lnTo>
                    <a:lnTo>
                      <a:pt x="831662" y="600558"/>
                    </a:lnTo>
                    <a:lnTo>
                      <a:pt x="633607" y="429580"/>
                    </a:lnTo>
                    <a:lnTo>
                      <a:pt x="632694" y="430212"/>
                    </a:lnTo>
                    <a:lnTo>
                      <a:pt x="625139" y="422961"/>
                    </a:lnTo>
                    <a:lnTo>
                      <a:pt x="625043" y="423022"/>
                    </a:lnTo>
                    <a:lnTo>
                      <a:pt x="625198" y="423168"/>
                    </a:lnTo>
                    <a:cubicBezTo>
                      <a:pt x="564793" y="464393"/>
                      <a:pt x="504388" y="513864"/>
                      <a:pt x="435746" y="577076"/>
                    </a:cubicBezTo>
                    <a:lnTo>
                      <a:pt x="411926" y="601600"/>
                    </a:lnTo>
                    <a:lnTo>
                      <a:pt x="414646" y="606147"/>
                    </a:lnTo>
                    <a:cubicBezTo>
                      <a:pt x="436284" y="652042"/>
                      <a:pt x="441333" y="703331"/>
                      <a:pt x="430481" y="751265"/>
                    </a:cubicBezTo>
                    <a:lnTo>
                      <a:pt x="402552" y="819103"/>
                    </a:lnTo>
                    <a:lnTo>
                      <a:pt x="440600" y="851621"/>
                    </a:lnTo>
                    <a:cubicBezTo>
                      <a:pt x="487964" y="888981"/>
                      <a:pt x="534340" y="921029"/>
                      <a:pt x="579382" y="948482"/>
                    </a:cubicBezTo>
                    <a:lnTo>
                      <a:pt x="637243" y="979141"/>
                    </a:lnTo>
                    <a:lnTo>
                      <a:pt x="676103" y="960707"/>
                    </a:lnTo>
                    <a:cubicBezTo>
                      <a:pt x="730521" y="947003"/>
                      <a:pt x="790728" y="965102"/>
                      <a:pt x="827779" y="1012676"/>
                    </a:cubicBezTo>
                    <a:cubicBezTo>
                      <a:pt x="839443" y="1028535"/>
                      <a:pt x="847505" y="1046116"/>
                      <a:pt x="852050" y="1064302"/>
                    </a:cubicBezTo>
                    <a:lnTo>
                      <a:pt x="852330" y="1069166"/>
                    </a:lnTo>
                    <a:lnTo>
                      <a:pt x="939289" y="1090864"/>
                    </a:lnTo>
                    <a:cubicBezTo>
                      <a:pt x="1074858" y="1116228"/>
                      <a:pt x="1172330" y="1102518"/>
                      <a:pt x="1209397" y="1095663"/>
                    </a:cubicBezTo>
                    <a:cubicBezTo>
                      <a:pt x="1179194" y="1139536"/>
                      <a:pt x="1127026" y="1208087"/>
                      <a:pt x="1116043" y="1208087"/>
                    </a:cubicBezTo>
                    <a:cubicBezTo>
                      <a:pt x="1054265" y="1208087"/>
                      <a:pt x="974339" y="1205002"/>
                      <a:pt x="882927" y="1188855"/>
                    </a:cubicBezTo>
                    <a:lnTo>
                      <a:pt x="832434" y="1177762"/>
                    </a:lnTo>
                    <a:lnTo>
                      <a:pt x="800334" y="1214006"/>
                    </a:lnTo>
                    <a:cubicBezTo>
                      <a:pt x="737211" y="1263649"/>
                      <a:pt x="646642" y="1252617"/>
                      <a:pt x="599986" y="1189185"/>
                    </a:cubicBezTo>
                    <a:cubicBezTo>
                      <a:pt x="587636" y="1173327"/>
                      <a:pt x="579231" y="1155745"/>
                      <a:pt x="574514" y="1137516"/>
                    </a:cubicBezTo>
                    <a:lnTo>
                      <a:pt x="571412" y="1086012"/>
                    </a:lnTo>
                    <a:lnTo>
                      <a:pt x="471800" y="1030952"/>
                    </a:lnTo>
                    <a:cubicBezTo>
                      <a:pt x="435066" y="1008047"/>
                      <a:pt x="398042" y="982211"/>
                      <a:pt x="360975" y="953077"/>
                    </a:cubicBezTo>
                    <a:lnTo>
                      <a:pt x="301458" y="903197"/>
                    </a:lnTo>
                    <a:lnTo>
                      <a:pt x="272899" y="913500"/>
                    </a:lnTo>
                    <a:cubicBezTo>
                      <a:pt x="259154" y="917001"/>
                      <a:pt x="245173" y="919159"/>
                      <a:pt x="231160" y="919992"/>
                    </a:cubicBezTo>
                    <a:lnTo>
                      <a:pt x="203483" y="919024"/>
                    </a:lnTo>
                    <a:lnTo>
                      <a:pt x="187273" y="959791"/>
                    </a:lnTo>
                    <a:cubicBezTo>
                      <a:pt x="151148" y="1075911"/>
                      <a:pt x="146536" y="1180445"/>
                      <a:pt x="152685" y="1252537"/>
                    </a:cubicBezTo>
                    <a:cubicBezTo>
                      <a:pt x="108958" y="1219581"/>
                      <a:pt x="67965" y="1175639"/>
                      <a:pt x="32437" y="1131697"/>
                    </a:cubicBezTo>
                    <a:cubicBezTo>
                      <a:pt x="24238" y="1123457"/>
                      <a:pt x="24238" y="1115218"/>
                      <a:pt x="18772" y="1106979"/>
                    </a:cubicBezTo>
                    <a:cubicBezTo>
                      <a:pt x="21505" y="1049305"/>
                      <a:pt x="29021" y="983392"/>
                      <a:pt x="44393" y="914390"/>
                    </a:cubicBezTo>
                    <a:lnTo>
                      <a:pt x="61387" y="853463"/>
                    </a:lnTo>
                    <a:lnTo>
                      <a:pt x="43986" y="835016"/>
                    </a:lnTo>
                    <a:cubicBezTo>
                      <a:pt x="-9452" y="762846"/>
                      <a:pt x="-13563" y="667480"/>
                      <a:pt x="28186" y="592991"/>
                    </a:cubicBezTo>
                    <a:lnTo>
                      <a:pt x="44362" y="569854"/>
                    </a:lnTo>
                    <a:lnTo>
                      <a:pt x="24508" y="513520"/>
                    </a:lnTo>
                    <a:cubicBezTo>
                      <a:pt x="-3473" y="416798"/>
                      <a:pt x="2721" y="335901"/>
                      <a:pt x="16391" y="277535"/>
                    </a:cubicBezTo>
                    <a:cubicBezTo>
                      <a:pt x="38264" y="244576"/>
                      <a:pt x="65604" y="214363"/>
                      <a:pt x="92944" y="184150"/>
                    </a:cubicBezTo>
                    <a:cubicBezTo>
                      <a:pt x="84742" y="235649"/>
                      <a:pt x="79616" y="331953"/>
                      <a:pt x="124856" y="453362"/>
                    </a:cubicBezTo>
                    <a:lnTo>
                      <a:pt x="144432" y="498766"/>
                    </a:lnTo>
                    <a:lnTo>
                      <a:pt x="163110" y="489849"/>
                    </a:lnTo>
                    <a:cubicBezTo>
                      <a:pt x="183727" y="484598"/>
                      <a:pt x="204875" y="482367"/>
                      <a:pt x="225866" y="483102"/>
                    </a:cubicBezTo>
                    <a:lnTo>
                      <a:pt x="262704" y="489686"/>
                    </a:lnTo>
                    <a:lnTo>
                      <a:pt x="287480" y="461645"/>
                    </a:lnTo>
                    <a:cubicBezTo>
                      <a:pt x="320428" y="425917"/>
                      <a:pt x="354062" y="393623"/>
                      <a:pt x="387697" y="364422"/>
                    </a:cubicBezTo>
                    <a:lnTo>
                      <a:pt x="487817" y="285826"/>
                    </a:lnTo>
                    <a:lnTo>
                      <a:pt x="487663" y="285659"/>
                    </a:lnTo>
                    <a:lnTo>
                      <a:pt x="487526" y="285750"/>
                    </a:lnTo>
                    <a:lnTo>
                      <a:pt x="483840" y="281539"/>
                    </a:lnTo>
                    <a:lnTo>
                      <a:pt x="482322" y="279902"/>
                    </a:lnTo>
                    <a:lnTo>
                      <a:pt x="482376" y="279866"/>
                    </a:lnTo>
                    <a:lnTo>
                      <a:pt x="380215" y="163138"/>
                    </a:lnTo>
                    <a:cubicBezTo>
                      <a:pt x="347407" y="121581"/>
                      <a:pt x="318016" y="79680"/>
                      <a:pt x="293410" y="38466"/>
                    </a:cubicBezTo>
                    <a:cubicBezTo>
                      <a:pt x="323485" y="24728"/>
                      <a:pt x="353559" y="10990"/>
                      <a:pt x="386367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  <p:sp>
            <p:nvSpPr>
              <p:cNvPr id="70" name="Freeform 11"/>
              <p:cNvSpPr>
                <a:spLocks noEditPoints="1"/>
              </p:cNvSpPr>
              <p:nvPr/>
            </p:nvSpPr>
            <p:spPr bwMode="auto">
              <a:xfrm>
                <a:off x="3808413" y="258763"/>
                <a:ext cx="1876425" cy="1663700"/>
              </a:xfrm>
              <a:custGeom>
                <a:avLst/>
                <a:gdLst>
                  <a:gd name="T0" fmla="*/ 502 w 684"/>
                  <a:gd name="T1" fmla="*/ 512 h 606"/>
                  <a:gd name="T2" fmla="*/ 342 w 684"/>
                  <a:gd name="T3" fmla="*/ 566 h 606"/>
                  <a:gd name="T4" fmla="*/ 133 w 684"/>
                  <a:gd name="T5" fmla="*/ 463 h 606"/>
                  <a:gd name="T6" fmla="*/ 182 w 684"/>
                  <a:gd name="T7" fmla="*/ 94 h 606"/>
                  <a:gd name="T8" fmla="*/ 342 w 684"/>
                  <a:gd name="T9" fmla="*/ 40 h 606"/>
                  <a:gd name="T10" fmla="*/ 551 w 684"/>
                  <a:gd name="T11" fmla="*/ 143 h 606"/>
                  <a:gd name="T12" fmla="*/ 502 w 684"/>
                  <a:gd name="T13" fmla="*/ 512 h 606"/>
                  <a:gd name="T14" fmla="*/ 582 w 684"/>
                  <a:gd name="T15" fmla="*/ 119 h 606"/>
                  <a:gd name="T16" fmla="*/ 342 w 684"/>
                  <a:gd name="T17" fmla="*/ 0 h 606"/>
                  <a:gd name="T18" fmla="*/ 158 w 684"/>
                  <a:gd name="T19" fmla="*/ 63 h 606"/>
                  <a:gd name="T20" fmla="*/ 102 w 684"/>
                  <a:gd name="T21" fmla="*/ 487 h 606"/>
                  <a:gd name="T22" fmla="*/ 342 w 684"/>
                  <a:gd name="T23" fmla="*/ 606 h 606"/>
                  <a:gd name="T24" fmla="*/ 526 w 684"/>
                  <a:gd name="T25" fmla="*/ 543 h 606"/>
                  <a:gd name="T26" fmla="*/ 582 w 684"/>
                  <a:gd name="T27" fmla="*/ 119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6">
                    <a:moveTo>
                      <a:pt x="502" y="512"/>
                    </a:moveTo>
                    <a:cubicBezTo>
                      <a:pt x="454" y="549"/>
                      <a:pt x="398" y="566"/>
                      <a:pt x="342" y="566"/>
                    </a:cubicBezTo>
                    <a:cubicBezTo>
                      <a:pt x="263" y="566"/>
                      <a:pt x="185" y="531"/>
                      <a:pt x="133" y="463"/>
                    </a:cubicBezTo>
                    <a:cubicBezTo>
                      <a:pt x="44" y="348"/>
                      <a:pt x="66" y="183"/>
                      <a:pt x="182" y="94"/>
                    </a:cubicBezTo>
                    <a:cubicBezTo>
                      <a:pt x="230" y="57"/>
                      <a:pt x="286" y="40"/>
                      <a:pt x="342" y="40"/>
                    </a:cubicBezTo>
                    <a:cubicBezTo>
                      <a:pt x="421" y="40"/>
                      <a:pt x="499" y="75"/>
                      <a:pt x="551" y="143"/>
                    </a:cubicBezTo>
                    <a:cubicBezTo>
                      <a:pt x="639" y="259"/>
                      <a:pt x="617" y="424"/>
                      <a:pt x="502" y="512"/>
                    </a:cubicBezTo>
                    <a:close/>
                    <a:moveTo>
                      <a:pt x="582" y="119"/>
                    </a:moveTo>
                    <a:cubicBezTo>
                      <a:pt x="523" y="41"/>
                      <a:pt x="433" y="0"/>
                      <a:pt x="342" y="0"/>
                    </a:cubicBezTo>
                    <a:cubicBezTo>
                      <a:pt x="278" y="0"/>
                      <a:pt x="213" y="21"/>
                      <a:pt x="158" y="63"/>
                    </a:cubicBezTo>
                    <a:cubicBezTo>
                      <a:pt x="25" y="165"/>
                      <a:pt x="0" y="354"/>
                      <a:pt x="102" y="487"/>
                    </a:cubicBezTo>
                    <a:cubicBezTo>
                      <a:pt x="161" y="565"/>
                      <a:pt x="251" y="606"/>
                      <a:pt x="342" y="606"/>
                    </a:cubicBezTo>
                    <a:cubicBezTo>
                      <a:pt x="406" y="606"/>
                      <a:pt x="471" y="586"/>
                      <a:pt x="526" y="543"/>
                    </a:cubicBezTo>
                    <a:cubicBezTo>
                      <a:pt x="658" y="442"/>
                      <a:pt x="684" y="252"/>
                      <a:pt x="582" y="119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402457" y="2925552"/>
            <a:ext cx="969004" cy="843392"/>
            <a:chOff x="4893681" y="2958860"/>
            <a:chExt cx="1397479" cy="1216324"/>
          </a:xfrm>
        </p:grpSpPr>
        <p:sp>
          <p:nvSpPr>
            <p:cNvPr id="71" name="Rectangle 70"/>
            <p:cNvSpPr/>
            <p:nvPr/>
          </p:nvSpPr>
          <p:spPr>
            <a:xfrm>
              <a:off x="4893681" y="2958860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 Hub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274251" y="3124661"/>
              <a:ext cx="624683" cy="662984"/>
              <a:chOff x="3341688" y="282575"/>
              <a:chExt cx="5514975" cy="5853113"/>
            </a:xfrm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5821363" y="2252663"/>
                <a:ext cx="931863" cy="763588"/>
              </a:xfrm>
              <a:custGeom>
                <a:avLst/>
                <a:gdLst>
                  <a:gd name="T0" fmla="*/ 2144 w 2144"/>
                  <a:gd name="T1" fmla="*/ 1520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20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2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20"/>
                    </a:moveTo>
                    <a:cubicBezTo>
                      <a:pt x="2144" y="1652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20"/>
                    </a:cubicBezTo>
                    <a:lnTo>
                      <a:pt x="0" y="232"/>
                    </a:lnTo>
                    <a:cubicBezTo>
                      <a:pt x="0" y="100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100"/>
                      <a:pt x="2144" y="232"/>
                    </a:cubicBezTo>
                    <a:lnTo>
                      <a:pt x="2144" y="152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>
                <a:off x="7158038" y="2843213"/>
                <a:ext cx="933450" cy="762000"/>
              </a:xfrm>
              <a:custGeom>
                <a:avLst/>
                <a:gdLst>
                  <a:gd name="T0" fmla="*/ 2112 w 2144"/>
                  <a:gd name="T1" fmla="*/ 1519 h 1751"/>
                  <a:gd name="T2" fmla="*/ 1888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  <a:gd name="T18" fmla="*/ 2112 w 2144"/>
                  <a:gd name="T19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4" h="1751">
                    <a:moveTo>
                      <a:pt x="2112" y="1519"/>
                    </a:moveTo>
                    <a:cubicBezTo>
                      <a:pt x="2112" y="1652"/>
                      <a:pt x="2016" y="1751"/>
                      <a:pt x="1888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lnTo>
                      <a:pt x="2112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5821363" y="3432175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4484688" y="1635125"/>
                <a:ext cx="946150" cy="790575"/>
              </a:xfrm>
              <a:custGeom>
                <a:avLst/>
                <a:gdLst>
                  <a:gd name="T0" fmla="*/ 2176 w 2176"/>
                  <a:gd name="T1" fmla="*/ 1585 h 1816"/>
                  <a:gd name="T2" fmla="*/ 1952 w 2176"/>
                  <a:gd name="T3" fmla="*/ 1816 h 1816"/>
                  <a:gd name="T4" fmla="*/ 224 w 2176"/>
                  <a:gd name="T5" fmla="*/ 1816 h 1816"/>
                  <a:gd name="T6" fmla="*/ 0 w 2176"/>
                  <a:gd name="T7" fmla="*/ 1585 h 1816"/>
                  <a:gd name="T8" fmla="*/ 0 w 2176"/>
                  <a:gd name="T9" fmla="*/ 231 h 1816"/>
                  <a:gd name="T10" fmla="*/ 224 w 2176"/>
                  <a:gd name="T11" fmla="*/ 0 h 1816"/>
                  <a:gd name="T12" fmla="*/ 1920 w 2176"/>
                  <a:gd name="T13" fmla="*/ 0 h 1816"/>
                  <a:gd name="T14" fmla="*/ 2176 w 2176"/>
                  <a:gd name="T15" fmla="*/ 231 h 1816"/>
                  <a:gd name="T16" fmla="*/ 2176 w 2176"/>
                  <a:gd name="T17" fmla="*/ 1585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6" h="1816">
                    <a:moveTo>
                      <a:pt x="2176" y="1585"/>
                    </a:moveTo>
                    <a:cubicBezTo>
                      <a:pt x="2176" y="1717"/>
                      <a:pt x="2080" y="1816"/>
                      <a:pt x="1952" y="1816"/>
                    </a:cubicBezTo>
                    <a:lnTo>
                      <a:pt x="224" y="1816"/>
                    </a:lnTo>
                    <a:cubicBezTo>
                      <a:pt x="96" y="1816"/>
                      <a:pt x="0" y="1717"/>
                      <a:pt x="0" y="1585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80" y="0"/>
                      <a:pt x="2176" y="99"/>
                      <a:pt x="2176" y="231"/>
                    </a:cubicBezTo>
                    <a:lnTo>
                      <a:pt x="2176" y="158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41688" y="282575"/>
                <a:ext cx="5500688" cy="1366838"/>
              </a:xfrm>
              <a:custGeom>
                <a:avLst/>
                <a:gdLst>
                  <a:gd name="T0" fmla="*/ 12416 w 12640"/>
                  <a:gd name="T1" fmla="*/ 0 h 3138"/>
                  <a:gd name="T2" fmla="*/ 224 w 12640"/>
                  <a:gd name="T3" fmla="*/ 0 h 3138"/>
                  <a:gd name="T4" fmla="*/ 0 w 12640"/>
                  <a:gd name="T5" fmla="*/ 232 h 3138"/>
                  <a:gd name="T6" fmla="*/ 0 w 12640"/>
                  <a:gd name="T7" fmla="*/ 2906 h 3138"/>
                  <a:gd name="T8" fmla="*/ 224 w 12640"/>
                  <a:gd name="T9" fmla="*/ 3138 h 3138"/>
                  <a:gd name="T10" fmla="*/ 1536 w 12640"/>
                  <a:gd name="T11" fmla="*/ 3138 h 3138"/>
                  <a:gd name="T12" fmla="*/ 1760 w 12640"/>
                  <a:gd name="T13" fmla="*/ 2906 h 3138"/>
                  <a:gd name="T14" fmla="*/ 1760 w 12640"/>
                  <a:gd name="T15" fmla="*/ 1784 h 3138"/>
                  <a:gd name="T16" fmla="*/ 10880 w 12640"/>
                  <a:gd name="T17" fmla="*/ 1784 h 3138"/>
                  <a:gd name="T18" fmla="*/ 10880 w 12640"/>
                  <a:gd name="T19" fmla="*/ 2906 h 3138"/>
                  <a:gd name="T20" fmla="*/ 11136 w 12640"/>
                  <a:gd name="T21" fmla="*/ 3138 h 3138"/>
                  <a:gd name="T22" fmla="*/ 12384 w 12640"/>
                  <a:gd name="T23" fmla="*/ 3138 h 3138"/>
                  <a:gd name="T24" fmla="*/ 12608 w 12640"/>
                  <a:gd name="T25" fmla="*/ 2906 h 3138"/>
                  <a:gd name="T26" fmla="*/ 12608 w 12640"/>
                  <a:gd name="T27" fmla="*/ 232 h 3138"/>
                  <a:gd name="T28" fmla="*/ 12416 w 12640"/>
                  <a:gd name="T29" fmla="*/ 0 h 3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40" h="3138">
                    <a:moveTo>
                      <a:pt x="12416" y="0"/>
                    </a:moveTo>
                    <a:lnTo>
                      <a:pt x="224" y="0"/>
                    </a:lnTo>
                    <a:cubicBezTo>
                      <a:pt x="96" y="0"/>
                      <a:pt x="0" y="100"/>
                      <a:pt x="0" y="232"/>
                    </a:cubicBezTo>
                    <a:lnTo>
                      <a:pt x="0" y="2906"/>
                    </a:lnTo>
                    <a:cubicBezTo>
                      <a:pt x="0" y="3039"/>
                      <a:pt x="96" y="3138"/>
                      <a:pt x="224" y="3138"/>
                    </a:cubicBezTo>
                    <a:lnTo>
                      <a:pt x="1536" y="3138"/>
                    </a:lnTo>
                    <a:cubicBezTo>
                      <a:pt x="1664" y="3138"/>
                      <a:pt x="1760" y="3039"/>
                      <a:pt x="1760" y="2906"/>
                    </a:cubicBezTo>
                    <a:lnTo>
                      <a:pt x="1760" y="1784"/>
                    </a:lnTo>
                    <a:lnTo>
                      <a:pt x="10880" y="1784"/>
                    </a:lnTo>
                    <a:lnTo>
                      <a:pt x="10880" y="2906"/>
                    </a:lnTo>
                    <a:cubicBezTo>
                      <a:pt x="10880" y="3039"/>
                      <a:pt x="10976" y="3138"/>
                      <a:pt x="11136" y="3138"/>
                    </a:cubicBezTo>
                    <a:lnTo>
                      <a:pt x="12384" y="3138"/>
                    </a:lnTo>
                    <a:cubicBezTo>
                      <a:pt x="12512" y="3138"/>
                      <a:pt x="12608" y="3039"/>
                      <a:pt x="12608" y="2906"/>
                    </a:cubicBezTo>
                    <a:lnTo>
                      <a:pt x="12608" y="232"/>
                    </a:lnTo>
                    <a:cubicBezTo>
                      <a:pt x="12640" y="100"/>
                      <a:pt x="12544" y="0"/>
                      <a:pt x="12416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70263" y="4770438"/>
                <a:ext cx="5486400" cy="1365250"/>
              </a:xfrm>
              <a:custGeom>
                <a:avLst/>
                <a:gdLst>
                  <a:gd name="T0" fmla="*/ 12352 w 12608"/>
                  <a:gd name="T1" fmla="*/ 33 h 3137"/>
                  <a:gd name="T2" fmla="*/ 11104 w 12608"/>
                  <a:gd name="T3" fmla="*/ 33 h 3137"/>
                  <a:gd name="T4" fmla="*/ 10880 w 12608"/>
                  <a:gd name="T5" fmla="*/ 265 h 3137"/>
                  <a:gd name="T6" fmla="*/ 10880 w 12608"/>
                  <a:gd name="T7" fmla="*/ 1354 h 3137"/>
                  <a:gd name="T8" fmla="*/ 1728 w 12608"/>
                  <a:gd name="T9" fmla="*/ 1354 h 3137"/>
                  <a:gd name="T10" fmla="*/ 1728 w 12608"/>
                  <a:gd name="T11" fmla="*/ 232 h 3137"/>
                  <a:gd name="T12" fmla="*/ 1472 w 12608"/>
                  <a:gd name="T13" fmla="*/ 0 h 3137"/>
                  <a:gd name="T14" fmla="*/ 224 w 12608"/>
                  <a:gd name="T15" fmla="*/ 0 h 3137"/>
                  <a:gd name="T16" fmla="*/ 0 w 12608"/>
                  <a:gd name="T17" fmla="*/ 265 h 3137"/>
                  <a:gd name="T18" fmla="*/ 0 w 12608"/>
                  <a:gd name="T19" fmla="*/ 2906 h 3137"/>
                  <a:gd name="T20" fmla="*/ 224 w 12608"/>
                  <a:gd name="T21" fmla="*/ 3137 h 3137"/>
                  <a:gd name="T22" fmla="*/ 12384 w 12608"/>
                  <a:gd name="T23" fmla="*/ 3137 h 3137"/>
                  <a:gd name="T24" fmla="*/ 12608 w 12608"/>
                  <a:gd name="T25" fmla="*/ 2906 h 3137"/>
                  <a:gd name="T26" fmla="*/ 12608 w 12608"/>
                  <a:gd name="T27" fmla="*/ 265 h 3137"/>
                  <a:gd name="T28" fmla="*/ 12352 w 12608"/>
                  <a:gd name="T29" fmla="*/ 33 h 3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08" h="3137">
                    <a:moveTo>
                      <a:pt x="12352" y="33"/>
                    </a:moveTo>
                    <a:lnTo>
                      <a:pt x="11104" y="33"/>
                    </a:lnTo>
                    <a:cubicBezTo>
                      <a:pt x="10976" y="33"/>
                      <a:pt x="10880" y="132"/>
                      <a:pt x="10880" y="265"/>
                    </a:cubicBezTo>
                    <a:lnTo>
                      <a:pt x="10880" y="1354"/>
                    </a:lnTo>
                    <a:lnTo>
                      <a:pt x="1728" y="1354"/>
                    </a:lnTo>
                    <a:lnTo>
                      <a:pt x="1728" y="232"/>
                    </a:lnTo>
                    <a:cubicBezTo>
                      <a:pt x="1728" y="99"/>
                      <a:pt x="1632" y="0"/>
                      <a:pt x="1472" y="0"/>
                    </a:cubicBezTo>
                    <a:lnTo>
                      <a:pt x="224" y="0"/>
                    </a:lnTo>
                    <a:cubicBezTo>
                      <a:pt x="96" y="0"/>
                      <a:pt x="0" y="99"/>
                      <a:pt x="0" y="265"/>
                    </a:cubicBezTo>
                    <a:lnTo>
                      <a:pt x="0" y="2906"/>
                    </a:lnTo>
                    <a:cubicBezTo>
                      <a:pt x="0" y="3038"/>
                      <a:pt x="96" y="3137"/>
                      <a:pt x="224" y="3137"/>
                    </a:cubicBezTo>
                    <a:lnTo>
                      <a:pt x="12384" y="3137"/>
                    </a:lnTo>
                    <a:cubicBezTo>
                      <a:pt x="12512" y="3137"/>
                      <a:pt x="12608" y="3038"/>
                      <a:pt x="12608" y="2906"/>
                    </a:cubicBezTo>
                    <a:lnTo>
                      <a:pt x="12608" y="265"/>
                    </a:lnTo>
                    <a:cubicBezTo>
                      <a:pt x="12576" y="132"/>
                      <a:pt x="12480" y="33"/>
                      <a:pt x="12352" y="33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4497388" y="2828925"/>
                <a:ext cx="933450" cy="762000"/>
              </a:xfrm>
              <a:custGeom>
                <a:avLst/>
                <a:gdLst>
                  <a:gd name="T0" fmla="*/ 2144 w 2144"/>
                  <a:gd name="T1" fmla="*/ 1519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19"/>
                    </a:moveTo>
                    <a:cubicBezTo>
                      <a:pt x="2144" y="1651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1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484688" y="4008438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057346" y="3522174"/>
            <a:ext cx="3129785" cy="2792362"/>
            <a:chOff x="5723680" y="2784807"/>
            <a:chExt cx="4513716" cy="4027095"/>
          </a:xfrm>
        </p:grpSpPr>
        <p:sp>
          <p:nvSpPr>
            <p:cNvPr id="100" name="Rectangle 99"/>
            <p:cNvSpPr/>
            <p:nvPr/>
          </p:nvSpPr>
          <p:spPr>
            <a:xfrm>
              <a:off x="5723680" y="2784807"/>
              <a:ext cx="4513716" cy="4027095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03722" y="3878125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Long-term storage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27" name="Straight Arrow Connector 126"/>
          <p:cNvCxnSpPr>
            <a:stCxn id="17" idx="3"/>
            <a:endCxn id="71" idx="1"/>
          </p:cNvCxnSpPr>
          <p:nvPr/>
        </p:nvCxnSpPr>
        <p:spPr>
          <a:xfrm>
            <a:off x="4062192" y="3347248"/>
            <a:ext cx="34026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0" idx="1"/>
            <a:endCxn id="71" idx="3"/>
          </p:cNvCxnSpPr>
          <p:nvPr/>
        </p:nvCxnSpPr>
        <p:spPr>
          <a:xfrm flipH="1" flipV="1">
            <a:off x="5371461" y="3347248"/>
            <a:ext cx="685885" cy="157110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5"/>
            <a:endCxn id="117" idx="1"/>
          </p:cNvCxnSpPr>
          <p:nvPr/>
        </p:nvCxnSpPr>
        <p:spPr>
          <a:xfrm>
            <a:off x="8772640" y="4092070"/>
            <a:ext cx="1131082" cy="40816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50976" y="2997365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7" idx="1"/>
          </p:cNvCxnSpPr>
          <p:nvPr/>
        </p:nvCxnSpPr>
        <p:spPr>
          <a:xfrm flipV="1">
            <a:off x="2011192" y="3347248"/>
            <a:ext cx="1081996" cy="1680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065290" y="2272521"/>
            <a:ext cx="969004" cy="1093278"/>
            <a:chOff x="5748574" y="966158"/>
            <a:chExt cx="1397479" cy="1576706"/>
          </a:xfrm>
        </p:grpSpPr>
        <p:sp>
          <p:nvSpPr>
            <p:cNvPr id="48" name="Rectangle 47"/>
            <p:cNvSpPr/>
            <p:nvPr/>
          </p:nvSpPr>
          <p:spPr>
            <a:xfrm>
              <a:off x="5748574" y="966158"/>
              <a:ext cx="1397479" cy="1576706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Stream Analytics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920061" y="1086928"/>
              <a:ext cx="1054504" cy="821020"/>
              <a:chOff x="7196138" y="1643063"/>
              <a:chExt cx="3498850" cy="2724150"/>
            </a:xfrm>
          </p:grpSpPr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8231188" y="1643063"/>
                <a:ext cx="2463800" cy="2724150"/>
              </a:xfrm>
              <a:custGeom>
                <a:avLst/>
                <a:gdLst>
                  <a:gd name="T0" fmla="*/ 493 w 610"/>
                  <a:gd name="T1" fmla="*/ 455 h 670"/>
                  <a:gd name="T2" fmla="*/ 516 w 610"/>
                  <a:gd name="T3" fmla="*/ 403 h 670"/>
                  <a:gd name="T4" fmla="*/ 610 w 610"/>
                  <a:gd name="T5" fmla="*/ 370 h 670"/>
                  <a:gd name="T6" fmla="*/ 610 w 610"/>
                  <a:gd name="T7" fmla="*/ 294 h 670"/>
                  <a:gd name="T8" fmla="*/ 600 w 610"/>
                  <a:gd name="T9" fmla="*/ 291 h 670"/>
                  <a:gd name="T10" fmla="*/ 517 w 610"/>
                  <a:gd name="T11" fmla="*/ 263 h 670"/>
                  <a:gd name="T12" fmla="*/ 494 w 610"/>
                  <a:gd name="T13" fmla="*/ 210 h 670"/>
                  <a:gd name="T14" fmla="*/ 537 w 610"/>
                  <a:gd name="T15" fmla="*/ 121 h 670"/>
                  <a:gd name="T16" fmla="*/ 485 w 610"/>
                  <a:gd name="T17" fmla="*/ 68 h 670"/>
                  <a:gd name="T18" fmla="*/ 473 w 610"/>
                  <a:gd name="T19" fmla="*/ 75 h 670"/>
                  <a:gd name="T20" fmla="*/ 395 w 610"/>
                  <a:gd name="T21" fmla="*/ 114 h 670"/>
                  <a:gd name="T22" fmla="*/ 343 w 610"/>
                  <a:gd name="T23" fmla="*/ 91 h 670"/>
                  <a:gd name="T24" fmla="*/ 308 w 610"/>
                  <a:gd name="T25" fmla="*/ 0 h 670"/>
                  <a:gd name="T26" fmla="*/ 231 w 610"/>
                  <a:gd name="T27" fmla="*/ 0 h 670"/>
                  <a:gd name="T28" fmla="*/ 227 w 610"/>
                  <a:gd name="T29" fmla="*/ 10 h 670"/>
                  <a:gd name="T30" fmla="*/ 196 w 610"/>
                  <a:gd name="T31" fmla="*/ 89 h 670"/>
                  <a:gd name="T32" fmla="*/ 143 w 610"/>
                  <a:gd name="T33" fmla="*/ 113 h 670"/>
                  <a:gd name="T34" fmla="*/ 53 w 610"/>
                  <a:gd name="T35" fmla="*/ 73 h 670"/>
                  <a:gd name="T36" fmla="*/ 0 w 610"/>
                  <a:gd name="T37" fmla="*/ 126 h 670"/>
                  <a:gd name="T38" fmla="*/ 5 w 610"/>
                  <a:gd name="T39" fmla="*/ 136 h 670"/>
                  <a:gd name="T40" fmla="*/ 30 w 610"/>
                  <a:gd name="T41" fmla="*/ 182 h 670"/>
                  <a:gd name="T42" fmla="*/ 168 w 610"/>
                  <a:gd name="T43" fmla="*/ 147 h 670"/>
                  <a:gd name="T44" fmla="*/ 346 w 610"/>
                  <a:gd name="T45" fmla="*/ 220 h 670"/>
                  <a:gd name="T46" fmla="*/ 379 w 610"/>
                  <a:gd name="T47" fmla="*/ 248 h 670"/>
                  <a:gd name="T48" fmla="*/ 392 w 610"/>
                  <a:gd name="T49" fmla="*/ 268 h 670"/>
                  <a:gd name="T50" fmla="*/ 358 w 610"/>
                  <a:gd name="T51" fmla="*/ 441 h 670"/>
                  <a:gd name="T52" fmla="*/ 219 w 610"/>
                  <a:gd name="T53" fmla="*/ 460 h 670"/>
                  <a:gd name="T54" fmla="*/ 209 w 610"/>
                  <a:gd name="T55" fmla="*/ 455 h 670"/>
                  <a:gd name="T56" fmla="*/ 180 w 610"/>
                  <a:gd name="T57" fmla="*/ 434 h 670"/>
                  <a:gd name="T58" fmla="*/ 170 w 610"/>
                  <a:gd name="T59" fmla="*/ 431 h 670"/>
                  <a:gd name="T60" fmla="*/ 140 w 610"/>
                  <a:gd name="T61" fmla="*/ 444 h 670"/>
                  <a:gd name="T62" fmla="*/ 137 w 610"/>
                  <a:gd name="T63" fmla="*/ 447 h 670"/>
                  <a:gd name="T64" fmla="*/ 26 w 610"/>
                  <a:gd name="T65" fmla="*/ 518 h 670"/>
                  <a:gd name="T66" fmla="*/ 6 w 610"/>
                  <a:gd name="T67" fmla="*/ 548 h 670"/>
                  <a:gd name="T68" fmla="*/ 61 w 610"/>
                  <a:gd name="T69" fmla="*/ 602 h 670"/>
                  <a:gd name="T70" fmla="*/ 71 w 610"/>
                  <a:gd name="T71" fmla="*/ 597 h 670"/>
                  <a:gd name="T72" fmla="*/ 148 w 610"/>
                  <a:gd name="T73" fmla="*/ 558 h 670"/>
                  <a:gd name="T74" fmla="*/ 201 w 610"/>
                  <a:gd name="T75" fmla="*/ 579 h 670"/>
                  <a:gd name="T76" fmla="*/ 231 w 610"/>
                  <a:gd name="T77" fmla="*/ 670 h 670"/>
                  <a:gd name="T78" fmla="*/ 308 w 610"/>
                  <a:gd name="T79" fmla="*/ 670 h 670"/>
                  <a:gd name="T80" fmla="*/ 311 w 610"/>
                  <a:gd name="T81" fmla="*/ 660 h 670"/>
                  <a:gd name="T82" fmla="*/ 339 w 610"/>
                  <a:gd name="T83" fmla="*/ 579 h 670"/>
                  <a:gd name="T84" fmla="*/ 392 w 610"/>
                  <a:gd name="T85" fmla="*/ 556 h 670"/>
                  <a:gd name="T86" fmla="*/ 483 w 610"/>
                  <a:gd name="T87" fmla="*/ 596 h 670"/>
                  <a:gd name="T88" fmla="*/ 536 w 610"/>
                  <a:gd name="T89" fmla="*/ 543 h 670"/>
                  <a:gd name="T90" fmla="*/ 531 w 610"/>
                  <a:gd name="T91" fmla="*/ 533 h 670"/>
                  <a:gd name="T92" fmla="*/ 493 w 610"/>
                  <a:gd name="T93" fmla="*/ 45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70">
                    <a:moveTo>
                      <a:pt x="493" y="455"/>
                    </a:moveTo>
                    <a:lnTo>
                      <a:pt x="516" y="403"/>
                    </a:lnTo>
                    <a:lnTo>
                      <a:pt x="610" y="370"/>
                    </a:lnTo>
                    <a:lnTo>
                      <a:pt x="610" y="294"/>
                    </a:lnTo>
                    <a:lnTo>
                      <a:pt x="600" y="291"/>
                    </a:lnTo>
                    <a:lnTo>
                      <a:pt x="517" y="263"/>
                    </a:lnTo>
                    <a:lnTo>
                      <a:pt x="494" y="210"/>
                    </a:lnTo>
                    <a:lnTo>
                      <a:pt x="537" y="121"/>
                    </a:lnTo>
                    <a:lnTo>
                      <a:pt x="485" y="68"/>
                    </a:lnTo>
                    <a:lnTo>
                      <a:pt x="473" y="75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1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3"/>
                    </a:lnTo>
                    <a:lnTo>
                      <a:pt x="53" y="73"/>
                    </a:lnTo>
                    <a:lnTo>
                      <a:pt x="0" y="126"/>
                    </a:lnTo>
                    <a:lnTo>
                      <a:pt x="5" y="136"/>
                    </a:lnTo>
                    <a:lnTo>
                      <a:pt x="30" y="182"/>
                    </a:lnTo>
                    <a:cubicBezTo>
                      <a:pt x="72" y="157"/>
                      <a:pt x="119" y="147"/>
                      <a:pt x="168" y="147"/>
                    </a:cubicBezTo>
                    <a:cubicBezTo>
                      <a:pt x="236" y="150"/>
                      <a:pt x="298" y="175"/>
                      <a:pt x="346" y="220"/>
                    </a:cubicBezTo>
                    <a:cubicBezTo>
                      <a:pt x="356" y="228"/>
                      <a:pt x="369" y="235"/>
                      <a:pt x="379" y="248"/>
                    </a:cubicBezTo>
                    <a:cubicBezTo>
                      <a:pt x="384" y="253"/>
                      <a:pt x="389" y="261"/>
                      <a:pt x="392" y="268"/>
                    </a:cubicBezTo>
                    <a:cubicBezTo>
                      <a:pt x="425" y="325"/>
                      <a:pt x="412" y="398"/>
                      <a:pt x="358" y="441"/>
                    </a:cubicBezTo>
                    <a:cubicBezTo>
                      <a:pt x="318" y="474"/>
                      <a:pt x="262" y="479"/>
                      <a:pt x="219" y="460"/>
                    </a:cubicBezTo>
                    <a:cubicBezTo>
                      <a:pt x="214" y="457"/>
                      <a:pt x="211" y="457"/>
                      <a:pt x="209" y="455"/>
                    </a:cubicBezTo>
                    <a:cubicBezTo>
                      <a:pt x="199" y="451"/>
                      <a:pt x="188" y="442"/>
                      <a:pt x="180" y="434"/>
                    </a:cubicBezTo>
                    <a:cubicBezTo>
                      <a:pt x="176" y="434"/>
                      <a:pt x="175" y="431"/>
                      <a:pt x="170" y="431"/>
                    </a:cubicBezTo>
                    <a:cubicBezTo>
                      <a:pt x="160" y="431"/>
                      <a:pt x="147" y="436"/>
                      <a:pt x="140" y="444"/>
                    </a:cubicBezTo>
                    <a:lnTo>
                      <a:pt x="137" y="447"/>
                    </a:lnTo>
                    <a:cubicBezTo>
                      <a:pt x="104" y="480"/>
                      <a:pt x="66" y="505"/>
                      <a:pt x="26" y="518"/>
                    </a:cubicBezTo>
                    <a:lnTo>
                      <a:pt x="6" y="548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8"/>
                    </a:lnTo>
                    <a:lnTo>
                      <a:pt x="201" y="579"/>
                    </a:lnTo>
                    <a:lnTo>
                      <a:pt x="231" y="670"/>
                    </a:lnTo>
                    <a:lnTo>
                      <a:pt x="308" y="670"/>
                    </a:lnTo>
                    <a:lnTo>
                      <a:pt x="311" y="660"/>
                    </a:lnTo>
                    <a:lnTo>
                      <a:pt x="339" y="579"/>
                    </a:lnTo>
                    <a:lnTo>
                      <a:pt x="392" y="556"/>
                    </a:lnTo>
                    <a:lnTo>
                      <a:pt x="483" y="596"/>
                    </a:lnTo>
                    <a:lnTo>
                      <a:pt x="536" y="543"/>
                    </a:lnTo>
                    <a:lnTo>
                      <a:pt x="531" y="533"/>
                    </a:lnTo>
                    <a:lnTo>
                      <a:pt x="493" y="45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7378700" y="2635250"/>
                <a:ext cx="2024063" cy="731838"/>
              </a:xfrm>
              <a:custGeom>
                <a:avLst/>
                <a:gdLst>
                  <a:gd name="T0" fmla="*/ 241 w 501"/>
                  <a:gd name="T1" fmla="*/ 76 h 180"/>
                  <a:gd name="T2" fmla="*/ 30 w 501"/>
                  <a:gd name="T3" fmla="*/ 73 h 180"/>
                  <a:gd name="T4" fmla="*/ 5 w 501"/>
                  <a:gd name="T5" fmla="*/ 73 h 180"/>
                  <a:gd name="T6" fmla="*/ 0 w 501"/>
                  <a:gd name="T7" fmla="*/ 86 h 180"/>
                  <a:gd name="T8" fmla="*/ 5 w 501"/>
                  <a:gd name="T9" fmla="*/ 99 h 180"/>
                  <a:gd name="T10" fmla="*/ 264 w 501"/>
                  <a:gd name="T11" fmla="*/ 104 h 180"/>
                  <a:gd name="T12" fmla="*/ 264 w 501"/>
                  <a:gd name="T13" fmla="*/ 101 h 180"/>
                  <a:gd name="T14" fmla="*/ 471 w 501"/>
                  <a:gd name="T15" fmla="*/ 106 h 180"/>
                  <a:gd name="T16" fmla="*/ 496 w 501"/>
                  <a:gd name="T17" fmla="*/ 106 h 180"/>
                  <a:gd name="T18" fmla="*/ 501 w 501"/>
                  <a:gd name="T19" fmla="*/ 93 h 180"/>
                  <a:gd name="T20" fmla="*/ 496 w 501"/>
                  <a:gd name="T21" fmla="*/ 80 h 180"/>
                  <a:gd name="T22" fmla="*/ 241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1" y="76"/>
                    </a:moveTo>
                    <a:cubicBezTo>
                      <a:pt x="181" y="139"/>
                      <a:pt x="87" y="139"/>
                      <a:pt x="30" y="73"/>
                    </a:cubicBezTo>
                    <a:cubicBezTo>
                      <a:pt x="25" y="65"/>
                      <a:pt x="10" y="65"/>
                      <a:pt x="5" y="73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6"/>
                      <a:pt x="5" y="99"/>
                    </a:cubicBezTo>
                    <a:cubicBezTo>
                      <a:pt x="76" y="177"/>
                      <a:pt x="191" y="180"/>
                      <a:pt x="264" y="104"/>
                    </a:cubicBezTo>
                    <a:lnTo>
                      <a:pt x="264" y="101"/>
                    </a:lnTo>
                    <a:cubicBezTo>
                      <a:pt x="323" y="42"/>
                      <a:pt x="415" y="42"/>
                      <a:pt x="471" y="106"/>
                    </a:cubicBezTo>
                    <a:cubicBezTo>
                      <a:pt x="480" y="114"/>
                      <a:pt x="491" y="114"/>
                      <a:pt x="496" y="106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8"/>
                      <a:pt x="498" y="83"/>
                      <a:pt x="496" y="80"/>
                    </a:cubicBezTo>
                    <a:cubicBezTo>
                      <a:pt x="428" y="2"/>
                      <a:pt x="313" y="0"/>
                      <a:pt x="241" y="76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7196138" y="3074988"/>
                <a:ext cx="2044700" cy="581025"/>
              </a:xfrm>
              <a:custGeom>
                <a:avLst/>
                <a:gdLst>
                  <a:gd name="T0" fmla="*/ 414 w 506"/>
                  <a:gd name="T1" fmla="*/ 0 h 143"/>
                  <a:gd name="T2" fmla="*/ 332 w 506"/>
                  <a:gd name="T3" fmla="*/ 34 h 143"/>
                  <a:gd name="T4" fmla="*/ 325 w 506"/>
                  <a:gd name="T5" fmla="*/ 41 h 143"/>
                  <a:gd name="T6" fmla="*/ 173 w 506"/>
                  <a:gd name="T7" fmla="*/ 103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7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7 h 143"/>
                  <a:gd name="T30" fmla="*/ 501 w 506"/>
                  <a:gd name="T31" fmla="*/ 34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9"/>
                      <a:pt x="332" y="34"/>
                    </a:cubicBezTo>
                    <a:lnTo>
                      <a:pt x="325" y="41"/>
                    </a:lnTo>
                    <a:cubicBezTo>
                      <a:pt x="286" y="84"/>
                      <a:pt x="229" y="107"/>
                      <a:pt x="173" y="103"/>
                    </a:cubicBezTo>
                    <a:cubicBezTo>
                      <a:pt x="116" y="103"/>
                      <a:pt x="65" y="75"/>
                      <a:pt x="25" y="33"/>
                    </a:cubicBezTo>
                    <a:cubicBezTo>
                      <a:pt x="17" y="24"/>
                      <a:pt x="5" y="24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4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4" y="115"/>
                      <a:pt x="355" y="64"/>
                    </a:cubicBezTo>
                    <a:lnTo>
                      <a:pt x="361" y="57"/>
                    </a:lnTo>
                    <a:cubicBezTo>
                      <a:pt x="376" y="42"/>
                      <a:pt x="396" y="33"/>
                      <a:pt x="419" y="33"/>
                    </a:cubicBezTo>
                    <a:cubicBezTo>
                      <a:pt x="442" y="33"/>
                      <a:pt x="459" y="42"/>
                      <a:pt x="477" y="61"/>
                    </a:cubicBezTo>
                    <a:cubicBezTo>
                      <a:pt x="485" y="69"/>
                      <a:pt x="497" y="69"/>
                      <a:pt x="501" y="61"/>
                    </a:cubicBezTo>
                    <a:cubicBezTo>
                      <a:pt x="505" y="57"/>
                      <a:pt x="506" y="52"/>
                      <a:pt x="506" y="47"/>
                    </a:cubicBezTo>
                    <a:cubicBezTo>
                      <a:pt x="506" y="42"/>
                      <a:pt x="503" y="38"/>
                      <a:pt x="501" y="34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7564438" y="2371725"/>
                <a:ext cx="2024063" cy="581025"/>
              </a:xfrm>
              <a:custGeom>
                <a:avLst/>
                <a:gdLst>
                  <a:gd name="T0" fmla="*/ 499 w 501"/>
                  <a:gd name="T1" fmla="*/ 80 h 143"/>
                  <a:gd name="T2" fmla="*/ 326 w 501"/>
                  <a:gd name="T3" fmla="*/ 0 h 143"/>
                  <a:gd name="T4" fmla="*/ 150 w 501"/>
                  <a:gd name="T5" fmla="*/ 75 h 143"/>
                  <a:gd name="T6" fmla="*/ 143 w 501"/>
                  <a:gd name="T7" fmla="*/ 82 h 143"/>
                  <a:gd name="T8" fmla="*/ 86 w 501"/>
                  <a:gd name="T9" fmla="*/ 107 h 143"/>
                  <a:gd name="T10" fmla="*/ 30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8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3 h 143"/>
                  <a:gd name="T34" fmla="*/ 499 w 501"/>
                  <a:gd name="T35" fmla="*/ 8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0"/>
                    </a:moveTo>
                    <a:cubicBezTo>
                      <a:pt x="453" y="29"/>
                      <a:pt x="391" y="0"/>
                      <a:pt x="326" y="0"/>
                    </a:cubicBezTo>
                    <a:cubicBezTo>
                      <a:pt x="262" y="0"/>
                      <a:pt x="201" y="24"/>
                      <a:pt x="150" y="75"/>
                    </a:cubicBezTo>
                    <a:lnTo>
                      <a:pt x="143" y="82"/>
                    </a:lnTo>
                    <a:cubicBezTo>
                      <a:pt x="129" y="97"/>
                      <a:pt x="109" y="107"/>
                      <a:pt x="86" y="107"/>
                    </a:cubicBezTo>
                    <a:cubicBezTo>
                      <a:pt x="63" y="107"/>
                      <a:pt x="48" y="95"/>
                      <a:pt x="30" y="79"/>
                    </a:cubicBezTo>
                    <a:cubicBezTo>
                      <a:pt x="21" y="70"/>
                      <a:pt x="10" y="70"/>
                      <a:pt x="5" y="79"/>
                    </a:cubicBezTo>
                    <a:cubicBezTo>
                      <a:pt x="2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9" y="143"/>
                      <a:pt x="145" y="133"/>
                      <a:pt x="168" y="108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9"/>
                      <a:pt x="501" y="85"/>
                      <a:pt x="499" y="8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54" name="Straight Arrow Connector 53"/>
          <p:cNvCxnSpPr>
            <a:stCxn id="48" idx="1"/>
            <a:endCxn id="71" idx="3"/>
          </p:cNvCxnSpPr>
          <p:nvPr/>
        </p:nvCxnSpPr>
        <p:spPr>
          <a:xfrm flipH="1">
            <a:off x="5371461" y="2819160"/>
            <a:ext cx="693829" cy="52808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 v2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2322103" y="2572736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104" name="Rectangular Callout 103"/>
          <p:cNvSpPr/>
          <p:nvPr/>
        </p:nvSpPr>
        <p:spPr>
          <a:xfrm>
            <a:off x="4081511" y="2285980"/>
            <a:ext cx="833728" cy="196798"/>
          </a:xfrm>
          <a:prstGeom prst="wedgeRectCallout">
            <a:avLst>
              <a:gd name="adj1" fmla="val -37646"/>
              <a:gd name="adj2" fmla="val 435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05" name="Rectangular Callout 104"/>
          <p:cNvSpPr/>
          <p:nvPr/>
        </p:nvSpPr>
        <p:spPr>
          <a:xfrm>
            <a:off x="4756114" y="4401840"/>
            <a:ext cx="833728" cy="196798"/>
          </a:xfrm>
          <a:prstGeom prst="wedgeRectCallout">
            <a:avLst>
              <a:gd name="adj1" fmla="val 68603"/>
              <a:gd name="adj2" fmla="val -362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13" name="Rectangular Callout 112"/>
          <p:cNvSpPr/>
          <p:nvPr/>
        </p:nvSpPr>
        <p:spPr>
          <a:xfrm>
            <a:off x="6549792" y="1015247"/>
            <a:ext cx="1253055" cy="486497"/>
          </a:xfrm>
          <a:prstGeom prst="wedgeRectCallout">
            <a:avLst>
              <a:gd name="adj1" fmla="val -38925"/>
              <a:gd name="adj2" fmla="val 189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Real-time Analytics for Live Dashboards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057106" y="3890329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6" name="Folded Corner 55"/>
          <p:cNvSpPr/>
          <p:nvPr/>
        </p:nvSpPr>
        <p:spPr>
          <a:xfrm>
            <a:off x="2061569" y="4938810"/>
            <a:ext cx="990168" cy="495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CameraID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261165" y="4355755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8" name="Rectangle 57"/>
          <p:cNvSpPr/>
          <p:nvPr/>
        </p:nvSpPr>
        <p:spPr>
          <a:xfrm>
            <a:off x="6261165" y="4939524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9" name="Rectangle 58"/>
          <p:cNvSpPr/>
          <p:nvPr/>
        </p:nvSpPr>
        <p:spPr>
          <a:xfrm>
            <a:off x="6265613" y="5489200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6" name="Oval 5"/>
          <p:cNvSpPr/>
          <p:nvPr/>
        </p:nvSpPr>
        <p:spPr>
          <a:xfrm>
            <a:off x="7468754" y="40312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7571334" y="4605568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7811304" y="429630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8036290" y="4946469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7382268" y="5122352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7777684" y="53400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/>
          <p:cNvSpPr/>
          <p:nvPr/>
        </p:nvSpPr>
        <p:spPr>
          <a:xfrm>
            <a:off x="8391797" y="3873194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7125419" y="4151252"/>
            <a:ext cx="343335" cy="42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3"/>
            <a:endCxn id="64" idx="3"/>
          </p:cNvCxnSpPr>
          <p:nvPr/>
        </p:nvCxnSpPr>
        <p:spPr>
          <a:xfrm flipV="1">
            <a:off x="7129867" y="5327179"/>
            <a:ext cx="287544" cy="38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3"/>
            <a:endCxn id="65" idx="2"/>
          </p:cNvCxnSpPr>
          <p:nvPr/>
        </p:nvCxnSpPr>
        <p:spPr>
          <a:xfrm flipV="1">
            <a:off x="7129867" y="5460052"/>
            <a:ext cx="647817" cy="24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7" idx="1"/>
          </p:cNvCxnSpPr>
          <p:nvPr/>
        </p:nvCxnSpPr>
        <p:spPr>
          <a:xfrm flipV="1">
            <a:off x="7708724" y="4092070"/>
            <a:ext cx="810021" cy="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7"/>
            <a:endCxn id="7" idx="3"/>
          </p:cNvCxnSpPr>
          <p:nvPr/>
        </p:nvCxnSpPr>
        <p:spPr>
          <a:xfrm flipV="1">
            <a:off x="8241117" y="4310945"/>
            <a:ext cx="404576" cy="6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726524" y="175191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050762" y="1633350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Stateful</a:t>
            </a:r>
            <a:r>
              <a:rPr lang="en-US" sz="1100" dirty="0"/>
              <a:t> Actor (per car, created by a start </a:t>
            </a:r>
            <a:r>
              <a:rPr lang="en-US" sz="1100" dirty="0" err="1"/>
              <a:t>msg</a:t>
            </a:r>
            <a:r>
              <a:rPr lang="en-US" sz="1100" dirty="0"/>
              <a:t>)</a:t>
            </a:r>
            <a:endParaRPr lang="de-DE" sz="1100" dirty="0"/>
          </a:p>
        </p:txBody>
      </p:sp>
      <p:sp>
        <p:nvSpPr>
          <p:cNvPr id="67" name="Isosceles Triangle 66"/>
          <p:cNvSpPr/>
          <p:nvPr/>
        </p:nvSpPr>
        <p:spPr>
          <a:xfrm>
            <a:off x="8562561" y="2217753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Box 83"/>
          <p:cNvSpPr txBox="1"/>
          <p:nvPr/>
        </p:nvSpPr>
        <p:spPr>
          <a:xfrm>
            <a:off x="9070352" y="2240248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Stateless actor for batching event writes to backend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4297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Scenario</vt:lpstr>
      <vt:lpstr>The Road Runners Architecture v1</vt:lpstr>
      <vt:lpstr>The Road Runners Architecture 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Runners Architecture</dc:title>
  <dc:creator>Christian Geuer-Pollmann</dc:creator>
  <cp:lastModifiedBy>Christian Geuer-Pollmann</cp:lastModifiedBy>
  <cp:revision>14</cp:revision>
  <dcterms:created xsi:type="dcterms:W3CDTF">2016-06-07T14:50:36Z</dcterms:created>
  <dcterms:modified xsi:type="dcterms:W3CDTF">2016-06-08T13:53:13Z</dcterms:modified>
</cp:coreProperties>
</file>