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7" r:id="rId4"/>
    <p:sldId id="259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625B-3AE7-4F13-A11D-6E37265E9160}" type="datetimeFigureOut">
              <a:rPr lang="de-DE" smtClean="0"/>
              <a:t>08.06.2016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1064-89C2-4DD1-A954-21DB4981A3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3383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625B-3AE7-4F13-A11D-6E37265E9160}" type="datetimeFigureOut">
              <a:rPr lang="de-DE" smtClean="0"/>
              <a:t>08.06.2016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1064-89C2-4DD1-A954-21DB4981A3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4887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625B-3AE7-4F13-A11D-6E37265E9160}" type="datetimeFigureOut">
              <a:rPr lang="de-DE" smtClean="0"/>
              <a:t>08.06.2016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1064-89C2-4DD1-A954-21DB4981A3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9244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625B-3AE7-4F13-A11D-6E37265E9160}" type="datetimeFigureOut">
              <a:rPr lang="de-DE" smtClean="0"/>
              <a:t>08.06.2016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1064-89C2-4DD1-A954-21DB4981A3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1978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625B-3AE7-4F13-A11D-6E37265E9160}" type="datetimeFigureOut">
              <a:rPr lang="de-DE" smtClean="0"/>
              <a:t>08.06.2016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1064-89C2-4DD1-A954-21DB4981A3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764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625B-3AE7-4F13-A11D-6E37265E9160}" type="datetimeFigureOut">
              <a:rPr lang="de-DE" smtClean="0"/>
              <a:t>08.06.2016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1064-89C2-4DD1-A954-21DB4981A3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1226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625B-3AE7-4F13-A11D-6E37265E9160}" type="datetimeFigureOut">
              <a:rPr lang="de-DE" smtClean="0"/>
              <a:t>08.06.2016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1064-89C2-4DD1-A954-21DB4981A3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652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625B-3AE7-4F13-A11D-6E37265E9160}" type="datetimeFigureOut">
              <a:rPr lang="de-DE" smtClean="0"/>
              <a:t>08.06.2016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1064-89C2-4DD1-A954-21DB4981A3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3683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625B-3AE7-4F13-A11D-6E37265E9160}" type="datetimeFigureOut">
              <a:rPr lang="de-DE" smtClean="0"/>
              <a:t>08.06.2016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1064-89C2-4DD1-A954-21DB4981A3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707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625B-3AE7-4F13-A11D-6E37265E9160}" type="datetimeFigureOut">
              <a:rPr lang="de-DE" smtClean="0"/>
              <a:t>08.06.2016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1064-89C2-4DD1-A954-21DB4981A3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184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625B-3AE7-4F13-A11D-6E37265E9160}" type="datetimeFigureOut">
              <a:rPr lang="de-DE" smtClean="0"/>
              <a:t>08.06.2016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1064-89C2-4DD1-A954-21DB4981A3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781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3625B-3AE7-4F13-A11D-6E37265E9160}" type="datetimeFigureOut">
              <a:rPr lang="de-DE" smtClean="0"/>
              <a:t>08.06.2016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11064-89C2-4DD1-A954-21DB4981A3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586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openxmlformats.org/officeDocument/2006/relationships/image" Target="../media/image2.png"/><Relationship Id="rId7" Type="http://schemas.openxmlformats.org/officeDocument/2006/relationships/image" Target="../media/image5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03"/>
          <a:stretch/>
        </p:blipFill>
        <p:spPr>
          <a:xfrm>
            <a:off x="0" y="0"/>
            <a:ext cx="12258136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600" b="89867" l="6107" r="91985">
                        <a14:foregroundMark x1="21565" y1="21067" x2="26527" y2="23733"/>
                        <a14:foregroundMark x1="22710" y1="26400" x2="22710" y2="26400"/>
                        <a14:foregroundMark x1="29008" y1="21067" x2="29008" y2="21067"/>
                        <a14:foregroundMark x1="31489" y1="27200" x2="31489" y2="27200"/>
                        <a14:foregroundMark x1="44084" y1="45600" x2="44084" y2="45600"/>
                        <a14:foregroundMark x1="44656" y1="45333" x2="50954" y2="45600"/>
                        <a14:foregroundMark x1="21756" y1="18933" x2="21183" y2="30933"/>
                        <a14:foregroundMark x1="22710" y1="31200" x2="24237" y2="31733"/>
                        <a14:foregroundMark x1="23282" y1="25333" x2="23282" y2="24800"/>
                        <a14:backgroundMark x1="28626" y1="65600" x2="28626" y2="65600"/>
                        <a14:backgroundMark x1="24237" y1="62667" x2="24237" y2="62667"/>
                        <a14:backgroundMark x1="14122" y1="65600" x2="23855" y2="74133"/>
                        <a14:backgroundMark x1="15649" y1="63200" x2="54771" y2="61600"/>
                        <a14:backgroundMark x1="61450" y1="61867" x2="70229" y2="7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9671">
            <a:off x="1839313" y="5149298"/>
            <a:ext cx="3402669" cy="2435117"/>
          </a:xfrm>
          <a:prstGeom prst="rect">
            <a:avLst/>
          </a:prstGeom>
          <a:effectLst>
            <a:outerShdw blurRad="101600" dist="50800" dir="5400000" sx="101000" sy="101000" algn="ctr" rotWithShape="0">
              <a:srgbClr val="000000">
                <a:alpha val="74000"/>
              </a:srgbClr>
            </a:outerShdw>
          </a:effectLst>
        </p:spPr>
      </p:pic>
      <p:pic>
        <p:nvPicPr>
          <p:cNvPr id="1026" name="Picture 2" descr="https://67.media.tumblr.com/875af050653b3dcedaccaa56d9e57669/tumblr_nhtw1pfM2L1s2wio8o1_500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01025" y="3762375"/>
            <a:ext cx="412750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19474" y="773192"/>
            <a:ext cx="63341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The </a:t>
            </a:r>
            <a:r>
              <a:rPr lang="en-US" sz="6600" dirty="0" err="1">
                <a:solidFill>
                  <a:schemeClr val="bg1"/>
                </a:solidFill>
              </a:rPr>
              <a:t>RoadRunners</a:t>
            </a:r>
            <a:endParaRPr lang="de-DE" sz="66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98711" y="120134"/>
            <a:ext cx="5859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https://github.com/theroadrunners/ServiceFabricHackathon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9237915" y="2190217"/>
            <a:ext cx="2032859" cy="1406106"/>
            <a:chOff x="4319809" y="2200428"/>
            <a:chExt cx="3552381" cy="245714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19809" y="2200428"/>
              <a:ext cx="3552381" cy="245714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5579" y="3752542"/>
              <a:ext cx="339436" cy="219229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7946" y="3752542"/>
              <a:ext cx="365381" cy="21922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2304" y="3766752"/>
              <a:ext cx="365381" cy="219229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975" y="3752542"/>
              <a:ext cx="339436" cy="2192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4971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dirty="0"/>
              <a:t>Dutch highways have traffic control bridges</a:t>
            </a:r>
          </a:p>
          <a:p>
            <a:pPr marL="285750" indent="-285750"/>
            <a:r>
              <a:rPr lang="en-US" dirty="0"/>
              <a:t>Car entering measurement section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triggers “start” event</a:t>
            </a:r>
          </a:p>
          <a:p>
            <a:pPr marL="285750" indent="-285750"/>
            <a:r>
              <a:rPr lang="en-US" dirty="0"/>
              <a:t>Car leaving section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triggers “end” event, average speed is calculated</a:t>
            </a:r>
          </a:p>
          <a:p>
            <a:pPr marL="285750" indent="-285750"/>
            <a:r>
              <a:rPr lang="en-US" dirty="0"/>
              <a:t>Speed violations stored in </a:t>
            </a:r>
            <a:r>
              <a:rPr lang="en-US" dirty="0" err="1"/>
              <a:t>longterm</a:t>
            </a:r>
            <a:r>
              <a:rPr lang="en-US" dirty="0"/>
              <a:t>-storage, tickets sent, money collected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8307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/>
        </p:nvGrpSpPr>
        <p:grpSpPr>
          <a:xfrm>
            <a:off x="4807480" y="2064237"/>
            <a:ext cx="3129785" cy="2792362"/>
            <a:chOff x="5723680" y="2784807"/>
            <a:chExt cx="4513716" cy="4027095"/>
          </a:xfrm>
        </p:grpSpPr>
        <p:sp>
          <p:nvSpPr>
            <p:cNvPr id="100" name="Rectangle 99"/>
            <p:cNvSpPr/>
            <p:nvPr/>
          </p:nvSpPr>
          <p:spPr>
            <a:xfrm>
              <a:off x="5723680" y="2784807"/>
              <a:ext cx="4513716" cy="4027095"/>
            </a:xfrm>
            <a:prstGeom prst="rect">
              <a:avLst/>
            </a:prstGeom>
            <a:solidFill>
              <a:srgbClr val="D7D7D7"/>
            </a:solidFill>
            <a:ln w="38100">
              <a:solidFill>
                <a:srgbClr val="3398DB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Service Fabric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106" name="Freeform 5"/>
            <p:cNvSpPr>
              <a:spLocks noEditPoints="1"/>
            </p:cNvSpPr>
            <p:nvPr/>
          </p:nvSpPr>
          <p:spPr bwMode="auto">
            <a:xfrm>
              <a:off x="6019473" y="2902767"/>
              <a:ext cx="805895" cy="804313"/>
            </a:xfrm>
            <a:custGeom>
              <a:avLst/>
              <a:gdLst>
                <a:gd name="T0" fmla="*/ 638 w 638"/>
                <a:gd name="T1" fmla="*/ 270 h 639"/>
                <a:gd name="T2" fmla="*/ 539 w 638"/>
                <a:gd name="T3" fmla="*/ 170 h 639"/>
                <a:gd name="T4" fmla="*/ 483 w 638"/>
                <a:gd name="T5" fmla="*/ 187 h 639"/>
                <a:gd name="T6" fmla="*/ 414 w 638"/>
                <a:gd name="T7" fmla="*/ 129 h 639"/>
                <a:gd name="T8" fmla="*/ 419 w 638"/>
                <a:gd name="T9" fmla="*/ 100 h 639"/>
                <a:gd name="T10" fmla="*/ 319 w 638"/>
                <a:gd name="T11" fmla="*/ 0 h 639"/>
                <a:gd name="T12" fmla="*/ 219 w 638"/>
                <a:gd name="T13" fmla="*/ 100 h 639"/>
                <a:gd name="T14" fmla="*/ 224 w 638"/>
                <a:gd name="T15" fmla="*/ 129 h 639"/>
                <a:gd name="T16" fmla="*/ 149 w 638"/>
                <a:gd name="T17" fmla="*/ 191 h 639"/>
                <a:gd name="T18" fmla="*/ 100 w 638"/>
                <a:gd name="T19" fmla="*/ 180 h 639"/>
                <a:gd name="T20" fmla="*/ 0 w 638"/>
                <a:gd name="T21" fmla="*/ 270 h 639"/>
                <a:gd name="T22" fmla="*/ 82 w 638"/>
                <a:gd name="T23" fmla="*/ 368 h 639"/>
                <a:gd name="T24" fmla="*/ 109 w 638"/>
                <a:gd name="T25" fmla="*/ 464 h 639"/>
                <a:gd name="T26" fmla="*/ 75 w 638"/>
                <a:gd name="T27" fmla="*/ 539 h 639"/>
                <a:gd name="T28" fmla="*/ 174 w 638"/>
                <a:gd name="T29" fmla="*/ 639 h 639"/>
                <a:gd name="T30" fmla="*/ 268 w 638"/>
                <a:gd name="T31" fmla="*/ 574 h 639"/>
                <a:gd name="T32" fmla="*/ 370 w 638"/>
                <a:gd name="T33" fmla="*/ 574 h 639"/>
                <a:gd name="T34" fmla="*/ 464 w 638"/>
                <a:gd name="T35" fmla="*/ 639 h 639"/>
                <a:gd name="T36" fmla="*/ 564 w 638"/>
                <a:gd name="T37" fmla="*/ 539 h 639"/>
                <a:gd name="T38" fmla="*/ 527 w 638"/>
                <a:gd name="T39" fmla="*/ 462 h 639"/>
                <a:gd name="T40" fmla="*/ 554 w 638"/>
                <a:gd name="T41" fmla="*/ 368 h 639"/>
                <a:gd name="T42" fmla="*/ 638 w 638"/>
                <a:gd name="T43" fmla="*/ 270 h 639"/>
                <a:gd name="T44" fmla="*/ 464 w 638"/>
                <a:gd name="T45" fmla="*/ 439 h 639"/>
                <a:gd name="T46" fmla="*/ 366 w 638"/>
                <a:gd name="T47" fmla="*/ 519 h 639"/>
                <a:gd name="T48" fmla="*/ 272 w 638"/>
                <a:gd name="T49" fmla="*/ 519 h 639"/>
                <a:gd name="T50" fmla="*/ 174 w 638"/>
                <a:gd name="T51" fmla="*/ 439 h 639"/>
                <a:gd name="T52" fmla="*/ 159 w 638"/>
                <a:gd name="T53" fmla="*/ 441 h 639"/>
                <a:gd name="T54" fmla="*/ 137 w 638"/>
                <a:gd name="T55" fmla="*/ 362 h 639"/>
                <a:gd name="T56" fmla="*/ 199 w 638"/>
                <a:gd name="T57" fmla="*/ 270 h 639"/>
                <a:gd name="T58" fmla="*/ 190 w 638"/>
                <a:gd name="T59" fmla="*/ 229 h 639"/>
                <a:gd name="T60" fmla="*/ 254 w 638"/>
                <a:gd name="T61" fmla="*/ 176 h 639"/>
                <a:gd name="T62" fmla="*/ 319 w 638"/>
                <a:gd name="T63" fmla="*/ 200 h 639"/>
                <a:gd name="T64" fmla="*/ 384 w 638"/>
                <a:gd name="T65" fmla="*/ 176 h 639"/>
                <a:gd name="T66" fmla="*/ 448 w 638"/>
                <a:gd name="T67" fmla="*/ 228 h 639"/>
                <a:gd name="T68" fmla="*/ 439 w 638"/>
                <a:gd name="T69" fmla="*/ 270 h 639"/>
                <a:gd name="T70" fmla="*/ 499 w 638"/>
                <a:gd name="T71" fmla="*/ 361 h 639"/>
                <a:gd name="T72" fmla="*/ 476 w 638"/>
                <a:gd name="T73" fmla="*/ 440 h 639"/>
                <a:gd name="T74" fmla="*/ 464 w 638"/>
                <a:gd name="T75" fmla="*/ 439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8" h="639">
                  <a:moveTo>
                    <a:pt x="638" y="270"/>
                  </a:moveTo>
                  <a:cubicBezTo>
                    <a:pt x="638" y="215"/>
                    <a:pt x="594" y="170"/>
                    <a:pt x="539" y="170"/>
                  </a:cubicBezTo>
                  <a:cubicBezTo>
                    <a:pt x="518" y="170"/>
                    <a:pt x="499" y="176"/>
                    <a:pt x="483" y="187"/>
                  </a:cubicBezTo>
                  <a:lnTo>
                    <a:pt x="414" y="129"/>
                  </a:lnTo>
                  <a:cubicBezTo>
                    <a:pt x="417" y="120"/>
                    <a:pt x="419" y="110"/>
                    <a:pt x="419" y="100"/>
                  </a:cubicBezTo>
                  <a:cubicBezTo>
                    <a:pt x="419" y="45"/>
                    <a:pt x="374" y="0"/>
                    <a:pt x="319" y="0"/>
                  </a:cubicBezTo>
                  <a:cubicBezTo>
                    <a:pt x="264" y="0"/>
                    <a:pt x="219" y="45"/>
                    <a:pt x="219" y="100"/>
                  </a:cubicBezTo>
                  <a:cubicBezTo>
                    <a:pt x="219" y="110"/>
                    <a:pt x="221" y="120"/>
                    <a:pt x="224" y="129"/>
                  </a:cubicBezTo>
                  <a:lnTo>
                    <a:pt x="149" y="191"/>
                  </a:lnTo>
                  <a:cubicBezTo>
                    <a:pt x="135" y="184"/>
                    <a:pt x="118" y="180"/>
                    <a:pt x="100" y="180"/>
                  </a:cubicBezTo>
                  <a:cubicBezTo>
                    <a:pt x="45" y="180"/>
                    <a:pt x="0" y="215"/>
                    <a:pt x="0" y="270"/>
                  </a:cubicBezTo>
                  <a:cubicBezTo>
                    <a:pt x="0" y="319"/>
                    <a:pt x="35" y="360"/>
                    <a:pt x="82" y="368"/>
                  </a:cubicBezTo>
                  <a:lnTo>
                    <a:pt x="109" y="464"/>
                  </a:lnTo>
                  <a:cubicBezTo>
                    <a:pt x="88" y="482"/>
                    <a:pt x="75" y="509"/>
                    <a:pt x="75" y="539"/>
                  </a:cubicBezTo>
                  <a:cubicBezTo>
                    <a:pt x="75" y="594"/>
                    <a:pt x="119" y="639"/>
                    <a:pt x="174" y="639"/>
                  </a:cubicBezTo>
                  <a:cubicBezTo>
                    <a:pt x="217" y="639"/>
                    <a:pt x="254" y="612"/>
                    <a:pt x="268" y="574"/>
                  </a:cubicBezTo>
                  <a:lnTo>
                    <a:pt x="370" y="574"/>
                  </a:lnTo>
                  <a:cubicBezTo>
                    <a:pt x="384" y="612"/>
                    <a:pt x="421" y="639"/>
                    <a:pt x="464" y="639"/>
                  </a:cubicBezTo>
                  <a:cubicBezTo>
                    <a:pt x="519" y="639"/>
                    <a:pt x="564" y="594"/>
                    <a:pt x="564" y="539"/>
                  </a:cubicBezTo>
                  <a:cubicBezTo>
                    <a:pt x="564" y="508"/>
                    <a:pt x="549" y="480"/>
                    <a:pt x="527" y="462"/>
                  </a:cubicBezTo>
                  <a:lnTo>
                    <a:pt x="554" y="368"/>
                  </a:lnTo>
                  <a:cubicBezTo>
                    <a:pt x="602" y="361"/>
                    <a:pt x="638" y="320"/>
                    <a:pt x="638" y="270"/>
                  </a:cubicBezTo>
                  <a:close/>
                  <a:moveTo>
                    <a:pt x="464" y="439"/>
                  </a:moveTo>
                  <a:cubicBezTo>
                    <a:pt x="416" y="439"/>
                    <a:pt x="375" y="474"/>
                    <a:pt x="366" y="519"/>
                  </a:cubicBezTo>
                  <a:lnTo>
                    <a:pt x="272" y="519"/>
                  </a:lnTo>
                  <a:cubicBezTo>
                    <a:pt x="263" y="474"/>
                    <a:pt x="223" y="439"/>
                    <a:pt x="174" y="439"/>
                  </a:cubicBezTo>
                  <a:cubicBezTo>
                    <a:pt x="169" y="439"/>
                    <a:pt x="164" y="440"/>
                    <a:pt x="159" y="441"/>
                  </a:cubicBezTo>
                  <a:lnTo>
                    <a:pt x="137" y="362"/>
                  </a:lnTo>
                  <a:cubicBezTo>
                    <a:pt x="174" y="347"/>
                    <a:pt x="199" y="312"/>
                    <a:pt x="199" y="270"/>
                  </a:cubicBezTo>
                  <a:cubicBezTo>
                    <a:pt x="199" y="254"/>
                    <a:pt x="196" y="241"/>
                    <a:pt x="190" y="229"/>
                  </a:cubicBezTo>
                  <a:lnTo>
                    <a:pt x="254" y="176"/>
                  </a:lnTo>
                  <a:cubicBezTo>
                    <a:pt x="271" y="191"/>
                    <a:pt x="294" y="200"/>
                    <a:pt x="319" y="200"/>
                  </a:cubicBezTo>
                  <a:cubicBezTo>
                    <a:pt x="344" y="200"/>
                    <a:pt x="367" y="191"/>
                    <a:pt x="384" y="176"/>
                  </a:cubicBezTo>
                  <a:lnTo>
                    <a:pt x="448" y="228"/>
                  </a:lnTo>
                  <a:cubicBezTo>
                    <a:pt x="442" y="241"/>
                    <a:pt x="439" y="255"/>
                    <a:pt x="439" y="270"/>
                  </a:cubicBezTo>
                  <a:cubicBezTo>
                    <a:pt x="439" y="311"/>
                    <a:pt x="464" y="346"/>
                    <a:pt x="499" y="361"/>
                  </a:cubicBezTo>
                  <a:lnTo>
                    <a:pt x="476" y="440"/>
                  </a:lnTo>
                  <a:cubicBezTo>
                    <a:pt x="472" y="440"/>
                    <a:pt x="468" y="439"/>
                    <a:pt x="464" y="439"/>
                  </a:cubicBezTo>
                  <a:close/>
                </a:path>
              </a:pathLst>
            </a:custGeom>
            <a:solidFill>
              <a:srgbClr val="0078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200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8709628" y="2012018"/>
            <a:ext cx="969004" cy="1244227"/>
            <a:chOff x="8959850" y="1457756"/>
            <a:chExt cx="1397479" cy="1794401"/>
          </a:xfrm>
        </p:grpSpPr>
        <p:sp>
          <p:nvSpPr>
            <p:cNvPr id="117" name="Rectangle 116"/>
            <p:cNvSpPr/>
            <p:nvPr/>
          </p:nvSpPr>
          <p:spPr>
            <a:xfrm>
              <a:off x="8959850" y="1457756"/>
              <a:ext cx="1397479" cy="1794401"/>
            </a:xfrm>
            <a:prstGeom prst="rect">
              <a:avLst/>
            </a:prstGeom>
            <a:solidFill>
              <a:srgbClr val="D7D7D7"/>
            </a:solidFill>
            <a:ln w="38100">
              <a:solidFill>
                <a:srgbClr val="3398DB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Long-term storage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18" name="Group 28"/>
            <p:cNvGrpSpPr>
              <a:grpSpLocks noChangeAspect="1"/>
            </p:cNvGrpSpPr>
            <p:nvPr/>
          </p:nvGrpSpPr>
          <p:grpSpPr bwMode="auto">
            <a:xfrm>
              <a:off x="9149232" y="1653240"/>
              <a:ext cx="1018714" cy="889624"/>
              <a:chOff x="2421" y="2486"/>
              <a:chExt cx="1018" cy="889"/>
            </a:xfrm>
          </p:grpSpPr>
          <p:sp>
            <p:nvSpPr>
              <p:cNvPr id="119" name="Freeform 29"/>
              <p:cNvSpPr>
                <a:spLocks noEditPoints="1"/>
              </p:cNvSpPr>
              <p:nvPr/>
            </p:nvSpPr>
            <p:spPr bwMode="auto">
              <a:xfrm>
                <a:off x="2421" y="2486"/>
                <a:ext cx="1018" cy="889"/>
              </a:xfrm>
              <a:custGeom>
                <a:avLst/>
                <a:gdLst>
                  <a:gd name="T0" fmla="*/ 463 w 617"/>
                  <a:gd name="T1" fmla="*/ 0 h 535"/>
                  <a:gd name="T2" fmla="*/ 155 w 617"/>
                  <a:gd name="T3" fmla="*/ 0 h 535"/>
                  <a:gd name="T4" fmla="*/ 0 w 617"/>
                  <a:gd name="T5" fmla="*/ 268 h 535"/>
                  <a:gd name="T6" fmla="*/ 155 w 617"/>
                  <a:gd name="T7" fmla="*/ 535 h 535"/>
                  <a:gd name="T8" fmla="*/ 463 w 617"/>
                  <a:gd name="T9" fmla="*/ 535 h 535"/>
                  <a:gd name="T10" fmla="*/ 617 w 617"/>
                  <a:gd name="T11" fmla="*/ 268 h 535"/>
                  <a:gd name="T12" fmla="*/ 463 w 617"/>
                  <a:gd name="T13" fmla="*/ 0 h 535"/>
                  <a:gd name="T14" fmla="*/ 464 w 617"/>
                  <a:gd name="T15" fmla="*/ 387 h 535"/>
                  <a:gd name="T16" fmla="*/ 422 w 617"/>
                  <a:gd name="T17" fmla="*/ 429 h 535"/>
                  <a:gd name="T18" fmla="*/ 196 w 617"/>
                  <a:gd name="T19" fmla="*/ 429 h 535"/>
                  <a:gd name="T20" fmla="*/ 154 w 617"/>
                  <a:gd name="T21" fmla="*/ 387 h 535"/>
                  <a:gd name="T22" fmla="*/ 154 w 617"/>
                  <a:gd name="T23" fmla="*/ 148 h 535"/>
                  <a:gd name="T24" fmla="*/ 196 w 617"/>
                  <a:gd name="T25" fmla="*/ 107 h 535"/>
                  <a:gd name="T26" fmla="*/ 364 w 617"/>
                  <a:gd name="T27" fmla="*/ 107 h 535"/>
                  <a:gd name="T28" fmla="*/ 395 w 617"/>
                  <a:gd name="T29" fmla="*/ 107 h 535"/>
                  <a:gd name="T30" fmla="*/ 400 w 617"/>
                  <a:gd name="T31" fmla="*/ 107 h 535"/>
                  <a:gd name="T32" fmla="*/ 464 w 617"/>
                  <a:gd name="T33" fmla="*/ 170 h 535"/>
                  <a:gd name="T34" fmla="*/ 464 w 617"/>
                  <a:gd name="T35" fmla="*/ 387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7" h="535">
                    <a:moveTo>
                      <a:pt x="463" y="0"/>
                    </a:moveTo>
                    <a:lnTo>
                      <a:pt x="155" y="0"/>
                    </a:lnTo>
                    <a:lnTo>
                      <a:pt x="0" y="268"/>
                    </a:lnTo>
                    <a:lnTo>
                      <a:pt x="155" y="535"/>
                    </a:lnTo>
                    <a:lnTo>
                      <a:pt x="463" y="535"/>
                    </a:lnTo>
                    <a:lnTo>
                      <a:pt x="617" y="268"/>
                    </a:lnTo>
                    <a:lnTo>
                      <a:pt x="463" y="0"/>
                    </a:lnTo>
                    <a:close/>
                    <a:moveTo>
                      <a:pt x="464" y="387"/>
                    </a:moveTo>
                    <a:cubicBezTo>
                      <a:pt x="464" y="410"/>
                      <a:pt x="445" y="429"/>
                      <a:pt x="422" y="429"/>
                    </a:cubicBezTo>
                    <a:lnTo>
                      <a:pt x="196" y="429"/>
                    </a:lnTo>
                    <a:cubicBezTo>
                      <a:pt x="173" y="429"/>
                      <a:pt x="154" y="410"/>
                      <a:pt x="154" y="387"/>
                    </a:cubicBezTo>
                    <a:lnTo>
                      <a:pt x="154" y="148"/>
                    </a:lnTo>
                    <a:cubicBezTo>
                      <a:pt x="154" y="125"/>
                      <a:pt x="173" y="107"/>
                      <a:pt x="196" y="107"/>
                    </a:cubicBezTo>
                    <a:lnTo>
                      <a:pt x="364" y="107"/>
                    </a:lnTo>
                    <a:cubicBezTo>
                      <a:pt x="380" y="107"/>
                      <a:pt x="395" y="107"/>
                      <a:pt x="395" y="107"/>
                    </a:cubicBezTo>
                    <a:lnTo>
                      <a:pt x="400" y="107"/>
                    </a:lnTo>
                    <a:lnTo>
                      <a:pt x="464" y="170"/>
                    </a:lnTo>
                    <a:lnTo>
                      <a:pt x="464" y="387"/>
                    </a:lnTo>
                    <a:close/>
                  </a:path>
                </a:pathLst>
              </a:custGeom>
              <a:solidFill>
                <a:srgbClr val="0078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200"/>
              </a:p>
            </p:txBody>
          </p:sp>
          <p:sp>
            <p:nvSpPr>
              <p:cNvPr id="120" name="Freeform 30"/>
              <p:cNvSpPr>
                <a:spLocks/>
              </p:cNvSpPr>
              <p:nvPr/>
            </p:nvSpPr>
            <p:spPr bwMode="auto">
              <a:xfrm>
                <a:off x="2848" y="2979"/>
                <a:ext cx="45" cy="108"/>
              </a:xfrm>
              <a:custGeom>
                <a:avLst/>
                <a:gdLst>
                  <a:gd name="T0" fmla="*/ 26 w 27"/>
                  <a:gd name="T1" fmla="*/ 13 h 65"/>
                  <a:gd name="T2" fmla="*/ 24 w 27"/>
                  <a:gd name="T3" fmla="*/ 7 h 65"/>
                  <a:gd name="T4" fmla="*/ 21 w 27"/>
                  <a:gd name="T5" fmla="*/ 3 h 65"/>
                  <a:gd name="T6" fmla="*/ 18 w 27"/>
                  <a:gd name="T7" fmla="*/ 1 h 65"/>
                  <a:gd name="T8" fmla="*/ 14 w 27"/>
                  <a:gd name="T9" fmla="*/ 0 h 65"/>
                  <a:gd name="T10" fmla="*/ 7 w 27"/>
                  <a:gd name="T11" fmla="*/ 2 h 65"/>
                  <a:gd name="T12" fmla="*/ 2 w 27"/>
                  <a:gd name="T13" fmla="*/ 8 h 65"/>
                  <a:gd name="T14" fmla="*/ 0 w 27"/>
                  <a:gd name="T15" fmla="*/ 18 h 65"/>
                  <a:gd name="T16" fmla="*/ 0 w 27"/>
                  <a:gd name="T17" fmla="*/ 32 h 65"/>
                  <a:gd name="T18" fmla="*/ 0 w 27"/>
                  <a:gd name="T19" fmla="*/ 48 h 65"/>
                  <a:gd name="T20" fmla="*/ 3 w 27"/>
                  <a:gd name="T21" fmla="*/ 58 h 65"/>
                  <a:gd name="T22" fmla="*/ 7 w 27"/>
                  <a:gd name="T23" fmla="*/ 64 h 65"/>
                  <a:gd name="T24" fmla="*/ 13 w 27"/>
                  <a:gd name="T25" fmla="*/ 65 h 65"/>
                  <a:gd name="T26" fmla="*/ 18 w 27"/>
                  <a:gd name="T27" fmla="*/ 64 h 65"/>
                  <a:gd name="T28" fmla="*/ 22 w 27"/>
                  <a:gd name="T29" fmla="*/ 62 h 65"/>
                  <a:gd name="T30" fmla="*/ 24 w 27"/>
                  <a:gd name="T31" fmla="*/ 57 h 65"/>
                  <a:gd name="T32" fmla="*/ 26 w 27"/>
                  <a:gd name="T33" fmla="*/ 51 h 65"/>
                  <a:gd name="T34" fmla="*/ 27 w 27"/>
                  <a:gd name="T35" fmla="*/ 43 h 65"/>
                  <a:gd name="T36" fmla="*/ 27 w 27"/>
                  <a:gd name="T37" fmla="*/ 33 h 65"/>
                  <a:gd name="T38" fmla="*/ 27 w 27"/>
                  <a:gd name="T39" fmla="*/ 22 h 65"/>
                  <a:gd name="T40" fmla="*/ 26 w 27"/>
                  <a:gd name="T41" fmla="*/ 1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7" h="65">
                    <a:moveTo>
                      <a:pt x="26" y="13"/>
                    </a:moveTo>
                    <a:cubicBezTo>
                      <a:pt x="25" y="11"/>
                      <a:pt x="25" y="9"/>
                      <a:pt x="24" y="7"/>
                    </a:cubicBezTo>
                    <a:cubicBezTo>
                      <a:pt x="23" y="6"/>
                      <a:pt x="22" y="4"/>
                      <a:pt x="21" y="3"/>
                    </a:cubicBezTo>
                    <a:cubicBezTo>
                      <a:pt x="20" y="2"/>
                      <a:pt x="19" y="2"/>
                      <a:pt x="18" y="1"/>
                    </a:cubicBezTo>
                    <a:cubicBezTo>
                      <a:pt x="17" y="1"/>
                      <a:pt x="15" y="0"/>
                      <a:pt x="14" y="0"/>
                    </a:cubicBezTo>
                    <a:cubicBezTo>
                      <a:pt x="11" y="0"/>
                      <a:pt x="9" y="1"/>
                      <a:pt x="7" y="2"/>
                    </a:cubicBezTo>
                    <a:cubicBezTo>
                      <a:pt x="5" y="4"/>
                      <a:pt x="3" y="6"/>
                      <a:pt x="2" y="8"/>
                    </a:cubicBezTo>
                    <a:cubicBezTo>
                      <a:pt x="1" y="11"/>
                      <a:pt x="1" y="14"/>
                      <a:pt x="0" y="18"/>
                    </a:cubicBezTo>
                    <a:cubicBezTo>
                      <a:pt x="0" y="22"/>
                      <a:pt x="0" y="27"/>
                      <a:pt x="0" y="32"/>
                    </a:cubicBezTo>
                    <a:cubicBezTo>
                      <a:pt x="0" y="39"/>
                      <a:pt x="0" y="44"/>
                      <a:pt x="0" y="48"/>
                    </a:cubicBezTo>
                    <a:cubicBezTo>
                      <a:pt x="1" y="53"/>
                      <a:pt x="2" y="56"/>
                      <a:pt x="3" y="58"/>
                    </a:cubicBezTo>
                    <a:cubicBezTo>
                      <a:pt x="4" y="61"/>
                      <a:pt x="5" y="63"/>
                      <a:pt x="7" y="64"/>
                    </a:cubicBezTo>
                    <a:cubicBezTo>
                      <a:pt x="9" y="65"/>
                      <a:pt x="11" y="65"/>
                      <a:pt x="13" y="65"/>
                    </a:cubicBezTo>
                    <a:cubicBezTo>
                      <a:pt x="15" y="65"/>
                      <a:pt x="17" y="65"/>
                      <a:pt x="18" y="64"/>
                    </a:cubicBezTo>
                    <a:cubicBezTo>
                      <a:pt x="19" y="64"/>
                      <a:pt x="21" y="63"/>
                      <a:pt x="22" y="62"/>
                    </a:cubicBezTo>
                    <a:cubicBezTo>
                      <a:pt x="23" y="61"/>
                      <a:pt x="24" y="59"/>
                      <a:pt x="24" y="57"/>
                    </a:cubicBezTo>
                    <a:cubicBezTo>
                      <a:pt x="25" y="56"/>
                      <a:pt x="26" y="54"/>
                      <a:pt x="26" y="51"/>
                    </a:cubicBezTo>
                    <a:cubicBezTo>
                      <a:pt x="27" y="49"/>
                      <a:pt x="27" y="46"/>
                      <a:pt x="27" y="43"/>
                    </a:cubicBezTo>
                    <a:cubicBezTo>
                      <a:pt x="27" y="40"/>
                      <a:pt x="27" y="37"/>
                      <a:pt x="27" y="33"/>
                    </a:cubicBezTo>
                    <a:cubicBezTo>
                      <a:pt x="27" y="29"/>
                      <a:pt x="27" y="25"/>
                      <a:pt x="27" y="22"/>
                    </a:cubicBezTo>
                    <a:cubicBezTo>
                      <a:pt x="27" y="19"/>
                      <a:pt x="26" y="16"/>
                      <a:pt x="26" y="13"/>
                    </a:cubicBezTo>
                  </a:path>
                </a:pathLst>
              </a:custGeom>
              <a:solidFill>
                <a:srgbClr val="0078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200"/>
              </a:p>
            </p:txBody>
          </p:sp>
          <p:sp>
            <p:nvSpPr>
              <p:cNvPr id="121" name="Freeform 31"/>
              <p:cNvSpPr>
                <a:spLocks/>
              </p:cNvSpPr>
              <p:nvPr/>
            </p:nvSpPr>
            <p:spPr bwMode="auto">
              <a:xfrm>
                <a:off x="2967" y="2773"/>
                <a:ext cx="46" cy="108"/>
              </a:xfrm>
              <a:custGeom>
                <a:avLst/>
                <a:gdLst>
                  <a:gd name="T0" fmla="*/ 27 w 28"/>
                  <a:gd name="T1" fmla="*/ 13 h 65"/>
                  <a:gd name="T2" fmla="*/ 25 w 28"/>
                  <a:gd name="T3" fmla="*/ 7 h 65"/>
                  <a:gd name="T4" fmla="*/ 22 w 28"/>
                  <a:gd name="T5" fmla="*/ 3 h 65"/>
                  <a:gd name="T6" fmla="*/ 19 w 28"/>
                  <a:gd name="T7" fmla="*/ 1 h 65"/>
                  <a:gd name="T8" fmla="*/ 14 w 28"/>
                  <a:gd name="T9" fmla="*/ 0 h 65"/>
                  <a:gd name="T10" fmla="*/ 8 w 28"/>
                  <a:gd name="T11" fmla="*/ 2 h 65"/>
                  <a:gd name="T12" fmla="*/ 3 w 28"/>
                  <a:gd name="T13" fmla="*/ 8 h 65"/>
                  <a:gd name="T14" fmla="*/ 1 w 28"/>
                  <a:gd name="T15" fmla="*/ 18 h 65"/>
                  <a:gd name="T16" fmla="*/ 0 w 28"/>
                  <a:gd name="T17" fmla="*/ 32 h 65"/>
                  <a:gd name="T18" fmla="*/ 1 w 28"/>
                  <a:gd name="T19" fmla="*/ 48 h 65"/>
                  <a:gd name="T20" fmla="*/ 4 w 28"/>
                  <a:gd name="T21" fmla="*/ 58 h 65"/>
                  <a:gd name="T22" fmla="*/ 8 w 28"/>
                  <a:gd name="T23" fmla="*/ 63 h 65"/>
                  <a:gd name="T24" fmla="*/ 14 w 28"/>
                  <a:gd name="T25" fmla="*/ 65 h 65"/>
                  <a:gd name="T26" fmla="*/ 19 w 28"/>
                  <a:gd name="T27" fmla="*/ 64 h 65"/>
                  <a:gd name="T28" fmla="*/ 23 w 28"/>
                  <a:gd name="T29" fmla="*/ 61 h 65"/>
                  <a:gd name="T30" fmla="*/ 25 w 28"/>
                  <a:gd name="T31" fmla="*/ 57 h 65"/>
                  <a:gd name="T32" fmla="*/ 27 w 28"/>
                  <a:gd name="T33" fmla="*/ 51 h 65"/>
                  <a:gd name="T34" fmla="*/ 28 w 28"/>
                  <a:gd name="T35" fmla="*/ 43 h 65"/>
                  <a:gd name="T36" fmla="*/ 28 w 28"/>
                  <a:gd name="T37" fmla="*/ 33 h 65"/>
                  <a:gd name="T38" fmla="*/ 28 w 28"/>
                  <a:gd name="T39" fmla="*/ 22 h 65"/>
                  <a:gd name="T40" fmla="*/ 27 w 28"/>
                  <a:gd name="T41" fmla="*/ 1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" h="65">
                    <a:moveTo>
                      <a:pt x="27" y="13"/>
                    </a:moveTo>
                    <a:cubicBezTo>
                      <a:pt x="26" y="10"/>
                      <a:pt x="26" y="8"/>
                      <a:pt x="25" y="7"/>
                    </a:cubicBezTo>
                    <a:cubicBezTo>
                      <a:pt x="24" y="5"/>
                      <a:pt x="23" y="4"/>
                      <a:pt x="22" y="3"/>
                    </a:cubicBezTo>
                    <a:cubicBezTo>
                      <a:pt x="21" y="2"/>
                      <a:pt x="20" y="1"/>
                      <a:pt x="19" y="1"/>
                    </a:cubicBezTo>
                    <a:cubicBezTo>
                      <a:pt x="17" y="0"/>
                      <a:pt x="16" y="0"/>
                      <a:pt x="14" y="0"/>
                    </a:cubicBezTo>
                    <a:cubicBezTo>
                      <a:pt x="12" y="0"/>
                      <a:pt x="9" y="1"/>
                      <a:pt x="8" y="2"/>
                    </a:cubicBezTo>
                    <a:cubicBezTo>
                      <a:pt x="6" y="3"/>
                      <a:pt x="4" y="5"/>
                      <a:pt x="3" y="8"/>
                    </a:cubicBezTo>
                    <a:cubicBezTo>
                      <a:pt x="2" y="11"/>
                      <a:pt x="1" y="14"/>
                      <a:pt x="1" y="18"/>
                    </a:cubicBezTo>
                    <a:cubicBezTo>
                      <a:pt x="1" y="22"/>
                      <a:pt x="0" y="26"/>
                      <a:pt x="0" y="32"/>
                    </a:cubicBezTo>
                    <a:cubicBezTo>
                      <a:pt x="0" y="38"/>
                      <a:pt x="1" y="44"/>
                      <a:pt x="1" y="48"/>
                    </a:cubicBezTo>
                    <a:cubicBezTo>
                      <a:pt x="2" y="52"/>
                      <a:pt x="3" y="55"/>
                      <a:pt x="4" y="58"/>
                    </a:cubicBezTo>
                    <a:cubicBezTo>
                      <a:pt x="5" y="60"/>
                      <a:pt x="6" y="62"/>
                      <a:pt x="8" y="63"/>
                    </a:cubicBezTo>
                    <a:cubicBezTo>
                      <a:pt x="10" y="64"/>
                      <a:pt x="12" y="65"/>
                      <a:pt x="14" y="65"/>
                    </a:cubicBezTo>
                    <a:cubicBezTo>
                      <a:pt x="16" y="65"/>
                      <a:pt x="18" y="64"/>
                      <a:pt x="19" y="64"/>
                    </a:cubicBezTo>
                    <a:cubicBezTo>
                      <a:pt x="20" y="63"/>
                      <a:pt x="22" y="62"/>
                      <a:pt x="23" y="61"/>
                    </a:cubicBezTo>
                    <a:cubicBezTo>
                      <a:pt x="24" y="60"/>
                      <a:pt x="25" y="59"/>
                      <a:pt x="25" y="57"/>
                    </a:cubicBezTo>
                    <a:cubicBezTo>
                      <a:pt x="26" y="55"/>
                      <a:pt x="27" y="53"/>
                      <a:pt x="27" y="51"/>
                    </a:cubicBezTo>
                    <a:cubicBezTo>
                      <a:pt x="27" y="48"/>
                      <a:pt x="28" y="46"/>
                      <a:pt x="28" y="43"/>
                    </a:cubicBezTo>
                    <a:cubicBezTo>
                      <a:pt x="28" y="40"/>
                      <a:pt x="28" y="36"/>
                      <a:pt x="28" y="33"/>
                    </a:cubicBezTo>
                    <a:cubicBezTo>
                      <a:pt x="28" y="29"/>
                      <a:pt x="28" y="25"/>
                      <a:pt x="28" y="22"/>
                    </a:cubicBezTo>
                    <a:cubicBezTo>
                      <a:pt x="28" y="18"/>
                      <a:pt x="27" y="15"/>
                      <a:pt x="27" y="13"/>
                    </a:cubicBezTo>
                  </a:path>
                </a:pathLst>
              </a:custGeom>
              <a:solidFill>
                <a:srgbClr val="0078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200"/>
              </a:p>
            </p:txBody>
          </p:sp>
          <p:sp>
            <p:nvSpPr>
              <p:cNvPr id="122" name="Freeform 32"/>
              <p:cNvSpPr>
                <a:spLocks noEditPoints="1"/>
              </p:cNvSpPr>
              <p:nvPr/>
            </p:nvSpPr>
            <p:spPr bwMode="auto">
              <a:xfrm>
                <a:off x="2713" y="2700"/>
                <a:ext cx="436" cy="460"/>
              </a:xfrm>
              <a:custGeom>
                <a:avLst/>
                <a:gdLst>
                  <a:gd name="T0" fmla="*/ 187 w 264"/>
                  <a:gd name="T1" fmla="*/ 0 h 277"/>
                  <a:gd name="T2" fmla="*/ 0 w 264"/>
                  <a:gd name="T3" fmla="*/ 19 h 277"/>
                  <a:gd name="T4" fmla="*/ 18 w 264"/>
                  <a:gd name="T5" fmla="*/ 277 h 277"/>
                  <a:gd name="T6" fmla="*/ 264 w 264"/>
                  <a:gd name="T7" fmla="*/ 258 h 277"/>
                  <a:gd name="T8" fmla="*/ 213 w 264"/>
                  <a:gd name="T9" fmla="*/ 53 h 277"/>
                  <a:gd name="T10" fmla="*/ 213 w 264"/>
                  <a:gd name="T11" fmla="*/ 1 h 277"/>
                  <a:gd name="T12" fmla="*/ 70 w 264"/>
                  <a:gd name="T13" fmla="*/ 46 h 277"/>
                  <a:gd name="T14" fmla="*/ 72 w 264"/>
                  <a:gd name="T15" fmla="*/ 44 h 277"/>
                  <a:gd name="T16" fmla="*/ 92 w 264"/>
                  <a:gd name="T17" fmla="*/ 31 h 277"/>
                  <a:gd name="T18" fmla="*/ 96 w 264"/>
                  <a:gd name="T19" fmla="*/ 30 h 277"/>
                  <a:gd name="T20" fmla="*/ 104 w 264"/>
                  <a:gd name="T21" fmla="*/ 30 h 277"/>
                  <a:gd name="T22" fmla="*/ 107 w 264"/>
                  <a:gd name="T23" fmla="*/ 31 h 277"/>
                  <a:gd name="T24" fmla="*/ 108 w 264"/>
                  <a:gd name="T25" fmla="*/ 108 h 277"/>
                  <a:gd name="T26" fmla="*/ 124 w 264"/>
                  <a:gd name="T27" fmla="*/ 108 h 277"/>
                  <a:gd name="T28" fmla="*/ 125 w 264"/>
                  <a:gd name="T29" fmla="*/ 111 h 277"/>
                  <a:gd name="T30" fmla="*/ 125 w 264"/>
                  <a:gd name="T31" fmla="*/ 118 h 277"/>
                  <a:gd name="T32" fmla="*/ 124 w 264"/>
                  <a:gd name="T33" fmla="*/ 121 h 277"/>
                  <a:gd name="T34" fmla="*/ 72 w 264"/>
                  <a:gd name="T35" fmla="*/ 122 h 277"/>
                  <a:gd name="T36" fmla="*/ 70 w 264"/>
                  <a:gd name="T37" fmla="*/ 120 h 277"/>
                  <a:gd name="T38" fmla="*/ 70 w 264"/>
                  <a:gd name="T39" fmla="*/ 115 h 277"/>
                  <a:gd name="T40" fmla="*/ 70 w 264"/>
                  <a:gd name="T41" fmla="*/ 109 h 277"/>
                  <a:gd name="T42" fmla="*/ 72 w 264"/>
                  <a:gd name="T43" fmla="*/ 108 h 277"/>
                  <a:gd name="T44" fmla="*/ 89 w 264"/>
                  <a:gd name="T45" fmla="*/ 48 h 277"/>
                  <a:gd name="T46" fmla="*/ 72 w 264"/>
                  <a:gd name="T47" fmla="*/ 57 h 277"/>
                  <a:gd name="T48" fmla="*/ 70 w 264"/>
                  <a:gd name="T49" fmla="*/ 55 h 277"/>
                  <a:gd name="T50" fmla="*/ 69 w 264"/>
                  <a:gd name="T51" fmla="*/ 48 h 277"/>
                  <a:gd name="T52" fmla="*/ 120 w 264"/>
                  <a:gd name="T53" fmla="*/ 235 h 277"/>
                  <a:gd name="T54" fmla="*/ 95 w 264"/>
                  <a:gd name="T55" fmla="*/ 248 h 277"/>
                  <a:gd name="T56" fmla="*/ 69 w 264"/>
                  <a:gd name="T57" fmla="*/ 236 h 277"/>
                  <a:gd name="T58" fmla="*/ 63 w 264"/>
                  <a:gd name="T59" fmla="*/ 201 h 277"/>
                  <a:gd name="T60" fmla="*/ 71 w 264"/>
                  <a:gd name="T61" fmla="*/ 167 h 277"/>
                  <a:gd name="T62" fmla="*/ 96 w 264"/>
                  <a:gd name="T63" fmla="*/ 154 h 277"/>
                  <a:gd name="T64" fmla="*/ 122 w 264"/>
                  <a:gd name="T65" fmla="*/ 166 h 277"/>
                  <a:gd name="T66" fmla="*/ 128 w 264"/>
                  <a:gd name="T67" fmla="*/ 201 h 277"/>
                  <a:gd name="T68" fmla="*/ 198 w 264"/>
                  <a:gd name="T69" fmla="*/ 243 h 277"/>
                  <a:gd name="T70" fmla="*/ 196 w 264"/>
                  <a:gd name="T71" fmla="*/ 246 h 277"/>
                  <a:gd name="T72" fmla="*/ 145 w 264"/>
                  <a:gd name="T73" fmla="*/ 246 h 277"/>
                  <a:gd name="T74" fmla="*/ 143 w 264"/>
                  <a:gd name="T75" fmla="*/ 245 h 277"/>
                  <a:gd name="T76" fmla="*/ 142 w 264"/>
                  <a:gd name="T77" fmla="*/ 239 h 277"/>
                  <a:gd name="T78" fmla="*/ 143 w 264"/>
                  <a:gd name="T79" fmla="*/ 234 h 277"/>
                  <a:gd name="T80" fmla="*/ 145 w 264"/>
                  <a:gd name="T81" fmla="*/ 232 h 277"/>
                  <a:gd name="T82" fmla="*/ 162 w 264"/>
                  <a:gd name="T83" fmla="*/ 173 h 277"/>
                  <a:gd name="T84" fmla="*/ 145 w 264"/>
                  <a:gd name="T85" fmla="*/ 182 h 277"/>
                  <a:gd name="T86" fmla="*/ 142 w 264"/>
                  <a:gd name="T87" fmla="*/ 180 h 277"/>
                  <a:gd name="T88" fmla="*/ 142 w 264"/>
                  <a:gd name="T89" fmla="*/ 173 h 277"/>
                  <a:gd name="T90" fmla="*/ 143 w 264"/>
                  <a:gd name="T91" fmla="*/ 169 h 277"/>
                  <a:gd name="T92" fmla="*/ 164 w 264"/>
                  <a:gd name="T93" fmla="*/ 156 h 277"/>
                  <a:gd name="T94" fmla="*/ 167 w 264"/>
                  <a:gd name="T95" fmla="*/ 155 h 277"/>
                  <a:gd name="T96" fmla="*/ 172 w 264"/>
                  <a:gd name="T97" fmla="*/ 155 h 277"/>
                  <a:gd name="T98" fmla="*/ 179 w 264"/>
                  <a:gd name="T99" fmla="*/ 155 h 277"/>
                  <a:gd name="T100" fmla="*/ 180 w 264"/>
                  <a:gd name="T101" fmla="*/ 157 h 277"/>
                  <a:gd name="T102" fmla="*/ 195 w 264"/>
                  <a:gd name="T103" fmla="*/ 232 h 277"/>
                  <a:gd name="T104" fmla="*/ 197 w 264"/>
                  <a:gd name="T105" fmla="*/ 234 h 277"/>
                  <a:gd name="T106" fmla="*/ 198 w 264"/>
                  <a:gd name="T107" fmla="*/ 239 h 277"/>
                  <a:gd name="T108" fmla="*/ 199 w 264"/>
                  <a:gd name="T109" fmla="*/ 96 h 277"/>
                  <a:gd name="T110" fmla="*/ 183 w 264"/>
                  <a:gd name="T111" fmla="*/ 120 h 277"/>
                  <a:gd name="T112" fmla="*/ 152 w 264"/>
                  <a:gd name="T113" fmla="*/ 120 h 277"/>
                  <a:gd name="T114" fmla="*/ 137 w 264"/>
                  <a:gd name="T115" fmla="*/ 96 h 277"/>
                  <a:gd name="T116" fmla="*/ 138 w 264"/>
                  <a:gd name="T117" fmla="*/ 57 h 277"/>
                  <a:gd name="T118" fmla="*/ 154 w 264"/>
                  <a:gd name="T119" fmla="*/ 33 h 277"/>
                  <a:gd name="T120" fmla="*/ 185 w 264"/>
                  <a:gd name="T121" fmla="*/ 32 h 277"/>
                  <a:gd name="T122" fmla="*/ 199 w 264"/>
                  <a:gd name="T123" fmla="*/ 56 h 277"/>
                  <a:gd name="T124" fmla="*/ 199 w 264"/>
                  <a:gd name="T125" fmla="*/ 96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64" h="277">
                    <a:moveTo>
                      <a:pt x="213" y="1"/>
                    </a:moveTo>
                    <a:cubicBezTo>
                      <a:pt x="207" y="0"/>
                      <a:pt x="197" y="0"/>
                      <a:pt x="187" y="0"/>
                    </a:cubicBezTo>
                    <a:lnTo>
                      <a:pt x="18" y="0"/>
                    </a:lnTo>
                    <a:cubicBezTo>
                      <a:pt x="8" y="0"/>
                      <a:pt x="0" y="9"/>
                      <a:pt x="0" y="19"/>
                    </a:cubicBezTo>
                    <a:lnTo>
                      <a:pt x="0" y="258"/>
                    </a:lnTo>
                    <a:cubicBezTo>
                      <a:pt x="0" y="268"/>
                      <a:pt x="8" y="277"/>
                      <a:pt x="18" y="277"/>
                    </a:cubicBezTo>
                    <a:lnTo>
                      <a:pt x="245" y="277"/>
                    </a:lnTo>
                    <a:cubicBezTo>
                      <a:pt x="255" y="277"/>
                      <a:pt x="264" y="268"/>
                      <a:pt x="264" y="258"/>
                    </a:cubicBezTo>
                    <a:lnTo>
                      <a:pt x="264" y="53"/>
                    </a:lnTo>
                    <a:lnTo>
                      <a:pt x="213" y="53"/>
                    </a:lnTo>
                    <a:lnTo>
                      <a:pt x="213" y="1"/>
                    </a:lnTo>
                    <a:lnTo>
                      <a:pt x="213" y="1"/>
                    </a:lnTo>
                    <a:close/>
                    <a:moveTo>
                      <a:pt x="69" y="48"/>
                    </a:moveTo>
                    <a:cubicBezTo>
                      <a:pt x="69" y="47"/>
                      <a:pt x="70" y="47"/>
                      <a:pt x="70" y="46"/>
                    </a:cubicBezTo>
                    <a:cubicBezTo>
                      <a:pt x="70" y="46"/>
                      <a:pt x="70" y="45"/>
                      <a:pt x="71" y="45"/>
                    </a:cubicBezTo>
                    <a:cubicBezTo>
                      <a:pt x="71" y="45"/>
                      <a:pt x="71" y="44"/>
                      <a:pt x="72" y="44"/>
                    </a:cubicBezTo>
                    <a:lnTo>
                      <a:pt x="91" y="31"/>
                    </a:lnTo>
                    <a:cubicBezTo>
                      <a:pt x="92" y="31"/>
                      <a:pt x="92" y="31"/>
                      <a:pt x="92" y="31"/>
                    </a:cubicBezTo>
                    <a:cubicBezTo>
                      <a:pt x="93" y="31"/>
                      <a:pt x="93" y="31"/>
                      <a:pt x="94" y="30"/>
                    </a:cubicBezTo>
                    <a:cubicBezTo>
                      <a:pt x="94" y="30"/>
                      <a:pt x="95" y="30"/>
                      <a:pt x="96" y="30"/>
                    </a:cubicBezTo>
                    <a:cubicBezTo>
                      <a:pt x="97" y="30"/>
                      <a:pt x="98" y="30"/>
                      <a:pt x="99" y="30"/>
                    </a:cubicBezTo>
                    <a:cubicBezTo>
                      <a:pt x="101" y="30"/>
                      <a:pt x="103" y="30"/>
                      <a:pt x="104" y="30"/>
                    </a:cubicBezTo>
                    <a:cubicBezTo>
                      <a:pt x="105" y="30"/>
                      <a:pt x="106" y="31"/>
                      <a:pt x="106" y="31"/>
                    </a:cubicBezTo>
                    <a:cubicBezTo>
                      <a:pt x="107" y="31"/>
                      <a:pt x="107" y="31"/>
                      <a:pt x="107" y="31"/>
                    </a:cubicBezTo>
                    <a:cubicBezTo>
                      <a:pt x="108" y="32"/>
                      <a:pt x="108" y="32"/>
                      <a:pt x="108" y="32"/>
                    </a:cubicBezTo>
                    <a:lnTo>
                      <a:pt x="108" y="108"/>
                    </a:lnTo>
                    <a:lnTo>
                      <a:pt x="122" y="108"/>
                    </a:lnTo>
                    <a:cubicBezTo>
                      <a:pt x="123" y="108"/>
                      <a:pt x="123" y="108"/>
                      <a:pt x="124" y="108"/>
                    </a:cubicBezTo>
                    <a:cubicBezTo>
                      <a:pt x="124" y="108"/>
                      <a:pt x="124" y="109"/>
                      <a:pt x="124" y="109"/>
                    </a:cubicBezTo>
                    <a:cubicBezTo>
                      <a:pt x="125" y="110"/>
                      <a:pt x="125" y="110"/>
                      <a:pt x="125" y="111"/>
                    </a:cubicBezTo>
                    <a:cubicBezTo>
                      <a:pt x="125" y="112"/>
                      <a:pt x="125" y="113"/>
                      <a:pt x="125" y="115"/>
                    </a:cubicBezTo>
                    <a:cubicBezTo>
                      <a:pt x="125" y="116"/>
                      <a:pt x="125" y="117"/>
                      <a:pt x="125" y="118"/>
                    </a:cubicBezTo>
                    <a:cubicBezTo>
                      <a:pt x="125" y="119"/>
                      <a:pt x="125" y="120"/>
                      <a:pt x="124" y="120"/>
                    </a:cubicBezTo>
                    <a:cubicBezTo>
                      <a:pt x="124" y="121"/>
                      <a:pt x="124" y="121"/>
                      <a:pt x="124" y="121"/>
                    </a:cubicBezTo>
                    <a:cubicBezTo>
                      <a:pt x="123" y="122"/>
                      <a:pt x="123" y="122"/>
                      <a:pt x="122" y="122"/>
                    </a:cubicBezTo>
                    <a:lnTo>
                      <a:pt x="72" y="122"/>
                    </a:lnTo>
                    <a:cubicBezTo>
                      <a:pt x="72" y="122"/>
                      <a:pt x="72" y="122"/>
                      <a:pt x="71" y="121"/>
                    </a:cubicBezTo>
                    <a:cubicBezTo>
                      <a:pt x="71" y="121"/>
                      <a:pt x="71" y="121"/>
                      <a:pt x="70" y="120"/>
                    </a:cubicBezTo>
                    <a:cubicBezTo>
                      <a:pt x="70" y="120"/>
                      <a:pt x="70" y="119"/>
                      <a:pt x="70" y="118"/>
                    </a:cubicBezTo>
                    <a:cubicBezTo>
                      <a:pt x="70" y="117"/>
                      <a:pt x="70" y="116"/>
                      <a:pt x="70" y="115"/>
                    </a:cubicBezTo>
                    <a:cubicBezTo>
                      <a:pt x="70" y="113"/>
                      <a:pt x="70" y="112"/>
                      <a:pt x="70" y="111"/>
                    </a:cubicBezTo>
                    <a:cubicBezTo>
                      <a:pt x="70" y="110"/>
                      <a:pt x="70" y="110"/>
                      <a:pt x="70" y="109"/>
                    </a:cubicBezTo>
                    <a:cubicBezTo>
                      <a:pt x="71" y="109"/>
                      <a:pt x="71" y="108"/>
                      <a:pt x="71" y="108"/>
                    </a:cubicBezTo>
                    <a:cubicBezTo>
                      <a:pt x="72" y="108"/>
                      <a:pt x="72" y="108"/>
                      <a:pt x="72" y="108"/>
                    </a:cubicBezTo>
                    <a:lnTo>
                      <a:pt x="89" y="108"/>
                    </a:lnTo>
                    <a:lnTo>
                      <a:pt x="89" y="48"/>
                    </a:lnTo>
                    <a:lnTo>
                      <a:pt x="75" y="56"/>
                    </a:lnTo>
                    <a:cubicBezTo>
                      <a:pt x="74" y="57"/>
                      <a:pt x="73" y="57"/>
                      <a:pt x="72" y="57"/>
                    </a:cubicBezTo>
                    <a:cubicBezTo>
                      <a:pt x="71" y="58"/>
                      <a:pt x="71" y="57"/>
                      <a:pt x="70" y="57"/>
                    </a:cubicBezTo>
                    <a:cubicBezTo>
                      <a:pt x="70" y="57"/>
                      <a:pt x="70" y="56"/>
                      <a:pt x="70" y="55"/>
                    </a:cubicBezTo>
                    <a:cubicBezTo>
                      <a:pt x="69" y="54"/>
                      <a:pt x="69" y="53"/>
                      <a:pt x="69" y="51"/>
                    </a:cubicBezTo>
                    <a:cubicBezTo>
                      <a:pt x="69" y="50"/>
                      <a:pt x="69" y="49"/>
                      <a:pt x="69" y="48"/>
                    </a:cubicBezTo>
                    <a:close/>
                    <a:moveTo>
                      <a:pt x="126" y="220"/>
                    </a:moveTo>
                    <a:cubicBezTo>
                      <a:pt x="125" y="226"/>
                      <a:pt x="123" y="231"/>
                      <a:pt x="120" y="235"/>
                    </a:cubicBezTo>
                    <a:cubicBezTo>
                      <a:pt x="118" y="239"/>
                      <a:pt x="114" y="242"/>
                      <a:pt x="110" y="245"/>
                    </a:cubicBezTo>
                    <a:cubicBezTo>
                      <a:pt x="106" y="247"/>
                      <a:pt x="101" y="248"/>
                      <a:pt x="95" y="248"/>
                    </a:cubicBezTo>
                    <a:cubicBezTo>
                      <a:pt x="88" y="248"/>
                      <a:pt x="83" y="247"/>
                      <a:pt x="79" y="245"/>
                    </a:cubicBezTo>
                    <a:cubicBezTo>
                      <a:pt x="75" y="243"/>
                      <a:pt x="72" y="240"/>
                      <a:pt x="69" y="236"/>
                    </a:cubicBezTo>
                    <a:cubicBezTo>
                      <a:pt x="67" y="232"/>
                      <a:pt x="65" y="227"/>
                      <a:pt x="64" y="221"/>
                    </a:cubicBezTo>
                    <a:cubicBezTo>
                      <a:pt x="63" y="215"/>
                      <a:pt x="63" y="209"/>
                      <a:pt x="63" y="201"/>
                    </a:cubicBezTo>
                    <a:cubicBezTo>
                      <a:pt x="63" y="194"/>
                      <a:pt x="64" y="187"/>
                      <a:pt x="65" y="182"/>
                    </a:cubicBezTo>
                    <a:cubicBezTo>
                      <a:pt x="66" y="176"/>
                      <a:pt x="68" y="171"/>
                      <a:pt x="71" y="167"/>
                    </a:cubicBezTo>
                    <a:cubicBezTo>
                      <a:pt x="73" y="163"/>
                      <a:pt x="77" y="159"/>
                      <a:pt x="81" y="157"/>
                    </a:cubicBezTo>
                    <a:cubicBezTo>
                      <a:pt x="85" y="155"/>
                      <a:pt x="90" y="154"/>
                      <a:pt x="96" y="154"/>
                    </a:cubicBezTo>
                    <a:cubicBezTo>
                      <a:pt x="103" y="154"/>
                      <a:pt x="108" y="155"/>
                      <a:pt x="112" y="157"/>
                    </a:cubicBezTo>
                    <a:cubicBezTo>
                      <a:pt x="116" y="159"/>
                      <a:pt x="119" y="162"/>
                      <a:pt x="122" y="166"/>
                    </a:cubicBezTo>
                    <a:cubicBezTo>
                      <a:pt x="124" y="170"/>
                      <a:pt x="126" y="175"/>
                      <a:pt x="126" y="181"/>
                    </a:cubicBezTo>
                    <a:cubicBezTo>
                      <a:pt x="127" y="187"/>
                      <a:pt x="128" y="193"/>
                      <a:pt x="128" y="201"/>
                    </a:cubicBezTo>
                    <a:cubicBezTo>
                      <a:pt x="128" y="208"/>
                      <a:pt x="127" y="214"/>
                      <a:pt x="126" y="220"/>
                    </a:cubicBezTo>
                    <a:close/>
                    <a:moveTo>
                      <a:pt x="198" y="243"/>
                    </a:moveTo>
                    <a:cubicBezTo>
                      <a:pt x="198" y="244"/>
                      <a:pt x="198" y="244"/>
                      <a:pt x="197" y="245"/>
                    </a:cubicBezTo>
                    <a:cubicBezTo>
                      <a:pt x="197" y="245"/>
                      <a:pt x="197" y="246"/>
                      <a:pt x="196" y="246"/>
                    </a:cubicBezTo>
                    <a:cubicBezTo>
                      <a:pt x="196" y="246"/>
                      <a:pt x="196" y="246"/>
                      <a:pt x="195" y="246"/>
                    </a:cubicBezTo>
                    <a:lnTo>
                      <a:pt x="145" y="246"/>
                    </a:lnTo>
                    <a:cubicBezTo>
                      <a:pt x="145" y="246"/>
                      <a:pt x="144" y="246"/>
                      <a:pt x="144" y="246"/>
                    </a:cubicBezTo>
                    <a:cubicBezTo>
                      <a:pt x="144" y="246"/>
                      <a:pt x="143" y="245"/>
                      <a:pt x="143" y="245"/>
                    </a:cubicBezTo>
                    <a:cubicBezTo>
                      <a:pt x="143" y="244"/>
                      <a:pt x="143" y="244"/>
                      <a:pt x="143" y="243"/>
                    </a:cubicBezTo>
                    <a:cubicBezTo>
                      <a:pt x="142" y="242"/>
                      <a:pt x="142" y="241"/>
                      <a:pt x="142" y="239"/>
                    </a:cubicBezTo>
                    <a:cubicBezTo>
                      <a:pt x="142" y="238"/>
                      <a:pt x="142" y="237"/>
                      <a:pt x="143" y="236"/>
                    </a:cubicBezTo>
                    <a:cubicBezTo>
                      <a:pt x="143" y="235"/>
                      <a:pt x="143" y="234"/>
                      <a:pt x="143" y="234"/>
                    </a:cubicBezTo>
                    <a:cubicBezTo>
                      <a:pt x="143" y="233"/>
                      <a:pt x="144" y="233"/>
                      <a:pt x="144" y="232"/>
                    </a:cubicBezTo>
                    <a:cubicBezTo>
                      <a:pt x="144" y="232"/>
                      <a:pt x="145" y="232"/>
                      <a:pt x="145" y="232"/>
                    </a:cubicBezTo>
                    <a:lnTo>
                      <a:pt x="162" y="232"/>
                    </a:lnTo>
                    <a:lnTo>
                      <a:pt x="162" y="173"/>
                    </a:lnTo>
                    <a:lnTo>
                      <a:pt x="147" y="181"/>
                    </a:lnTo>
                    <a:cubicBezTo>
                      <a:pt x="146" y="182"/>
                      <a:pt x="146" y="182"/>
                      <a:pt x="145" y="182"/>
                    </a:cubicBezTo>
                    <a:cubicBezTo>
                      <a:pt x="144" y="182"/>
                      <a:pt x="144" y="182"/>
                      <a:pt x="143" y="182"/>
                    </a:cubicBezTo>
                    <a:cubicBezTo>
                      <a:pt x="143" y="181"/>
                      <a:pt x="143" y="180"/>
                      <a:pt x="142" y="180"/>
                    </a:cubicBezTo>
                    <a:cubicBezTo>
                      <a:pt x="142" y="179"/>
                      <a:pt x="142" y="177"/>
                      <a:pt x="142" y="175"/>
                    </a:cubicBezTo>
                    <a:cubicBezTo>
                      <a:pt x="142" y="174"/>
                      <a:pt x="142" y="173"/>
                      <a:pt x="142" y="173"/>
                    </a:cubicBezTo>
                    <a:cubicBezTo>
                      <a:pt x="142" y="172"/>
                      <a:pt x="142" y="171"/>
                      <a:pt x="143" y="171"/>
                    </a:cubicBezTo>
                    <a:cubicBezTo>
                      <a:pt x="143" y="170"/>
                      <a:pt x="143" y="170"/>
                      <a:pt x="143" y="169"/>
                    </a:cubicBezTo>
                    <a:cubicBezTo>
                      <a:pt x="144" y="169"/>
                      <a:pt x="144" y="169"/>
                      <a:pt x="145" y="168"/>
                    </a:cubicBezTo>
                    <a:lnTo>
                      <a:pt x="164" y="156"/>
                    </a:lnTo>
                    <a:cubicBezTo>
                      <a:pt x="164" y="156"/>
                      <a:pt x="165" y="155"/>
                      <a:pt x="165" y="155"/>
                    </a:cubicBezTo>
                    <a:cubicBezTo>
                      <a:pt x="165" y="155"/>
                      <a:pt x="166" y="155"/>
                      <a:pt x="167" y="155"/>
                    </a:cubicBezTo>
                    <a:cubicBezTo>
                      <a:pt x="167" y="155"/>
                      <a:pt x="168" y="155"/>
                      <a:pt x="169" y="155"/>
                    </a:cubicBezTo>
                    <a:cubicBezTo>
                      <a:pt x="170" y="155"/>
                      <a:pt x="171" y="155"/>
                      <a:pt x="172" y="155"/>
                    </a:cubicBezTo>
                    <a:cubicBezTo>
                      <a:pt x="174" y="155"/>
                      <a:pt x="175" y="155"/>
                      <a:pt x="177" y="155"/>
                    </a:cubicBezTo>
                    <a:cubicBezTo>
                      <a:pt x="178" y="155"/>
                      <a:pt x="179" y="155"/>
                      <a:pt x="179" y="155"/>
                    </a:cubicBezTo>
                    <a:cubicBezTo>
                      <a:pt x="180" y="155"/>
                      <a:pt x="180" y="156"/>
                      <a:pt x="180" y="156"/>
                    </a:cubicBezTo>
                    <a:cubicBezTo>
                      <a:pt x="180" y="156"/>
                      <a:pt x="180" y="157"/>
                      <a:pt x="180" y="157"/>
                    </a:cubicBezTo>
                    <a:lnTo>
                      <a:pt x="180" y="232"/>
                    </a:lnTo>
                    <a:lnTo>
                      <a:pt x="195" y="232"/>
                    </a:lnTo>
                    <a:cubicBezTo>
                      <a:pt x="196" y="232"/>
                      <a:pt x="196" y="232"/>
                      <a:pt x="196" y="232"/>
                    </a:cubicBezTo>
                    <a:cubicBezTo>
                      <a:pt x="197" y="233"/>
                      <a:pt x="197" y="233"/>
                      <a:pt x="197" y="234"/>
                    </a:cubicBezTo>
                    <a:cubicBezTo>
                      <a:pt x="198" y="234"/>
                      <a:pt x="198" y="235"/>
                      <a:pt x="198" y="236"/>
                    </a:cubicBezTo>
                    <a:cubicBezTo>
                      <a:pt x="198" y="237"/>
                      <a:pt x="198" y="238"/>
                      <a:pt x="198" y="239"/>
                    </a:cubicBezTo>
                    <a:cubicBezTo>
                      <a:pt x="198" y="241"/>
                      <a:pt x="198" y="242"/>
                      <a:pt x="198" y="243"/>
                    </a:cubicBezTo>
                    <a:close/>
                    <a:moveTo>
                      <a:pt x="199" y="96"/>
                    </a:moveTo>
                    <a:cubicBezTo>
                      <a:pt x="198" y="101"/>
                      <a:pt x="196" y="106"/>
                      <a:pt x="193" y="111"/>
                    </a:cubicBezTo>
                    <a:cubicBezTo>
                      <a:pt x="191" y="115"/>
                      <a:pt x="187" y="118"/>
                      <a:pt x="183" y="120"/>
                    </a:cubicBezTo>
                    <a:cubicBezTo>
                      <a:pt x="179" y="122"/>
                      <a:pt x="174" y="123"/>
                      <a:pt x="167" y="123"/>
                    </a:cubicBezTo>
                    <a:cubicBezTo>
                      <a:pt x="161" y="123"/>
                      <a:pt x="156" y="122"/>
                      <a:pt x="152" y="120"/>
                    </a:cubicBezTo>
                    <a:cubicBezTo>
                      <a:pt x="148" y="118"/>
                      <a:pt x="145" y="115"/>
                      <a:pt x="142" y="111"/>
                    </a:cubicBezTo>
                    <a:cubicBezTo>
                      <a:pt x="140" y="107"/>
                      <a:pt x="138" y="102"/>
                      <a:pt x="137" y="96"/>
                    </a:cubicBezTo>
                    <a:cubicBezTo>
                      <a:pt x="136" y="90"/>
                      <a:pt x="136" y="84"/>
                      <a:pt x="136" y="77"/>
                    </a:cubicBezTo>
                    <a:cubicBezTo>
                      <a:pt x="136" y="69"/>
                      <a:pt x="136" y="63"/>
                      <a:pt x="138" y="57"/>
                    </a:cubicBezTo>
                    <a:cubicBezTo>
                      <a:pt x="139" y="51"/>
                      <a:pt x="141" y="46"/>
                      <a:pt x="143" y="42"/>
                    </a:cubicBezTo>
                    <a:cubicBezTo>
                      <a:pt x="146" y="38"/>
                      <a:pt x="149" y="35"/>
                      <a:pt x="154" y="33"/>
                    </a:cubicBezTo>
                    <a:cubicBezTo>
                      <a:pt x="158" y="30"/>
                      <a:pt x="163" y="29"/>
                      <a:pt x="169" y="29"/>
                    </a:cubicBezTo>
                    <a:cubicBezTo>
                      <a:pt x="175" y="29"/>
                      <a:pt x="181" y="30"/>
                      <a:pt x="185" y="32"/>
                    </a:cubicBezTo>
                    <a:cubicBezTo>
                      <a:pt x="189" y="35"/>
                      <a:pt x="192" y="38"/>
                      <a:pt x="194" y="42"/>
                    </a:cubicBezTo>
                    <a:cubicBezTo>
                      <a:pt x="197" y="46"/>
                      <a:pt x="198" y="51"/>
                      <a:pt x="199" y="56"/>
                    </a:cubicBezTo>
                    <a:cubicBezTo>
                      <a:pt x="200" y="62"/>
                      <a:pt x="201" y="69"/>
                      <a:pt x="201" y="76"/>
                    </a:cubicBezTo>
                    <a:cubicBezTo>
                      <a:pt x="201" y="83"/>
                      <a:pt x="200" y="90"/>
                      <a:pt x="199" y="96"/>
                    </a:cubicBezTo>
                    <a:close/>
                  </a:path>
                </a:pathLst>
              </a:custGeom>
              <a:solidFill>
                <a:srgbClr val="0078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200"/>
              </a:p>
            </p:txBody>
          </p:sp>
        </p:grpSp>
      </p:grpSp>
      <p:cxnSp>
        <p:nvCxnSpPr>
          <p:cNvPr id="134" name="Straight Arrow Connector 133"/>
          <p:cNvCxnSpPr>
            <a:stCxn id="7" idx="5"/>
            <a:endCxn id="117" idx="1"/>
          </p:cNvCxnSpPr>
          <p:nvPr/>
        </p:nvCxnSpPr>
        <p:spPr>
          <a:xfrm flipV="1">
            <a:off x="7522774" y="2634132"/>
            <a:ext cx="1186854" cy="1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1644086" y="3072884"/>
            <a:ext cx="1060216" cy="733372"/>
          </a:xfrm>
          <a:prstGeom prst="rect">
            <a:avLst/>
          </a:prstGeom>
          <a:solidFill>
            <a:srgbClr val="D7D7D7"/>
          </a:solidFill>
          <a:ln w="38100">
            <a:solidFill>
              <a:srgbClr val="3398DB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Visual Studio Load Tests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61" name="Straight Arrow Connector 160"/>
          <p:cNvCxnSpPr>
            <a:stCxn id="155" idx="3"/>
            <a:endCxn id="10" idx="2"/>
          </p:cNvCxnSpPr>
          <p:nvPr/>
        </p:nvCxnSpPr>
        <p:spPr>
          <a:xfrm>
            <a:off x="2704302" y="3439570"/>
            <a:ext cx="1625365" cy="20848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2846"/>
          </a:xfrm>
        </p:spPr>
        <p:txBody>
          <a:bodyPr/>
          <a:lstStyle/>
          <a:p>
            <a:r>
              <a:rPr lang="en-US" dirty="0"/>
              <a:t>The Road Runners Architecture v1</a:t>
            </a:r>
            <a:endParaRPr lang="de-DE" dirty="0"/>
          </a:p>
        </p:txBody>
      </p:sp>
      <p:sp>
        <p:nvSpPr>
          <p:cNvPr id="103" name="Rectangular Callout 102"/>
          <p:cNvSpPr/>
          <p:nvPr/>
        </p:nvSpPr>
        <p:spPr>
          <a:xfrm>
            <a:off x="3015213" y="2648255"/>
            <a:ext cx="833728" cy="196798"/>
          </a:xfrm>
          <a:prstGeom prst="wedgeRectCallout">
            <a:avLst>
              <a:gd name="adj1" fmla="val -43358"/>
              <a:gd name="adj2" fmla="val 3292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HTTP POSTs</a:t>
            </a:r>
            <a:endParaRPr lang="de-DE" sz="1050" dirty="0"/>
          </a:p>
        </p:txBody>
      </p:sp>
      <p:sp>
        <p:nvSpPr>
          <p:cNvPr id="4" name="Folded Corner 3"/>
          <p:cNvSpPr/>
          <p:nvPr/>
        </p:nvSpPr>
        <p:spPr>
          <a:xfrm>
            <a:off x="2750216" y="3965848"/>
            <a:ext cx="990168" cy="621281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100" dirty="0" err="1"/>
              <a:t>LicensePlate</a:t>
            </a:r>
            <a:endParaRPr lang="en-US" sz="1100" dirty="0"/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100" dirty="0" err="1"/>
              <a:t>StreetID</a:t>
            </a:r>
            <a:endParaRPr lang="en-US" sz="1100" dirty="0"/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100" dirty="0"/>
              <a:t>Start / End</a:t>
            </a:r>
            <a:endParaRPr lang="de-DE" sz="1100" dirty="0"/>
          </a:p>
        </p:txBody>
      </p:sp>
      <p:sp>
        <p:nvSpPr>
          <p:cNvPr id="5" name="Rectangle 4"/>
          <p:cNvSpPr/>
          <p:nvPr/>
        </p:nvSpPr>
        <p:spPr>
          <a:xfrm>
            <a:off x="5011299" y="2897818"/>
            <a:ext cx="864254" cy="441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 API</a:t>
            </a:r>
            <a:endParaRPr lang="de-DE" sz="1200" dirty="0"/>
          </a:p>
        </p:txBody>
      </p:sp>
      <p:sp>
        <p:nvSpPr>
          <p:cNvPr id="58" name="Rectangle 57"/>
          <p:cNvSpPr/>
          <p:nvPr/>
        </p:nvSpPr>
        <p:spPr>
          <a:xfrm>
            <a:off x="5011299" y="3481587"/>
            <a:ext cx="864254" cy="441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 API</a:t>
            </a:r>
            <a:endParaRPr lang="de-DE" sz="1200" dirty="0"/>
          </a:p>
        </p:txBody>
      </p:sp>
      <p:sp>
        <p:nvSpPr>
          <p:cNvPr id="59" name="Rectangle 58"/>
          <p:cNvSpPr/>
          <p:nvPr/>
        </p:nvSpPr>
        <p:spPr>
          <a:xfrm>
            <a:off x="5015747" y="4031263"/>
            <a:ext cx="864254" cy="441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 API</a:t>
            </a:r>
            <a:endParaRPr lang="de-DE" sz="1200" dirty="0"/>
          </a:p>
        </p:txBody>
      </p:sp>
      <p:sp>
        <p:nvSpPr>
          <p:cNvPr id="6" name="Oval 5"/>
          <p:cNvSpPr/>
          <p:nvPr/>
        </p:nvSpPr>
        <p:spPr>
          <a:xfrm>
            <a:off x="6218888" y="2573330"/>
            <a:ext cx="239970" cy="2399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/>
          <p:cNvSpPr/>
          <p:nvPr/>
        </p:nvSpPr>
        <p:spPr>
          <a:xfrm>
            <a:off x="6321468" y="3147631"/>
            <a:ext cx="239970" cy="2399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/>
          <p:cNvSpPr/>
          <p:nvPr/>
        </p:nvSpPr>
        <p:spPr>
          <a:xfrm>
            <a:off x="6561438" y="2838364"/>
            <a:ext cx="239970" cy="2399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/>
          <p:cNvSpPr/>
          <p:nvPr/>
        </p:nvSpPr>
        <p:spPr>
          <a:xfrm>
            <a:off x="6786424" y="3488532"/>
            <a:ext cx="239970" cy="2399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/>
          <p:cNvSpPr/>
          <p:nvPr/>
        </p:nvSpPr>
        <p:spPr>
          <a:xfrm>
            <a:off x="6132402" y="3664415"/>
            <a:ext cx="239970" cy="2399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Oval 64"/>
          <p:cNvSpPr/>
          <p:nvPr/>
        </p:nvSpPr>
        <p:spPr>
          <a:xfrm>
            <a:off x="6527360" y="4006701"/>
            <a:ext cx="239970" cy="2399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Isosceles Triangle 6"/>
          <p:cNvSpPr/>
          <p:nvPr/>
        </p:nvSpPr>
        <p:spPr>
          <a:xfrm>
            <a:off x="7141931" y="2415257"/>
            <a:ext cx="507791" cy="437751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Straight Arrow Connector 11"/>
          <p:cNvCxnSpPr>
            <a:stCxn id="5" idx="3"/>
            <a:endCxn id="6" idx="2"/>
          </p:cNvCxnSpPr>
          <p:nvPr/>
        </p:nvCxnSpPr>
        <p:spPr>
          <a:xfrm flipV="1">
            <a:off x="5875553" y="2693315"/>
            <a:ext cx="343335" cy="42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59" idx="3"/>
            <a:endCxn id="64" idx="3"/>
          </p:cNvCxnSpPr>
          <p:nvPr/>
        </p:nvCxnSpPr>
        <p:spPr>
          <a:xfrm flipV="1">
            <a:off x="5880001" y="3869242"/>
            <a:ext cx="287544" cy="382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9" idx="3"/>
            <a:endCxn id="65" idx="2"/>
          </p:cNvCxnSpPr>
          <p:nvPr/>
        </p:nvCxnSpPr>
        <p:spPr>
          <a:xfrm flipV="1">
            <a:off x="5880001" y="4126686"/>
            <a:ext cx="647359" cy="125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" idx="6"/>
            <a:endCxn id="7" idx="1"/>
          </p:cNvCxnSpPr>
          <p:nvPr/>
        </p:nvCxnSpPr>
        <p:spPr>
          <a:xfrm flipV="1">
            <a:off x="6458858" y="2634133"/>
            <a:ext cx="810021" cy="59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7"/>
            <a:endCxn id="7" idx="3"/>
          </p:cNvCxnSpPr>
          <p:nvPr/>
        </p:nvCxnSpPr>
        <p:spPr>
          <a:xfrm flipV="1">
            <a:off x="6991251" y="2853008"/>
            <a:ext cx="404576" cy="670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9147715" y="4895160"/>
            <a:ext cx="239970" cy="2399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Box 1"/>
          <p:cNvSpPr txBox="1"/>
          <p:nvPr/>
        </p:nvSpPr>
        <p:spPr>
          <a:xfrm>
            <a:off x="9471953" y="4776600"/>
            <a:ext cx="20675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Stateful</a:t>
            </a:r>
            <a:r>
              <a:rPr lang="en-US" sz="1100" dirty="0"/>
              <a:t> Actor (per car, created by a start </a:t>
            </a:r>
            <a:r>
              <a:rPr lang="en-US" sz="1100" dirty="0" err="1"/>
              <a:t>msg</a:t>
            </a:r>
            <a:r>
              <a:rPr lang="en-US" sz="1100" dirty="0"/>
              <a:t>)</a:t>
            </a:r>
            <a:endParaRPr lang="de-DE" sz="1100" dirty="0"/>
          </a:p>
        </p:txBody>
      </p:sp>
      <p:sp>
        <p:nvSpPr>
          <p:cNvPr id="67" name="Isosceles Triangle 66"/>
          <p:cNvSpPr/>
          <p:nvPr/>
        </p:nvSpPr>
        <p:spPr>
          <a:xfrm>
            <a:off x="8983752" y="5361003"/>
            <a:ext cx="507791" cy="437751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TextBox 83"/>
          <p:cNvSpPr txBox="1"/>
          <p:nvPr/>
        </p:nvSpPr>
        <p:spPr>
          <a:xfrm>
            <a:off x="9491543" y="5383498"/>
            <a:ext cx="20675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Stateless actor for batching event writes to backend</a:t>
            </a:r>
            <a:endParaRPr lang="de-DE" sz="1100" dirty="0"/>
          </a:p>
        </p:txBody>
      </p:sp>
      <p:cxnSp>
        <p:nvCxnSpPr>
          <p:cNvPr id="8" name="Straight Connector 7"/>
          <p:cNvCxnSpPr>
            <a:stCxn id="10" idx="6"/>
            <a:endCxn id="100" idx="1"/>
          </p:cNvCxnSpPr>
          <p:nvPr/>
        </p:nvCxnSpPr>
        <p:spPr>
          <a:xfrm>
            <a:off x="4544673" y="3460418"/>
            <a:ext cx="26280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329667" y="3352915"/>
            <a:ext cx="215006" cy="2150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7" name="Straight Connector 86"/>
          <p:cNvCxnSpPr>
            <a:stCxn id="5" idx="1"/>
            <a:endCxn id="100" idx="1"/>
          </p:cNvCxnSpPr>
          <p:nvPr/>
        </p:nvCxnSpPr>
        <p:spPr>
          <a:xfrm flipH="1">
            <a:off x="4807480" y="3118619"/>
            <a:ext cx="203819" cy="3417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8" idx="1"/>
            <a:endCxn id="100" idx="1"/>
          </p:cNvCxnSpPr>
          <p:nvPr/>
        </p:nvCxnSpPr>
        <p:spPr>
          <a:xfrm flipH="1" flipV="1">
            <a:off x="4807480" y="3460418"/>
            <a:ext cx="203819" cy="2419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59" idx="1"/>
            <a:endCxn id="100" idx="1"/>
          </p:cNvCxnSpPr>
          <p:nvPr/>
        </p:nvCxnSpPr>
        <p:spPr>
          <a:xfrm flipH="1" flipV="1">
            <a:off x="4807480" y="3460418"/>
            <a:ext cx="208267" cy="7916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Isosceles Triangle 89"/>
          <p:cNvSpPr/>
          <p:nvPr/>
        </p:nvSpPr>
        <p:spPr>
          <a:xfrm>
            <a:off x="7062380" y="3959455"/>
            <a:ext cx="507791" cy="437751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1" name="Straight Arrow Connector 90"/>
          <p:cNvCxnSpPr>
            <a:stCxn id="65" idx="6"/>
            <a:endCxn id="90" idx="1"/>
          </p:cNvCxnSpPr>
          <p:nvPr/>
        </p:nvCxnSpPr>
        <p:spPr>
          <a:xfrm>
            <a:off x="6767330" y="4126686"/>
            <a:ext cx="421998" cy="51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90" idx="5"/>
            <a:endCxn id="117" idx="1"/>
          </p:cNvCxnSpPr>
          <p:nvPr/>
        </p:nvCxnSpPr>
        <p:spPr>
          <a:xfrm flipV="1">
            <a:off x="7443223" y="2634132"/>
            <a:ext cx="1266405" cy="1544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58" idx="3"/>
            <a:endCxn id="61" idx="3"/>
          </p:cNvCxnSpPr>
          <p:nvPr/>
        </p:nvCxnSpPr>
        <p:spPr>
          <a:xfrm flipV="1">
            <a:off x="5875553" y="3352458"/>
            <a:ext cx="481058" cy="349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5" idx="3"/>
            <a:endCxn id="62" idx="2"/>
          </p:cNvCxnSpPr>
          <p:nvPr/>
        </p:nvCxnSpPr>
        <p:spPr>
          <a:xfrm flipV="1">
            <a:off x="5875553" y="2958349"/>
            <a:ext cx="685885" cy="160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59" idx="3"/>
            <a:endCxn id="63" idx="3"/>
          </p:cNvCxnSpPr>
          <p:nvPr/>
        </p:nvCxnSpPr>
        <p:spPr>
          <a:xfrm flipV="1">
            <a:off x="5880001" y="3693359"/>
            <a:ext cx="941566" cy="55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748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23"/>
          <p:cNvGrpSpPr/>
          <p:nvPr/>
        </p:nvGrpSpPr>
        <p:grpSpPr>
          <a:xfrm>
            <a:off x="3093188" y="2925552"/>
            <a:ext cx="969004" cy="843392"/>
            <a:chOff x="2028887" y="2110664"/>
            <a:chExt cx="1397479" cy="1216324"/>
          </a:xfrm>
        </p:grpSpPr>
        <p:sp>
          <p:nvSpPr>
            <p:cNvPr id="17" name="Rectangle 16"/>
            <p:cNvSpPr/>
            <p:nvPr/>
          </p:nvSpPr>
          <p:spPr>
            <a:xfrm>
              <a:off x="2028887" y="2110664"/>
              <a:ext cx="1397479" cy="1216324"/>
            </a:xfrm>
            <a:prstGeom prst="rect">
              <a:avLst/>
            </a:prstGeom>
            <a:solidFill>
              <a:srgbClr val="D7D7D7"/>
            </a:solidFill>
            <a:ln w="38100">
              <a:solidFill>
                <a:srgbClr val="3398DB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 Apps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2327295" y="2246110"/>
              <a:ext cx="818003" cy="725268"/>
              <a:chOff x="3808413" y="258763"/>
              <a:chExt cx="1876425" cy="1663700"/>
            </a:xfrm>
          </p:grpSpPr>
          <p:sp>
            <p:nvSpPr>
              <p:cNvPr id="69" name="Freeform 68"/>
              <p:cNvSpPr>
                <a:spLocks/>
              </p:cNvSpPr>
              <p:nvPr/>
            </p:nvSpPr>
            <p:spPr bwMode="auto">
              <a:xfrm>
                <a:off x="4135716" y="401638"/>
                <a:ext cx="1312585" cy="1252537"/>
              </a:xfrm>
              <a:custGeom>
                <a:avLst/>
                <a:gdLst>
                  <a:gd name="connsiteX0" fmla="*/ 386367 w 1312585"/>
                  <a:gd name="connsiteY0" fmla="*/ 0 h 1252537"/>
                  <a:gd name="connsiteX1" fmla="*/ 488552 w 1312585"/>
                  <a:gd name="connsiteY1" fmla="*/ 115399 h 1252537"/>
                  <a:gd name="connsiteX2" fmla="*/ 588633 w 1312585"/>
                  <a:gd name="connsiteY2" fmla="*/ 222499 h 1252537"/>
                  <a:gd name="connsiteX3" fmla="*/ 589207 w 1312585"/>
                  <a:gd name="connsiteY3" fmla="*/ 222159 h 1252537"/>
                  <a:gd name="connsiteX4" fmla="*/ 588685 w 1312585"/>
                  <a:gd name="connsiteY4" fmla="*/ 221615 h 1252537"/>
                  <a:gd name="connsiteX5" fmla="*/ 977753 w 1312585"/>
                  <a:gd name="connsiteY5" fmla="*/ 123329 h 1252537"/>
                  <a:gd name="connsiteX6" fmla="*/ 1071760 w 1312585"/>
                  <a:gd name="connsiteY6" fmla="*/ 130810 h 1252537"/>
                  <a:gd name="connsiteX7" fmla="*/ 1176060 w 1312585"/>
                  <a:gd name="connsiteY7" fmla="*/ 238125 h 1252537"/>
                  <a:gd name="connsiteX8" fmla="*/ 819078 w 1312585"/>
                  <a:gd name="connsiteY8" fmla="*/ 315548 h 1252537"/>
                  <a:gd name="connsiteX9" fmla="*/ 728214 w 1312585"/>
                  <a:gd name="connsiteY9" fmla="*/ 359514 h 1252537"/>
                  <a:gd name="connsiteX10" fmla="*/ 728385 w 1312585"/>
                  <a:gd name="connsiteY10" fmla="*/ 359694 h 1252537"/>
                  <a:gd name="connsiteX11" fmla="*/ 725264 w 1312585"/>
                  <a:gd name="connsiteY11" fmla="*/ 361532 h 1252537"/>
                  <a:gd name="connsiteX12" fmla="*/ 728385 w 1312585"/>
                  <a:gd name="connsiteY12" fmla="*/ 364622 h 1252537"/>
                  <a:gd name="connsiteX13" fmla="*/ 727300 w 1312585"/>
                  <a:gd name="connsiteY13" fmla="*/ 365359 h 1252537"/>
                  <a:gd name="connsiteX14" fmla="*/ 824233 w 1312585"/>
                  <a:gd name="connsiteY14" fmla="*/ 459414 h 1252537"/>
                  <a:gd name="connsiteX15" fmla="*/ 919383 w 1312585"/>
                  <a:gd name="connsiteY15" fmla="*/ 547906 h 1252537"/>
                  <a:gd name="connsiteX16" fmla="*/ 965276 w 1312585"/>
                  <a:gd name="connsiteY16" fmla="*/ 588948 h 1252537"/>
                  <a:gd name="connsiteX17" fmla="*/ 1001234 w 1312585"/>
                  <a:gd name="connsiteY17" fmla="*/ 571396 h 1252537"/>
                  <a:gd name="connsiteX18" fmla="*/ 1060176 w 1312585"/>
                  <a:gd name="connsiteY18" fmla="*/ 568127 h 1252537"/>
                  <a:gd name="connsiteX19" fmla="*/ 1162148 w 1312585"/>
                  <a:gd name="connsiteY19" fmla="*/ 628700 h 1252537"/>
                  <a:gd name="connsiteX20" fmla="*/ 1193629 w 1312585"/>
                  <a:gd name="connsiteY20" fmla="*/ 742618 h 1252537"/>
                  <a:gd name="connsiteX21" fmla="*/ 1183121 w 1312585"/>
                  <a:gd name="connsiteY21" fmla="*/ 775086 h 1252537"/>
                  <a:gd name="connsiteX22" fmla="*/ 1223282 w 1312585"/>
                  <a:gd name="connsiteY22" fmla="*/ 807653 h 1252537"/>
                  <a:gd name="connsiteX23" fmla="*/ 1312585 w 1312585"/>
                  <a:gd name="connsiteY23" fmla="*/ 877842 h 1252537"/>
                  <a:gd name="connsiteX24" fmla="*/ 1293415 w 1312585"/>
                  <a:gd name="connsiteY24" fmla="*/ 938212 h 1252537"/>
                  <a:gd name="connsiteX25" fmla="*/ 1193243 w 1312585"/>
                  <a:gd name="connsiteY25" fmla="*/ 869567 h 1252537"/>
                  <a:gd name="connsiteX26" fmla="*/ 1144274 w 1312585"/>
                  <a:gd name="connsiteY26" fmla="*/ 835232 h 1252537"/>
                  <a:gd name="connsiteX27" fmla="*/ 1134773 w 1312585"/>
                  <a:gd name="connsiteY27" fmla="*/ 846212 h 1252537"/>
                  <a:gd name="connsiteX28" fmla="*/ 915772 w 1312585"/>
                  <a:gd name="connsiteY28" fmla="*/ 815925 h 1252537"/>
                  <a:gd name="connsiteX29" fmla="*/ 886686 w 1312585"/>
                  <a:gd name="connsiteY29" fmla="*/ 702007 h 1252537"/>
                  <a:gd name="connsiteX30" fmla="*/ 901876 w 1312585"/>
                  <a:gd name="connsiteY30" fmla="*/ 655826 h 1252537"/>
                  <a:gd name="connsiteX31" fmla="*/ 831662 w 1312585"/>
                  <a:gd name="connsiteY31" fmla="*/ 600558 h 1252537"/>
                  <a:gd name="connsiteX32" fmla="*/ 633607 w 1312585"/>
                  <a:gd name="connsiteY32" fmla="*/ 429580 h 1252537"/>
                  <a:gd name="connsiteX33" fmla="*/ 632694 w 1312585"/>
                  <a:gd name="connsiteY33" fmla="*/ 430212 h 1252537"/>
                  <a:gd name="connsiteX34" fmla="*/ 625139 w 1312585"/>
                  <a:gd name="connsiteY34" fmla="*/ 422961 h 1252537"/>
                  <a:gd name="connsiteX35" fmla="*/ 625043 w 1312585"/>
                  <a:gd name="connsiteY35" fmla="*/ 423022 h 1252537"/>
                  <a:gd name="connsiteX36" fmla="*/ 625198 w 1312585"/>
                  <a:gd name="connsiteY36" fmla="*/ 423168 h 1252537"/>
                  <a:gd name="connsiteX37" fmla="*/ 435746 w 1312585"/>
                  <a:gd name="connsiteY37" fmla="*/ 577076 h 1252537"/>
                  <a:gd name="connsiteX38" fmla="*/ 411926 w 1312585"/>
                  <a:gd name="connsiteY38" fmla="*/ 601600 h 1252537"/>
                  <a:gd name="connsiteX39" fmla="*/ 414646 w 1312585"/>
                  <a:gd name="connsiteY39" fmla="*/ 606147 h 1252537"/>
                  <a:gd name="connsiteX40" fmla="*/ 430481 w 1312585"/>
                  <a:gd name="connsiteY40" fmla="*/ 751265 h 1252537"/>
                  <a:gd name="connsiteX41" fmla="*/ 402552 w 1312585"/>
                  <a:gd name="connsiteY41" fmla="*/ 819103 h 1252537"/>
                  <a:gd name="connsiteX42" fmla="*/ 440600 w 1312585"/>
                  <a:gd name="connsiteY42" fmla="*/ 851621 h 1252537"/>
                  <a:gd name="connsiteX43" fmla="*/ 579382 w 1312585"/>
                  <a:gd name="connsiteY43" fmla="*/ 948482 h 1252537"/>
                  <a:gd name="connsiteX44" fmla="*/ 637243 w 1312585"/>
                  <a:gd name="connsiteY44" fmla="*/ 979141 h 1252537"/>
                  <a:gd name="connsiteX45" fmla="*/ 676103 w 1312585"/>
                  <a:gd name="connsiteY45" fmla="*/ 960707 h 1252537"/>
                  <a:gd name="connsiteX46" fmla="*/ 827779 w 1312585"/>
                  <a:gd name="connsiteY46" fmla="*/ 1012676 h 1252537"/>
                  <a:gd name="connsiteX47" fmla="*/ 852050 w 1312585"/>
                  <a:gd name="connsiteY47" fmla="*/ 1064302 h 1252537"/>
                  <a:gd name="connsiteX48" fmla="*/ 852330 w 1312585"/>
                  <a:gd name="connsiteY48" fmla="*/ 1069166 h 1252537"/>
                  <a:gd name="connsiteX49" fmla="*/ 939289 w 1312585"/>
                  <a:gd name="connsiteY49" fmla="*/ 1090864 h 1252537"/>
                  <a:gd name="connsiteX50" fmla="*/ 1209397 w 1312585"/>
                  <a:gd name="connsiteY50" fmla="*/ 1095663 h 1252537"/>
                  <a:gd name="connsiteX51" fmla="*/ 1116043 w 1312585"/>
                  <a:gd name="connsiteY51" fmla="*/ 1208087 h 1252537"/>
                  <a:gd name="connsiteX52" fmla="*/ 882927 w 1312585"/>
                  <a:gd name="connsiteY52" fmla="*/ 1188855 h 1252537"/>
                  <a:gd name="connsiteX53" fmla="*/ 832434 w 1312585"/>
                  <a:gd name="connsiteY53" fmla="*/ 1177762 h 1252537"/>
                  <a:gd name="connsiteX54" fmla="*/ 800334 w 1312585"/>
                  <a:gd name="connsiteY54" fmla="*/ 1214006 h 1252537"/>
                  <a:gd name="connsiteX55" fmla="*/ 599986 w 1312585"/>
                  <a:gd name="connsiteY55" fmla="*/ 1189185 h 1252537"/>
                  <a:gd name="connsiteX56" fmla="*/ 574514 w 1312585"/>
                  <a:gd name="connsiteY56" fmla="*/ 1137516 h 1252537"/>
                  <a:gd name="connsiteX57" fmla="*/ 571412 w 1312585"/>
                  <a:gd name="connsiteY57" fmla="*/ 1086012 h 1252537"/>
                  <a:gd name="connsiteX58" fmla="*/ 471800 w 1312585"/>
                  <a:gd name="connsiteY58" fmla="*/ 1030952 h 1252537"/>
                  <a:gd name="connsiteX59" fmla="*/ 360975 w 1312585"/>
                  <a:gd name="connsiteY59" fmla="*/ 953077 h 1252537"/>
                  <a:gd name="connsiteX60" fmla="*/ 301458 w 1312585"/>
                  <a:gd name="connsiteY60" fmla="*/ 903197 h 1252537"/>
                  <a:gd name="connsiteX61" fmla="*/ 272899 w 1312585"/>
                  <a:gd name="connsiteY61" fmla="*/ 913500 h 1252537"/>
                  <a:gd name="connsiteX62" fmla="*/ 231160 w 1312585"/>
                  <a:gd name="connsiteY62" fmla="*/ 919992 h 1252537"/>
                  <a:gd name="connsiteX63" fmla="*/ 203483 w 1312585"/>
                  <a:gd name="connsiteY63" fmla="*/ 919024 h 1252537"/>
                  <a:gd name="connsiteX64" fmla="*/ 187273 w 1312585"/>
                  <a:gd name="connsiteY64" fmla="*/ 959791 h 1252537"/>
                  <a:gd name="connsiteX65" fmla="*/ 152685 w 1312585"/>
                  <a:gd name="connsiteY65" fmla="*/ 1252537 h 1252537"/>
                  <a:gd name="connsiteX66" fmla="*/ 32437 w 1312585"/>
                  <a:gd name="connsiteY66" fmla="*/ 1131697 h 1252537"/>
                  <a:gd name="connsiteX67" fmla="*/ 18772 w 1312585"/>
                  <a:gd name="connsiteY67" fmla="*/ 1106979 h 1252537"/>
                  <a:gd name="connsiteX68" fmla="*/ 44393 w 1312585"/>
                  <a:gd name="connsiteY68" fmla="*/ 914390 h 1252537"/>
                  <a:gd name="connsiteX69" fmla="*/ 61387 w 1312585"/>
                  <a:gd name="connsiteY69" fmla="*/ 853463 h 1252537"/>
                  <a:gd name="connsiteX70" fmla="*/ 43986 w 1312585"/>
                  <a:gd name="connsiteY70" fmla="*/ 835016 h 1252537"/>
                  <a:gd name="connsiteX71" fmla="*/ 28186 w 1312585"/>
                  <a:gd name="connsiteY71" fmla="*/ 592991 h 1252537"/>
                  <a:gd name="connsiteX72" fmla="*/ 44362 w 1312585"/>
                  <a:gd name="connsiteY72" fmla="*/ 569854 h 1252537"/>
                  <a:gd name="connsiteX73" fmla="*/ 24508 w 1312585"/>
                  <a:gd name="connsiteY73" fmla="*/ 513520 h 1252537"/>
                  <a:gd name="connsiteX74" fmla="*/ 16391 w 1312585"/>
                  <a:gd name="connsiteY74" fmla="*/ 277535 h 1252537"/>
                  <a:gd name="connsiteX75" fmla="*/ 92944 w 1312585"/>
                  <a:gd name="connsiteY75" fmla="*/ 184150 h 1252537"/>
                  <a:gd name="connsiteX76" fmla="*/ 124856 w 1312585"/>
                  <a:gd name="connsiteY76" fmla="*/ 453362 h 1252537"/>
                  <a:gd name="connsiteX77" fmla="*/ 144432 w 1312585"/>
                  <a:gd name="connsiteY77" fmla="*/ 498766 h 1252537"/>
                  <a:gd name="connsiteX78" fmla="*/ 163110 w 1312585"/>
                  <a:gd name="connsiteY78" fmla="*/ 489849 h 1252537"/>
                  <a:gd name="connsiteX79" fmla="*/ 225866 w 1312585"/>
                  <a:gd name="connsiteY79" fmla="*/ 483102 h 1252537"/>
                  <a:gd name="connsiteX80" fmla="*/ 262704 w 1312585"/>
                  <a:gd name="connsiteY80" fmla="*/ 489686 h 1252537"/>
                  <a:gd name="connsiteX81" fmla="*/ 287480 w 1312585"/>
                  <a:gd name="connsiteY81" fmla="*/ 461645 h 1252537"/>
                  <a:gd name="connsiteX82" fmla="*/ 387697 w 1312585"/>
                  <a:gd name="connsiteY82" fmla="*/ 364422 h 1252537"/>
                  <a:gd name="connsiteX83" fmla="*/ 487817 w 1312585"/>
                  <a:gd name="connsiteY83" fmla="*/ 285826 h 1252537"/>
                  <a:gd name="connsiteX84" fmla="*/ 487663 w 1312585"/>
                  <a:gd name="connsiteY84" fmla="*/ 285659 h 1252537"/>
                  <a:gd name="connsiteX85" fmla="*/ 487526 w 1312585"/>
                  <a:gd name="connsiteY85" fmla="*/ 285750 h 1252537"/>
                  <a:gd name="connsiteX86" fmla="*/ 483840 w 1312585"/>
                  <a:gd name="connsiteY86" fmla="*/ 281539 h 1252537"/>
                  <a:gd name="connsiteX87" fmla="*/ 482322 w 1312585"/>
                  <a:gd name="connsiteY87" fmla="*/ 279902 h 1252537"/>
                  <a:gd name="connsiteX88" fmla="*/ 482376 w 1312585"/>
                  <a:gd name="connsiteY88" fmla="*/ 279866 h 1252537"/>
                  <a:gd name="connsiteX89" fmla="*/ 380215 w 1312585"/>
                  <a:gd name="connsiteY89" fmla="*/ 163138 h 1252537"/>
                  <a:gd name="connsiteX90" fmla="*/ 293410 w 1312585"/>
                  <a:gd name="connsiteY90" fmla="*/ 38466 h 1252537"/>
                  <a:gd name="connsiteX91" fmla="*/ 386367 w 1312585"/>
                  <a:gd name="connsiteY91" fmla="*/ 0 h 1252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1312585" h="1252537">
                    <a:moveTo>
                      <a:pt x="386367" y="0"/>
                    </a:moveTo>
                    <a:cubicBezTo>
                      <a:pt x="420542" y="39840"/>
                      <a:pt x="454718" y="78306"/>
                      <a:pt x="488552" y="115399"/>
                    </a:cubicBezTo>
                    <a:lnTo>
                      <a:pt x="588633" y="222499"/>
                    </a:lnTo>
                    <a:lnTo>
                      <a:pt x="589207" y="222159"/>
                    </a:lnTo>
                    <a:lnTo>
                      <a:pt x="588685" y="221615"/>
                    </a:lnTo>
                    <a:cubicBezTo>
                      <a:pt x="736901" y="143193"/>
                      <a:pt x="872766" y="122039"/>
                      <a:pt x="977753" y="123329"/>
                    </a:cubicBezTo>
                    <a:cubicBezTo>
                      <a:pt x="1012748" y="123759"/>
                      <a:pt x="1044313" y="126683"/>
                      <a:pt x="1071760" y="130810"/>
                    </a:cubicBezTo>
                    <a:cubicBezTo>
                      <a:pt x="1110186" y="163830"/>
                      <a:pt x="1145868" y="199602"/>
                      <a:pt x="1176060" y="238125"/>
                    </a:cubicBezTo>
                    <a:cubicBezTo>
                      <a:pt x="1176060" y="238125"/>
                      <a:pt x="1033162" y="223378"/>
                      <a:pt x="819078" y="315548"/>
                    </a:cubicBezTo>
                    <a:lnTo>
                      <a:pt x="728214" y="359514"/>
                    </a:lnTo>
                    <a:lnTo>
                      <a:pt x="728385" y="359694"/>
                    </a:lnTo>
                    <a:lnTo>
                      <a:pt x="725264" y="361532"/>
                    </a:lnTo>
                    <a:lnTo>
                      <a:pt x="728385" y="364622"/>
                    </a:lnTo>
                    <a:lnTo>
                      <a:pt x="727300" y="365359"/>
                    </a:lnTo>
                    <a:lnTo>
                      <a:pt x="824233" y="459414"/>
                    </a:lnTo>
                    <a:cubicBezTo>
                      <a:pt x="856898" y="490419"/>
                      <a:pt x="888681" y="519929"/>
                      <a:pt x="919383" y="547906"/>
                    </a:cubicBezTo>
                    <a:lnTo>
                      <a:pt x="965276" y="588948"/>
                    </a:lnTo>
                    <a:lnTo>
                      <a:pt x="1001234" y="571396"/>
                    </a:lnTo>
                    <a:cubicBezTo>
                      <a:pt x="1020653" y="566406"/>
                      <a:pt x="1040671" y="565373"/>
                      <a:pt x="1060176" y="568127"/>
                    </a:cubicBezTo>
                    <a:cubicBezTo>
                      <a:pt x="1099185" y="573633"/>
                      <a:pt x="1136142" y="594283"/>
                      <a:pt x="1162148" y="628700"/>
                    </a:cubicBezTo>
                    <a:cubicBezTo>
                      <a:pt x="1188154" y="661739"/>
                      <a:pt x="1198420" y="703039"/>
                      <a:pt x="1193629" y="742618"/>
                    </a:cubicBezTo>
                    <a:lnTo>
                      <a:pt x="1183121" y="775086"/>
                    </a:lnTo>
                    <a:lnTo>
                      <a:pt x="1223282" y="807653"/>
                    </a:lnTo>
                    <a:cubicBezTo>
                      <a:pt x="1261066" y="837881"/>
                      <a:pt x="1291361" y="861377"/>
                      <a:pt x="1312585" y="877842"/>
                    </a:cubicBezTo>
                    <a:cubicBezTo>
                      <a:pt x="1307108" y="899795"/>
                      <a:pt x="1301631" y="919003"/>
                      <a:pt x="1293415" y="938212"/>
                    </a:cubicBezTo>
                    <a:cubicBezTo>
                      <a:pt x="1273560" y="924492"/>
                      <a:pt x="1238643" y="900995"/>
                      <a:pt x="1193243" y="869567"/>
                    </a:cubicBezTo>
                    <a:lnTo>
                      <a:pt x="1144274" y="835232"/>
                    </a:lnTo>
                    <a:lnTo>
                      <a:pt x="1134773" y="846212"/>
                    </a:lnTo>
                    <a:cubicBezTo>
                      <a:pt x="1066335" y="898525"/>
                      <a:pt x="970522" y="884758"/>
                      <a:pt x="915772" y="815925"/>
                    </a:cubicBezTo>
                    <a:cubicBezTo>
                      <a:pt x="891135" y="782886"/>
                      <a:pt x="881554" y="741586"/>
                      <a:pt x="886686" y="702007"/>
                    </a:cubicBezTo>
                    <a:lnTo>
                      <a:pt x="901876" y="655826"/>
                    </a:lnTo>
                    <a:lnTo>
                      <a:pt x="831662" y="600558"/>
                    </a:lnTo>
                    <a:lnTo>
                      <a:pt x="633607" y="429580"/>
                    </a:lnTo>
                    <a:lnTo>
                      <a:pt x="632694" y="430212"/>
                    </a:lnTo>
                    <a:lnTo>
                      <a:pt x="625139" y="422961"/>
                    </a:lnTo>
                    <a:lnTo>
                      <a:pt x="625043" y="423022"/>
                    </a:lnTo>
                    <a:lnTo>
                      <a:pt x="625198" y="423168"/>
                    </a:lnTo>
                    <a:cubicBezTo>
                      <a:pt x="564793" y="464393"/>
                      <a:pt x="504388" y="513864"/>
                      <a:pt x="435746" y="577076"/>
                    </a:cubicBezTo>
                    <a:lnTo>
                      <a:pt x="411926" y="601600"/>
                    </a:lnTo>
                    <a:lnTo>
                      <a:pt x="414646" y="606147"/>
                    </a:lnTo>
                    <a:cubicBezTo>
                      <a:pt x="436284" y="652042"/>
                      <a:pt x="441333" y="703331"/>
                      <a:pt x="430481" y="751265"/>
                    </a:cubicBezTo>
                    <a:lnTo>
                      <a:pt x="402552" y="819103"/>
                    </a:lnTo>
                    <a:lnTo>
                      <a:pt x="440600" y="851621"/>
                    </a:lnTo>
                    <a:cubicBezTo>
                      <a:pt x="487964" y="888981"/>
                      <a:pt x="534340" y="921029"/>
                      <a:pt x="579382" y="948482"/>
                    </a:cubicBezTo>
                    <a:lnTo>
                      <a:pt x="637243" y="979141"/>
                    </a:lnTo>
                    <a:lnTo>
                      <a:pt x="676103" y="960707"/>
                    </a:lnTo>
                    <a:cubicBezTo>
                      <a:pt x="730521" y="947003"/>
                      <a:pt x="790728" y="965102"/>
                      <a:pt x="827779" y="1012676"/>
                    </a:cubicBezTo>
                    <a:cubicBezTo>
                      <a:pt x="839443" y="1028535"/>
                      <a:pt x="847505" y="1046116"/>
                      <a:pt x="852050" y="1064302"/>
                    </a:cubicBezTo>
                    <a:lnTo>
                      <a:pt x="852330" y="1069166"/>
                    </a:lnTo>
                    <a:lnTo>
                      <a:pt x="939289" y="1090864"/>
                    </a:lnTo>
                    <a:cubicBezTo>
                      <a:pt x="1074858" y="1116228"/>
                      <a:pt x="1172330" y="1102518"/>
                      <a:pt x="1209397" y="1095663"/>
                    </a:cubicBezTo>
                    <a:cubicBezTo>
                      <a:pt x="1179194" y="1139536"/>
                      <a:pt x="1127026" y="1208087"/>
                      <a:pt x="1116043" y="1208087"/>
                    </a:cubicBezTo>
                    <a:cubicBezTo>
                      <a:pt x="1054265" y="1208087"/>
                      <a:pt x="974339" y="1205002"/>
                      <a:pt x="882927" y="1188855"/>
                    </a:cubicBezTo>
                    <a:lnTo>
                      <a:pt x="832434" y="1177762"/>
                    </a:lnTo>
                    <a:lnTo>
                      <a:pt x="800334" y="1214006"/>
                    </a:lnTo>
                    <a:cubicBezTo>
                      <a:pt x="737211" y="1263649"/>
                      <a:pt x="646642" y="1252617"/>
                      <a:pt x="599986" y="1189185"/>
                    </a:cubicBezTo>
                    <a:cubicBezTo>
                      <a:pt x="587636" y="1173327"/>
                      <a:pt x="579231" y="1155745"/>
                      <a:pt x="574514" y="1137516"/>
                    </a:cubicBezTo>
                    <a:lnTo>
                      <a:pt x="571412" y="1086012"/>
                    </a:lnTo>
                    <a:lnTo>
                      <a:pt x="471800" y="1030952"/>
                    </a:lnTo>
                    <a:cubicBezTo>
                      <a:pt x="435066" y="1008047"/>
                      <a:pt x="398042" y="982211"/>
                      <a:pt x="360975" y="953077"/>
                    </a:cubicBezTo>
                    <a:lnTo>
                      <a:pt x="301458" y="903197"/>
                    </a:lnTo>
                    <a:lnTo>
                      <a:pt x="272899" y="913500"/>
                    </a:lnTo>
                    <a:cubicBezTo>
                      <a:pt x="259154" y="917001"/>
                      <a:pt x="245173" y="919159"/>
                      <a:pt x="231160" y="919992"/>
                    </a:cubicBezTo>
                    <a:lnTo>
                      <a:pt x="203483" y="919024"/>
                    </a:lnTo>
                    <a:lnTo>
                      <a:pt x="187273" y="959791"/>
                    </a:lnTo>
                    <a:cubicBezTo>
                      <a:pt x="151148" y="1075911"/>
                      <a:pt x="146536" y="1180445"/>
                      <a:pt x="152685" y="1252537"/>
                    </a:cubicBezTo>
                    <a:cubicBezTo>
                      <a:pt x="108958" y="1219581"/>
                      <a:pt x="67965" y="1175639"/>
                      <a:pt x="32437" y="1131697"/>
                    </a:cubicBezTo>
                    <a:cubicBezTo>
                      <a:pt x="24238" y="1123457"/>
                      <a:pt x="24238" y="1115218"/>
                      <a:pt x="18772" y="1106979"/>
                    </a:cubicBezTo>
                    <a:cubicBezTo>
                      <a:pt x="21505" y="1049305"/>
                      <a:pt x="29021" y="983392"/>
                      <a:pt x="44393" y="914390"/>
                    </a:cubicBezTo>
                    <a:lnTo>
                      <a:pt x="61387" y="853463"/>
                    </a:lnTo>
                    <a:lnTo>
                      <a:pt x="43986" y="835016"/>
                    </a:lnTo>
                    <a:cubicBezTo>
                      <a:pt x="-9452" y="762846"/>
                      <a:pt x="-13563" y="667480"/>
                      <a:pt x="28186" y="592991"/>
                    </a:cubicBezTo>
                    <a:lnTo>
                      <a:pt x="44362" y="569854"/>
                    </a:lnTo>
                    <a:lnTo>
                      <a:pt x="24508" y="513520"/>
                    </a:lnTo>
                    <a:cubicBezTo>
                      <a:pt x="-3473" y="416798"/>
                      <a:pt x="2721" y="335901"/>
                      <a:pt x="16391" y="277535"/>
                    </a:cubicBezTo>
                    <a:cubicBezTo>
                      <a:pt x="38264" y="244576"/>
                      <a:pt x="65604" y="214363"/>
                      <a:pt x="92944" y="184150"/>
                    </a:cubicBezTo>
                    <a:cubicBezTo>
                      <a:pt x="84742" y="235649"/>
                      <a:pt x="79616" y="331953"/>
                      <a:pt x="124856" y="453362"/>
                    </a:cubicBezTo>
                    <a:lnTo>
                      <a:pt x="144432" y="498766"/>
                    </a:lnTo>
                    <a:lnTo>
                      <a:pt x="163110" y="489849"/>
                    </a:lnTo>
                    <a:cubicBezTo>
                      <a:pt x="183727" y="484598"/>
                      <a:pt x="204875" y="482367"/>
                      <a:pt x="225866" y="483102"/>
                    </a:cubicBezTo>
                    <a:lnTo>
                      <a:pt x="262704" y="489686"/>
                    </a:lnTo>
                    <a:lnTo>
                      <a:pt x="287480" y="461645"/>
                    </a:lnTo>
                    <a:cubicBezTo>
                      <a:pt x="320428" y="425917"/>
                      <a:pt x="354062" y="393623"/>
                      <a:pt x="387697" y="364422"/>
                    </a:cubicBezTo>
                    <a:lnTo>
                      <a:pt x="487817" y="285826"/>
                    </a:lnTo>
                    <a:lnTo>
                      <a:pt x="487663" y="285659"/>
                    </a:lnTo>
                    <a:lnTo>
                      <a:pt x="487526" y="285750"/>
                    </a:lnTo>
                    <a:lnTo>
                      <a:pt x="483840" y="281539"/>
                    </a:lnTo>
                    <a:lnTo>
                      <a:pt x="482322" y="279902"/>
                    </a:lnTo>
                    <a:lnTo>
                      <a:pt x="482376" y="279866"/>
                    </a:lnTo>
                    <a:lnTo>
                      <a:pt x="380215" y="163138"/>
                    </a:lnTo>
                    <a:cubicBezTo>
                      <a:pt x="347407" y="121581"/>
                      <a:pt x="318016" y="79680"/>
                      <a:pt x="293410" y="38466"/>
                    </a:cubicBezTo>
                    <a:cubicBezTo>
                      <a:pt x="323485" y="24728"/>
                      <a:pt x="353559" y="10990"/>
                      <a:pt x="386367" y="0"/>
                    </a:cubicBezTo>
                    <a:close/>
                  </a:path>
                </a:pathLst>
              </a:custGeom>
              <a:solidFill>
                <a:srgbClr val="0078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 sz="1200"/>
              </a:p>
            </p:txBody>
          </p:sp>
          <p:sp>
            <p:nvSpPr>
              <p:cNvPr id="70" name="Freeform 11"/>
              <p:cNvSpPr>
                <a:spLocks noEditPoints="1"/>
              </p:cNvSpPr>
              <p:nvPr/>
            </p:nvSpPr>
            <p:spPr bwMode="auto">
              <a:xfrm>
                <a:off x="3808413" y="258763"/>
                <a:ext cx="1876425" cy="1663700"/>
              </a:xfrm>
              <a:custGeom>
                <a:avLst/>
                <a:gdLst>
                  <a:gd name="T0" fmla="*/ 502 w 684"/>
                  <a:gd name="T1" fmla="*/ 512 h 606"/>
                  <a:gd name="T2" fmla="*/ 342 w 684"/>
                  <a:gd name="T3" fmla="*/ 566 h 606"/>
                  <a:gd name="T4" fmla="*/ 133 w 684"/>
                  <a:gd name="T5" fmla="*/ 463 h 606"/>
                  <a:gd name="T6" fmla="*/ 182 w 684"/>
                  <a:gd name="T7" fmla="*/ 94 h 606"/>
                  <a:gd name="T8" fmla="*/ 342 w 684"/>
                  <a:gd name="T9" fmla="*/ 40 h 606"/>
                  <a:gd name="T10" fmla="*/ 551 w 684"/>
                  <a:gd name="T11" fmla="*/ 143 h 606"/>
                  <a:gd name="T12" fmla="*/ 502 w 684"/>
                  <a:gd name="T13" fmla="*/ 512 h 606"/>
                  <a:gd name="T14" fmla="*/ 582 w 684"/>
                  <a:gd name="T15" fmla="*/ 119 h 606"/>
                  <a:gd name="T16" fmla="*/ 342 w 684"/>
                  <a:gd name="T17" fmla="*/ 0 h 606"/>
                  <a:gd name="T18" fmla="*/ 158 w 684"/>
                  <a:gd name="T19" fmla="*/ 63 h 606"/>
                  <a:gd name="T20" fmla="*/ 102 w 684"/>
                  <a:gd name="T21" fmla="*/ 487 h 606"/>
                  <a:gd name="T22" fmla="*/ 342 w 684"/>
                  <a:gd name="T23" fmla="*/ 606 h 606"/>
                  <a:gd name="T24" fmla="*/ 526 w 684"/>
                  <a:gd name="T25" fmla="*/ 543 h 606"/>
                  <a:gd name="T26" fmla="*/ 582 w 684"/>
                  <a:gd name="T27" fmla="*/ 119 h 6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84" h="606">
                    <a:moveTo>
                      <a:pt x="502" y="512"/>
                    </a:moveTo>
                    <a:cubicBezTo>
                      <a:pt x="454" y="549"/>
                      <a:pt x="398" y="566"/>
                      <a:pt x="342" y="566"/>
                    </a:cubicBezTo>
                    <a:cubicBezTo>
                      <a:pt x="263" y="566"/>
                      <a:pt x="185" y="531"/>
                      <a:pt x="133" y="463"/>
                    </a:cubicBezTo>
                    <a:cubicBezTo>
                      <a:pt x="44" y="348"/>
                      <a:pt x="66" y="183"/>
                      <a:pt x="182" y="94"/>
                    </a:cubicBezTo>
                    <a:cubicBezTo>
                      <a:pt x="230" y="57"/>
                      <a:pt x="286" y="40"/>
                      <a:pt x="342" y="40"/>
                    </a:cubicBezTo>
                    <a:cubicBezTo>
                      <a:pt x="421" y="40"/>
                      <a:pt x="499" y="75"/>
                      <a:pt x="551" y="143"/>
                    </a:cubicBezTo>
                    <a:cubicBezTo>
                      <a:pt x="639" y="259"/>
                      <a:pt x="617" y="424"/>
                      <a:pt x="502" y="512"/>
                    </a:cubicBezTo>
                    <a:close/>
                    <a:moveTo>
                      <a:pt x="582" y="119"/>
                    </a:moveTo>
                    <a:cubicBezTo>
                      <a:pt x="523" y="41"/>
                      <a:pt x="433" y="0"/>
                      <a:pt x="342" y="0"/>
                    </a:cubicBezTo>
                    <a:cubicBezTo>
                      <a:pt x="278" y="0"/>
                      <a:pt x="213" y="21"/>
                      <a:pt x="158" y="63"/>
                    </a:cubicBezTo>
                    <a:cubicBezTo>
                      <a:pt x="25" y="165"/>
                      <a:pt x="0" y="354"/>
                      <a:pt x="102" y="487"/>
                    </a:cubicBezTo>
                    <a:cubicBezTo>
                      <a:pt x="161" y="565"/>
                      <a:pt x="251" y="606"/>
                      <a:pt x="342" y="606"/>
                    </a:cubicBezTo>
                    <a:cubicBezTo>
                      <a:pt x="406" y="606"/>
                      <a:pt x="471" y="586"/>
                      <a:pt x="526" y="543"/>
                    </a:cubicBezTo>
                    <a:cubicBezTo>
                      <a:pt x="658" y="442"/>
                      <a:pt x="684" y="252"/>
                      <a:pt x="582" y="119"/>
                    </a:cubicBezTo>
                    <a:close/>
                  </a:path>
                </a:pathLst>
              </a:custGeom>
              <a:solidFill>
                <a:srgbClr val="0078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 sz="1200"/>
              </a:p>
            </p:txBody>
          </p:sp>
        </p:grpSp>
      </p:grpSp>
      <p:grpSp>
        <p:nvGrpSpPr>
          <p:cNvPr id="81" name="Group 80"/>
          <p:cNvGrpSpPr/>
          <p:nvPr/>
        </p:nvGrpSpPr>
        <p:grpSpPr>
          <a:xfrm>
            <a:off x="4402457" y="2925552"/>
            <a:ext cx="969004" cy="843392"/>
            <a:chOff x="4893681" y="2958860"/>
            <a:chExt cx="1397479" cy="1216324"/>
          </a:xfrm>
        </p:grpSpPr>
        <p:sp>
          <p:nvSpPr>
            <p:cNvPr id="71" name="Rectangle 70"/>
            <p:cNvSpPr/>
            <p:nvPr/>
          </p:nvSpPr>
          <p:spPr>
            <a:xfrm>
              <a:off x="4893681" y="2958860"/>
              <a:ext cx="1397479" cy="1216324"/>
            </a:xfrm>
            <a:prstGeom prst="rect">
              <a:avLst/>
            </a:prstGeom>
            <a:solidFill>
              <a:srgbClr val="D7D7D7"/>
            </a:solidFill>
            <a:ln w="38100">
              <a:solidFill>
                <a:srgbClr val="3398DB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Event Hub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5274251" y="3124661"/>
              <a:ext cx="624683" cy="662984"/>
              <a:chOff x="3341688" y="282575"/>
              <a:chExt cx="5514975" cy="5853113"/>
            </a:xfrm>
          </p:grpSpPr>
          <p:sp>
            <p:nvSpPr>
              <p:cNvPr id="73" name="Freeform 5"/>
              <p:cNvSpPr>
                <a:spLocks/>
              </p:cNvSpPr>
              <p:nvPr/>
            </p:nvSpPr>
            <p:spPr bwMode="auto">
              <a:xfrm>
                <a:off x="5821363" y="2252663"/>
                <a:ext cx="931863" cy="763588"/>
              </a:xfrm>
              <a:custGeom>
                <a:avLst/>
                <a:gdLst>
                  <a:gd name="T0" fmla="*/ 2144 w 2144"/>
                  <a:gd name="T1" fmla="*/ 1520 h 1751"/>
                  <a:gd name="T2" fmla="*/ 1920 w 2144"/>
                  <a:gd name="T3" fmla="*/ 1751 h 1751"/>
                  <a:gd name="T4" fmla="*/ 224 w 2144"/>
                  <a:gd name="T5" fmla="*/ 1751 h 1751"/>
                  <a:gd name="T6" fmla="*/ 0 w 2144"/>
                  <a:gd name="T7" fmla="*/ 1520 h 1751"/>
                  <a:gd name="T8" fmla="*/ 0 w 2144"/>
                  <a:gd name="T9" fmla="*/ 232 h 1751"/>
                  <a:gd name="T10" fmla="*/ 224 w 2144"/>
                  <a:gd name="T11" fmla="*/ 0 h 1751"/>
                  <a:gd name="T12" fmla="*/ 1920 w 2144"/>
                  <a:gd name="T13" fmla="*/ 0 h 1751"/>
                  <a:gd name="T14" fmla="*/ 2144 w 2144"/>
                  <a:gd name="T15" fmla="*/ 232 h 1751"/>
                  <a:gd name="T16" fmla="*/ 2144 w 2144"/>
                  <a:gd name="T17" fmla="*/ 1520 h 1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44" h="1751">
                    <a:moveTo>
                      <a:pt x="2144" y="1520"/>
                    </a:moveTo>
                    <a:cubicBezTo>
                      <a:pt x="2144" y="1652"/>
                      <a:pt x="2048" y="1751"/>
                      <a:pt x="1920" y="1751"/>
                    </a:cubicBezTo>
                    <a:lnTo>
                      <a:pt x="224" y="1751"/>
                    </a:lnTo>
                    <a:cubicBezTo>
                      <a:pt x="96" y="1751"/>
                      <a:pt x="0" y="1652"/>
                      <a:pt x="0" y="1520"/>
                    </a:cubicBezTo>
                    <a:lnTo>
                      <a:pt x="0" y="232"/>
                    </a:lnTo>
                    <a:cubicBezTo>
                      <a:pt x="0" y="100"/>
                      <a:pt x="96" y="0"/>
                      <a:pt x="224" y="0"/>
                    </a:cubicBezTo>
                    <a:lnTo>
                      <a:pt x="1920" y="0"/>
                    </a:lnTo>
                    <a:cubicBezTo>
                      <a:pt x="2048" y="0"/>
                      <a:pt x="2144" y="100"/>
                      <a:pt x="2144" y="232"/>
                    </a:cubicBezTo>
                    <a:lnTo>
                      <a:pt x="2144" y="1520"/>
                    </a:lnTo>
                    <a:close/>
                  </a:path>
                </a:pathLst>
              </a:custGeom>
              <a:solidFill>
                <a:srgbClr val="006FD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74" name="Freeform 6"/>
              <p:cNvSpPr>
                <a:spLocks/>
              </p:cNvSpPr>
              <p:nvPr/>
            </p:nvSpPr>
            <p:spPr bwMode="auto">
              <a:xfrm>
                <a:off x="7158038" y="2843213"/>
                <a:ext cx="933450" cy="762000"/>
              </a:xfrm>
              <a:custGeom>
                <a:avLst/>
                <a:gdLst>
                  <a:gd name="T0" fmla="*/ 2112 w 2144"/>
                  <a:gd name="T1" fmla="*/ 1519 h 1751"/>
                  <a:gd name="T2" fmla="*/ 1888 w 2144"/>
                  <a:gd name="T3" fmla="*/ 1751 h 1751"/>
                  <a:gd name="T4" fmla="*/ 224 w 2144"/>
                  <a:gd name="T5" fmla="*/ 1751 h 1751"/>
                  <a:gd name="T6" fmla="*/ 0 w 2144"/>
                  <a:gd name="T7" fmla="*/ 1519 h 1751"/>
                  <a:gd name="T8" fmla="*/ 0 w 2144"/>
                  <a:gd name="T9" fmla="*/ 232 h 1751"/>
                  <a:gd name="T10" fmla="*/ 224 w 2144"/>
                  <a:gd name="T11" fmla="*/ 0 h 1751"/>
                  <a:gd name="T12" fmla="*/ 1920 w 2144"/>
                  <a:gd name="T13" fmla="*/ 0 h 1751"/>
                  <a:gd name="T14" fmla="*/ 2144 w 2144"/>
                  <a:gd name="T15" fmla="*/ 232 h 1751"/>
                  <a:gd name="T16" fmla="*/ 2144 w 2144"/>
                  <a:gd name="T17" fmla="*/ 1519 h 1751"/>
                  <a:gd name="T18" fmla="*/ 2112 w 2144"/>
                  <a:gd name="T19" fmla="*/ 1519 h 1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44" h="1751">
                    <a:moveTo>
                      <a:pt x="2112" y="1519"/>
                    </a:moveTo>
                    <a:cubicBezTo>
                      <a:pt x="2112" y="1652"/>
                      <a:pt x="2016" y="1751"/>
                      <a:pt x="1888" y="1751"/>
                    </a:cubicBezTo>
                    <a:lnTo>
                      <a:pt x="224" y="1751"/>
                    </a:lnTo>
                    <a:cubicBezTo>
                      <a:pt x="96" y="1751"/>
                      <a:pt x="0" y="1652"/>
                      <a:pt x="0" y="1519"/>
                    </a:cubicBezTo>
                    <a:lnTo>
                      <a:pt x="0" y="232"/>
                    </a:lnTo>
                    <a:cubicBezTo>
                      <a:pt x="0" y="99"/>
                      <a:pt x="96" y="0"/>
                      <a:pt x="224" y="0"/>
                    </a:cubicBezTo>
                    <a:lnTo>
                      <a:pt x="1920" y="0"/>
                    </a:lnTo>
                    <a:cubicBezTo>
                      <a:pt x="2048" y="0"/>
                      <a:pt x="2144" y="99"/>
                      <a:pt x="2144" y="232"/>
                    </a:cubicBezTo>
                    <a:lnTo>
                      <a:pt x="2144" y="1519"/>
                    </a:lnTo>
                    <a:lnTo>
                      <a:pt x="2112" y="1519"/>
                    </a:lnTo>
                    <a:close/>
                  </a:path>
                </a:pathLst>
              </a:custGeom>
              <a:solidFill>
                <a:srgbClr val="006FD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75" name="Freeform 7"/>
              <p:cNvSpPr>
                <a:spLocks/>
              </p:cNvSpPr>
              <p:nvPr/>
            </p:nvSpPr>
            <p:spPr bwMode="auto">
              <a:xfrm>
                <a:off x="5821363" y="3432175"/>
                <a:ext cx="931863" cy="762000"/>
              </a:xfrm>
              <a:custGeom>
                <a:avLst/>
                <a:gdLst>
                  <a:gd name="T0" fmla="*/ 2144 w 2144"/>
                  <a:gd name="T1" fmla="*/ 1519 h 1750"/>
                  <a:gd name="T2" fmla="*/ 1920 w 2144"/>
                  <a:gd name="T3" fmla="*/ 1750 h 1750"/>
                  <a:gd name="T4" fmla="*/ 224 w 2144"/>
                  <a:gd name="T5" fmla="*/ 1750 h 1750"/>
                  <a:gd name="T6" fmla="*/ 0 w 2144"/>
                  <a:gd name="T7" fmla="*/ 1519 h 1750"/>
                  <a:gd name="T8" fmla="*/ 0 w 2144"/>
                  <a:gd name="T9" fmla="*/ 231 h 1750"/>
                  <a:gd name="T10" fmla="*/ 224 w 2144"/>
                  <a:gd name="T11" fmla="*/ 0 h 1750"/>
                  <a:gd name="T12" fmla="*/ 1920 w 2144"/>
                  <a:gd name="T13" fmla="*/ 0 h 1750"/>
                  <a:gd name="T14" fmla="*/ 2144 w 2144"/>
                  <a:gd name="T15" fmla="*/ 231 h 1750"/>
                  <a:gd name="T16" fmla="*/ 2144 w 2144"/>
                  <a:gd name="T17" fmla="*/ 1519 h 17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44" h="1750">
                    <a:moveTo>
                      <a:pt x="2144" y="1519"/>
                    </a:moveTo>
                    <a:cubicBezTo>
                      <a:pt x="2144" y="1651"/>
                      <a:pt x="2048" y="1750"/>
                      <a:pt x="1920" y="1750"/>
                    </a:cubicBezTo>
                    <a:lnTo>
                      <a:pt x="224" y="1750"/>
                    </a:lnTo>
                    <a:cubicBezTo>
                      <a:pt x="96" y="1750"/>
                      <a:pt x="0" y="1651"/>
                      <a:pt x="0" y="1519"/>
                    </a:cubicBezTo>
                    <a:lnTo>
                      <a:pt x="0" y="231"/>
                    </a:lnTo>
                    <a:cubicBezTo>
                      <a:pt x="0" y="99"/>
                      <a:pt x="96" y="0"/>
                      <a:pt x="224" y="0"/>
                    </a:cubicBezTo>
                    <a:lnTo>
                      <a:pt x="1920" y="0"/>
                    </a:lnTo>
                    <a:cubicBezTo>
                      <a:pt x="2048" y="0"/>
                      <a:pt x="2144" y="99"/>
                      <a:pt x="2144" y="231"/>
                    </a:cubicBezTo>
                    <a:lnTo>
                      <a:pt x="2144" y="1519"/>
                    </a:lnTo>
                    <a:close/>
                  </a:path>
                </a:pathLst>
              </a:custGeom>
              <a:solidFill>
                <a:srgbClr val="006FD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76" name="Freeform 8"/>
              <p:cNvSpPr>
                <a:spLocks/>
              </p:cNvSpPr>
              <p:nvPr/>
            </p:nvSpPr>
            <p:spPr bwMode="auto">
              <a:xfrm>
                <a:off x="4484688" y="1635125"/>
                <a:ext cx="946150" cy="790575"/>
              </a:xfrm>
              <a:custGeom>
                <a:avLst/>
                <a:gdLst>
                  <a:gd name="T0" fmla="*/ 2176 w 2176"/>
                  <a:gd name="T1" fmla="*/ 1585 h 1816"/>
                  <a:gd name="T2" fmla="*/ 1952 w 2176"/>
                  <a:gd name="T3" fmla="*/ 1816 h 1816"/>
                  <a:gd name="T4" fmla="*/ 224 w 2176"/>
                  <a:gd name="T5" fmla="*/ 1816 h 1816"/>
                  <a:gd name="T6" fmla="*/ 0 w 2176"/>
                  <a:gd name="T7" fmla="*/ 1585 h 1816"/>
                  <a:gd name="T8" fmla="*/ 0 w 2176"/>
                  <a:gd name="T9" fmla="*/ 231 h 1816"/>
                  <a:gd name="T10" fmla="*/ 224 w 2176"/>
                  <a:gd name="T11" fmla="*/ 0 h 1816"/>
                  <a:gd name="T12" fmla="*/ 1920 w 2176"/>
                  <a:gd name="T13" fmla="*/ 0 h 1816"/>
                  <a:gd name="T14" fmla="*/ 2176 w 2176"/>
                  <a:gd name="T15" fmla="*/ 231 h 1816"/>
                  <a:gd name="T16" fmla="*/ 2176 w 2176"/>
                  <a:gd name="T17" fmla="*/ 1585 h 18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76" h="1816">
                    <a:moveTo>
                      <a:pt x="2176" y="1585"/>
                    </a:moveTo>
                    <a:cubicBezTo>
                      <a:pt x="2176" y="1717"/>
                      <a:pt x="2080" y="1816"/>
                      <a:pt x="1952" y="1816"/>
                    </a:cubicBezTo>
                    <a:lnTo>
                      <a:pt x="224" y="1816"/>
                    </a:lnTo>
                    <a:cubicBezTo>
                      <a:pt x="96" y="1816"/>
                      <a:pt x="0" y="1717"/>
                      <a:pt x="0" y="1585"/>
                    </a:cubicBezTo>
                    <a:lnTo>
                      <a:pt x="0" y="231"/>
                    </a:lnTo>
                    <a:cubicBezTo>
                      <a:pt x="0" y="99"/>
                      <a:pt x="96" y="0"/>
                      <a:pt x="224" y="0"/>
                    </a:cubicBezTo>
                    <a:lnTo>
                      <a:pt x="1920" y="0"/>
                    </a:lnTo>
                    <a:cubicBezTo>
                      <a:pt x="2080" y="0"/>
                      <a:pt x="2176" y="99"/>
                      <a:pt x="2176" y="231"/>
                    </a:cubicBezTo>
                    <a:lnTo>
                      <a:pt x="2176" y="1585"/>
                    </a:lnTo>
                    <a:close/>
                  </a:path>
                </a:pathLst>
              </a:custGeom>
              <a:solidFill>
                <a:srgbClr val="006FD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77" name="Freeform 9"/>
              <p:cNvSpPr>
                <a:spLocks/>
              </p:cNvSpPr>
              <p:nvPr/>
            </p:nvSpPr>
            <p:spPr bwMode="auto">
              <a:xfrm>
                <a:off x="3341688" y="282575"/>
                <a:ext cx="5500688" cy="1366838"/>
              </a:xfrm>
              <a:custGeom>
                <a:avLst/>
                <a:gdLst>
                  <a:gd name="T0" fmla="*/ 12416 w 12640"/>
                  <a:gd name="T1" fmla="*/ 0 h 3138"/>
                  <a:gd name="T2" fmla="*/ 224 w 12640"/>
                  <a:gd name="T3" fmla="*/ 0 h 3138"/>
                  <a:gd name="T4" fmla="*/ 0 w 12640"/>
                  <a:gd name="T5" fmla="*/ 232 h 3138"/>
                  <a:gd name="T6" fmla="*/ 0 w 12640"/>
                  <a:gd name="T7" fmla="*/ 2906 h 3138"/>
                  <a:gd name="T8" fmla="*/ 224 w 12640"/>
                  <a:gd name="T9" fmla="*/ 3138 h 3138"/>
                  <a:gd name="T10" fmla="*/ 1536 w 12640"/>
                  <a:gd name="T11" fmla="*/ 3138 h 3138"/>
                  <a:gd name="T12" fmla="*/ 1760 w 12640"/>
                  <a:gd name="T13" fmla="*/ 2906 h 3138"/>
                  <a:gd name="T14" fmla="*/ 1760 w 12640"/>
                  <a:gd name="T15" fmla="*/ 1784 h 3138"/>
                  <a:gd name="T16" fmla="*/ 10880 w 12640"/>
                  <a:gd name="T17" fmla="*/ 1784 h 3138"/>
                  <a:gd name="T18" fmla="*/ 10880 w 12640"/>
                  <a:gd name="T19" fmla="*/ 2906 h 3138"/>
                  <a:gd name="T20" fmla="*/ 11136 w 12640"/>
                  <a:gd name="T21" fmla="*/ 3138 h 3138"/>
                  <a:gd name="T22" fmla="*/ 12384 w 12640"/>
                  <a:gd name="T23" fmla="*/ 3138 h 3138"/>
                  <a:gd name="T24" fmla="*/ 12608 w 12640"/>
                  <a:gd name="T25" fmla="*/ 2906 h 3138"/>
                  <a:gd name="T26" fmla="*/ 12608 w 12640"/>
                  <a:gd name="T27" fmla="*/ 232 h 3138"/>
                  <a:gd name="T28" fmla="*/ 12416 w 12640"/>
                  <a:gd name="T29" fmla="*/ 0 h 3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640" h="3138">
                    <a:moveTo>
                      <a:pt x="12416" y="0"/>
                    </a:moveTo>
                    <a:lnTo>
                      <a:pt x="224" y="0"/>
                    </a:lnTo>
                    <a:cubicBezTo>
                      <a:pt x="96" y="0"/>
                      <a:pt x="0" y="100"/>
                      <a:pt x="0" y="232"/>
                    </a:cubicBezTo>
                    <a:lnTo>
                      <a:pt x="0" y="2906"/>
                    </a:lnTo>
                    <a:cubicBezTo>
                      <a:pt x="0" y="3039"/>
                      <a:pt x="96" y="3138"/>
                      <a:pt x="224" y="3138"/>
                    </a:cubicBezTo>
                    <a:lnTo>
                      <a:pt x="1536" y="3138"/>
                    </a:lnTo>
                    <a:cubicBezTo>
                      <a:pt x="1664" y="3138"/>
                      <a:pt x="1760" y="3039"/>
                      <a:pt x="1760" y="2906"/>
                    </a:cubicBezTo>
                    <a:lnTo>
                      <a:pt x="1760" y="1784"/>
                    </a:lnTo>
                    <a:lnTo>
                      <a:pt x="10880" y="1784"/>
                    </a:lnTo>
                    <a:lnTo>
                      <a:pt x="10880" y="2906"/>
                    </a:lnTo>
                    <a:cubicBezTo>
                      <a:pt x="10880" y="3039"/>
                      <a:pt x="10976" y="3138"/>
                      <a:pt x="11136" y="3138"/>
                    </a:cubicBezTo>
                    <a:lnTo>
                      <a:pt x="12384" y="3138"/>
                    </a:lnTo>
                    <a:cubicBezTo>
                      <a:pt x="12512" y="3138"/>
                      <a:pt x="12608" y="3039"/>
                      <a:pt x="12608" y="2906"/>
                    </a:cubicBezTo>
                    <a:lnTo>
                      <a:pt x="12608" y="232"/>
                    </a:lnTo>
                    <a:cubicBezTo>
                      <a:pt x="12640" y="100"/>
                      <a:pt x="12544" y="0"/>
                      <a:pt x="12416" y="0"/>
                    </a:cubicBezTo>
                    <a:close/>
                  </a:path>
                </a:pathLst>
              </a:custGeom>
              <a:solidFill>
                <a:srgbClr val="006FD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78" name="Freeform 10"/>
              <p:cNvSpPr>
                <a:spLocks/>
              </p:cNvSpPr>
              <p:nvPr/>
            </p:nvSpPr>
            <p:spPr bwMode="auto">
              <a:xfrm>
                <a:off x="3370263" y="4770438"/>
                <a:ext cx="5486400" cy="1365250"/>
              </a:xfrm>
              <a:custGeom>
                <a:avLst/>
                <a:gdLst>
                  <a:gd name="T0" fmla="*/ 12352 w 12608"/>
                  <a:gd name="T1" fmla="*/ 33 h 3137"/>
                  <a:gd name="T2" fmla="*/ 11104 w 12608"/>
                  <a:gd name="T3" fmla="*/ 33 h 3137"/>
                  <a:gd name="T4" fmla="*/ 10880 w 12608"/>
                  <a:gd name="T5" fmla="*/ 265 h 3137"/>
                  <a:gd name="T6" fmla="*/ 10880 w 12608"/>
                  <a:gd name="T7" fmla="*/ 1354 h 3137"/>
                  <a:gd name="T8" fmla="*/ 1728 w 12608"/>
                  <a:gd name="T9" fmla="*/ 1354 h 3137"/>
                  <a:gd name="T10" fmla="*/ 1728 w 12608"/>
                  <a:gd name="T11" fmla="*/ 232 h 3137"/>
                  <a:gd name="T12" fmla="*/ 1472 w 12608"/>
                  <a:gd name="T13" fmla="*/ 0 h 3137"/>
                  <a:gd name="T14" fmla="*/ 224 w 12608"/>
                  <a:gd name="T15" fmla="*/ 0 h 3137"/>
                  <a:gd name="T16" fmla="*/ 0 w 12608"/>
                  <a:gd name="T17" fmla="*/ 265 h 3137"/>
                  <a:gd name="T18" fmla="*/ 0 w 12608"/>
                  <a:gd name="T19" fmla="*/ 2906 h 3137"/>
                  <a:gd name="T20" fmla="*/ 224 w 12608"/>
                  <a:gd name="T21" fmla="*/ 3137 h 3137"/>
                  <a:gd name="T22" fmla="*/ 12384 w 12608"/>
                  <a:gd name="T23" fmla="*/ 3137 h 3137"/>
                  <a:gd name="T24" fmla="*/ 12608 w 12608"/>
                  <a:gd name="T25" fmla="*/ 2906 h 3137"/>
                  <a:gd name="T26" fmla="*/ 12608 w 12608"/>
                  <a:gd name="T27" fmla="*/ 265 h 3137"/>
                  <a:gd name="T28" fmla="*/ 12352 w 12608"/>
                  <a:gd name="T29" fmla="*/ 33 h 3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608" h="3137">
                    <a:moveTo>
                      <a:pt x="12352" y="33"/>
                    </a:moveTo>
                    <a:lnTo>
                      <a:pt x="11104" y="33"/>
                    </a:lnTo>
                    <a:cubicBezTo>
                      <a:pt x="10976" y="33"/>
                      <a:pt x="10880" y="132"/>
                      <a:pt x="10880" y="265"/>
                    </a:cubicBezTo>
                    <a:lnTo>
                      <a:pt x="10880" y="1354"/>
                    </a:lnTo>
                    <a:lnTo>
                      <a:pt x="1728" y="1354"/>
                    </a:lnTo>
                    <a:lnTo>
                      <a:pt x="1728" y="232"/>
                    </a:lnTo>
                    <a:cubicBezTo>
                      <a:pt x="1728" y="99"/>
                      <a:pt x="1632" y="0"/>
                      <a:pt x="1472" y="0"/>
                    </a:cubicBezTo>
                    <a:lnTo>
                      <a:pt x="224" y="0"/>
                    </a:lnTo>
                    <a:cubicBezTo>
                      <a:pt x="96" y="0"/>
                      <a:pt x="0" y="99"/>
                      <a:pt x="0" y="265"/>
                    </a:cubicBezTo>
                    <a:lnTo>
                      <a:pt x="0" y="2906"/>
                    </a:lnTo>
                    <a:cubicBezTo>
                      <a:pt x="0" y="3038"/>
                      <a:pt x="96" y="3137"/>
                      <a:pt x="224" y="3137"/>
                    </a:cubicBezTo>
                    <a:lnTo>
                      <a:pt x="12384" y="3137"/>
                    </a:lnTo>
                    <a:cubicBezTo>
                      <a:pt x="12512" y="3137"/>
                      <a:pt x="12608" y="3038"/>
                      <a:pt x="12608" y="2906"/>
                    </a:cubicBezTo>
                    <a:lnTo>
                      <a:pt x="12608" y="265"/>
                    </a:lnTo>
                    <a:cubicBezTo>
                      <a:pt x="12576" y="132"/>
                      <a:pt x="12480" y="33"/>
                      <a:pt x="12352" y="33"/>
                    </a:cubicBezTo>
                    <a:close/>
                  </a:path>
                </a:pathLst>
              </a:custGeom>
              <a:solidFill>
                <a:srgbClr val="006FD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79" name="Freeform 11"/>
              <p:cNvSpPr>
                <a:spLocks/>
              </p:cNvSpPr>
              <p:nvPr/>
            </p:nvSpPr>
            <p:spPr bwMode="auto">
              <a:xfrm>
                <a:off x="4497388" y="2828925"/>
                <a:ext cx="933450" cy="762000"/>
              </a:xfrm>
              <a:custGeom>
                <a:avLst/>
                <a:gdLst>
                  <a:gd name="T0" fmla="*/ 2144 w 2144"/>
                  <a:gd name="T1" fmla="*/ 1519 h 1751"/>
                  <a:gd name="T2" fmla="*/ 1920 w 2144"/>
                  <a:gd name="T3" fmla="*/ 1751 h 1751"/>
                  <a:gd name="T4" fmla="*/ 224 w 2144"/>
                  <a:gd name="T5" fmla="*/ 1751 h 1751"/>
                  <a:gd name="T6" fmla="*/ 0 w 2144"/>
                  <a:gd name="T7" fmla="*/ 1519 h 1751"/>
                  <a:gd name="T8" fmla="*/ 0 w 2144"/>
                  <a:gd name="T9" fmla="*/ 232 h 1751"/>
                  <a:gd name="T10" fmla="*/ 224 w 2144"/>
                  <a:gd name="T11" fmla="*/ 0 h 1751"/>
                  <a:gd name="T12" fmla="*/ 1920 w 2144"/>
                  <a:gd name="T13" fmla="*/ 0 h 1751"/>
                  <a:gd name="T14" fmla="*/ 2144 w 2144"/>
                  <a:gd name="T15" fmla="*/ 232 h 1751"/>
                  <a:gd name="T16" fmla="*/ 2144 w 2144"/>
                  <a:gd name="T17" fmla="*/ 1519 h 1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44" h="1751">
                    <a:moveTo>
                      <a:pt x="2144" y="1519"/>
                    </a:moveTo>
                    <a:cubicBezTo>
                      <a:pt x="2144" y="1651"/>
                      <a:pt x="2048" y="1751"/>
                      <a:pt x="1920" y="1751"/>
                    </a:cubicBezTo>
                    <a:lnTo>
                      <a:pt x="224" y="1751"/>
                    </a:lnTo>
                    <a:cubicBezTo>
                      <a:pt x="96" y="1751"/>
                      <a:pt x="0" y="1651"/>
                      <a:pt x="0" y="1519"/>
                    </a:cubicBezTo>
                    <a:lnTo>
                      <a:pt x="0" y="232"/>
                    </a:lnTo>
                    <a:cubicBezTo>
                      <a:pt x="0" y="99"/>
                      <a:pt x="96" y="0"/>
                      <a:pt x="224" y="0"/>
                    </a:cubicBezTo>
                    <a:lnTo>
                      <a:pt x="1920" y="0"/>
                    </a:lnTo>
                    <a:cubicBezTo>
                      <a:pt x="2048" y="0"/>
                      <a:pt x="2144" y="99"/>
                      <a:pt x="2144" y="232"/>
                    </a:cubicBezTo>
                    <a:lnTo>
                      <a:pt x="2144" y="1519"/>
                    </a:lnTo>
                    <a:close/>
                  </a:path>
                </a:pathLst>
              </a:custGeom>
              <a:solidFill>
                <a:srgbClr val="006FD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80" name="Freeform 12"/>
              <p:cNvSpPr>
                <a:spLocks/>
              </p:cNvSpPr>
              <p:nvPr/>
            </p:nvSpPr>
            <p:spPr bwMode="auto">
              <a:xfrm>
                <a:off x="4484688" y="4008438"/>
                <a:ext cx="931863" cy="762000"/>
              </a:xfrm>
              <a:custGeom>
                <a:avLst/>
                <a:gdLst>
                  <a:gd name="T0" fmla="*/ 2144 w 2144"/>
                  <a:gd name="T1" fmla="*/ 1519 h 1750"/>
                  <a:gd name="T2" fmla="*/ 1920 w 2144"/>
                  <a:gd name="T3" fmla="*/ 1750 h 1750"/>
                  <a:gd name="T4" fmla="*/ 224 w 2144"/>
                  <a:gd name="T5" fmla="*/ 1750 h 1750"/>
                  <a:gd name="T6" fmla="*/ 0 w 2144"/>
                  <a:gd name="T7" fmla="*/ 1519 h 1750"/>
                  <a:gd name="T8" fmla="*/ 0 w 2144"/>
                  <a:gd name="T9" fmla="*/ 231 h 1750"/>
                  <a:gd name="T10" fmla="*/ 224 w 2144"/>
                  <a:gd name="T11" fmla="*/ 0 h 1750"/>
                  <a:gd name="T12" fmla="*/ 1920 w 2144"/>
                  <a:gd name="T13" fmla="*/ 0 h 1750"/>
                  <a:gd name="T14" fmla="*/ 2144 w 2144"/>
                  <a:gd name="T15" fmla="*/ 231 h 1750"/>
                  <a:gd name="T16" fmla="*/ 2144 w 2144"/>
                  <a:gd name="T17" fmla="*/ 1519 h 17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44" h="1750">
                    <a:moveTo>
                      <a:pt x="2144" y="1519"/>
                    </a:moveTo>
                    <a:cubicBezTo>
                      <a:pt x="2144" y="1651"/>
                      <a:pt x="2048" y="1750"/>
                      <a:pt x="1920" y="1750"/>
                    </a:cubicBezTo>
                    <a:lnTo>
                      <a:pt x="224" y="1750"/>
                    </a:lnTo>
                    <a:cubicBezTo>
                      <a:pt x="96" y="1750"/>
                      <a:pt x="0" y="1651"/>
                      <a:pt x="0" y="1519"/>
                    </a:cubicBezTo>
                    <a:lnTo>
                      <a:pt x="0" y="231"/>
                    </a:lnTo>
                    <a:cubicBezTo>
                      <a:pt x="0" y="99"/>
                      <a:pt x="96" y="0"/>
                      <a:pt x="224" y="0"/>
                    </a:cubicBezTo>
                    <a:lnTo>
                      <a:pt x="1920" y="0"/>
                    </a:lnTo>
                    <a:cubicBezTo>
                      <a:pt x="2048" y="0"/>
                      <a:pt x="2144" y="99"/>
                      <a:pt x="2144" y="231"/>
                    </a:cubicBezTo>
                    <a:lnTo>
                      <a:pt x="2144" y="1519"/>
                    </a:lnTo>
                    <a:close/>
                  </a:path>
                </a:pathLst>
              </a:custGeom>
              <a:solidFill>
                <a:srgbClr val="006FD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</p:grpSp>
      </p:grpSp>
      <p:grpSp>
        <p:nvGrpSpPr>
          <p:cNvPr id="107" name="Group 106"/>
          <p:cNvGrpSpPr/>
          <p:nvPr/>
        </p:nvGrpSpPr>
        <p:grpSpPr>
          <a:xfrm>
            <a:off x="6057346" y="3522174"/>
            <a:ext cx="3129785" cy="2792362"/>
            <a:chOff x="5723680" y="2784807"/>
            <a:chExt cx="4513716" cy="4027095"/>
          </a:xfrm>
        </p:grpSpPr>
        <p:sp>
          <p:nvSpPr>
            <p:cNvPr id="100" name="Rectangle 99"/>
            <p:cNvSpPr/>
            <p:nvPr/>
          </p:nvSpPr>
          <p:spPr>
            <a:xfrm>
              <a:off x="5723680" y="2784807"/>
              <a:ext cx="4513716" cy="4027095"/>
            </a:xfrm>
            <a:prstGeom prst="rect">
              <a:avLst/>
            </a:prstGeom>
            <a:solidFill>
              <a:srgbClr val="D7D7D7"/>
            </a:solidFill>
            <a:ln w="38100">
              <a:solidFill>
                <a:srgbClr val="3398DB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Service Fabric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106" name="Freeform 5"/>
            <p:cNvSpPr>
              <a:spLocks noEditPoints="1"/>
            </p:cNvSpPr>
            <p:nvPr/>
          </p:nvSpPr>
          <p:spPr bwMode="auto">
            <a:xfrm>
              <a:off x="6019473" y="2902767"/>
              <a:ext cx="805895" cy="804313"/>
            </a:xfrm>
            <a:custGeom>
              <a:avLst/>
              <a:gdLst>
                <a:gd name="T0" fmla="*/ 638 w 638"/>
                <a:gd name="T1" fmla="*/ 270 h 639"/>
                <a:gd name="T2" fmla="*/ 539 w 638"/>
                <a:gd name="T3" fmla="*/ 170 h 639"/>
                <a:gd name="T4" fmla="*/ 483 w 638"/>
                <a:gd name="T5" fmla="*/ 187 h 639"/>
                <a:gd name="T6" fmla="*/ 414 w 638"/>
                <a:gd name="T7" fmla="*/ 129 h 639"/>
                <a:gd name="T8" fmla="*/ 419 w 638"/>
                <a:gd name="T9" fmla="*/ 100 h 639"/>
                <a:gd name="T10" fmla="*/ 319 w 638"/>
                <a:gd name="T11" fmla="*/ 0 h 639"/>
                <a:gd name="T12" fmla="*/ 219 w 638"/>
                <a:gd name="T13" fmla="*/ 100 h 639"/>
                <a:gd name="T14" fmla="*/ 224 w 638"/>
                <a:gd name="T15" fmla="*/ 129 h 639"/>
                <a:gd name="T16" fmla="*/ 149 w 638"/>
                <a:gd name="T17" fmla="*/ 191 h 639"/>
                <a:gd name="T18" fmla="*/ 100 w 638"/>
                <a:gd name="T19" fmla="*/ 180 h 639"/>
                <a:gd name="T20" fmla="*/ 0 w 638"/>
                <a:gd name="T21" fmla="*/ 270 h 639"/>
                <a:gd name="T22" fmla="*/ 82 w 638"/>
                <a:gd name="T23" fmla="*/ 368 h 639"/>
                <a:gd name="T24" fmla="*/ 109 w 638"/>
                <a:gd name="T25" fmla="*/ 464 h 639"/>
                <a:gd name="T26" fmla="*/ 75 w 638"/>
                <a:gd name="T27" fmla="*/ 539 h 639"/>
                <a:gd name="T28" fmla="*/ 174 w 638"/>
                <a:gd name="T29" fmla="*/ 639 h 639"/>
                <a:gd name="T30" fmla="*/ 268 w 638"/>
                <a:gd name="T31" fmla="*/ 574 h 639"/>
                <a:gd name="T32" fmla="*/ 370 w 638"/>
                <a:gd name="T33" fmla="*/ 574 h 639"/>
                <a:gd name="T34" fmla="*/ 464 w 638"/>
                <a:gd name="T35" fmla="*/ 639 h 639"/>
                <a:gd name="T36" fmla="*/ 564 w 638"/>
                <a:gd name="T37" fmla="*/ 539 h 639"/>
                <a:gd name="T38" fmla="*/ 527 w 638"/>
                <a:gd name="T39" fmla="*/ 462 h 639"/>
                <a:gd name="T40" fmla="*/ 554 w 638"/>
                <a:gd name="T41" fmla="*/ 368 h 639"/>
                <a:gd name="T42" fmla="*/ 638 w 638"/>
                <a:gd name="T43" fmla="*/ 270 h 639"/>
                <a:gd name="T44" fmla="*/ 464 w 638"/>
                <a:gd name="T45" fmla="*/ 439 h 639"/>
                <a:gd name="T46" fmla="*/ 366 w 638"/>
                <a:gd name="T47" fmla="*/ 519 h 639"/>
                <a:gd name="T48" fmla="*/ 272 w 638"/>
                <a:gd name="T49" fmla="*/ 519 h 639"/>
                <a:gd name="T50" fmla="*/ 174 w 638"/>
                <a:gd name="T51" fmla="*/ 439 h 639"/>
                <a:gd name="T52" fmla="*/ 159 w 638"/>
                <a:gd name="T53" fmla="*/ 441 h 639"/>
                <a:gd name="T54" fmla="*/ 137 w 638"/>
                <a:gd name="T55" fmla="*/ 362 h 639"/>
                <a:gd name="T56" fmla="*/ 199 w 638"/>
                <a:gd name="T57" fmla="*/ 270 h 639"/>
                <a:gd name="T58" fmla="*/ 190 w 638"/>
                <a:gd name="T59" fmla="*/ 229 h 639"/>
                <a:gd name="T60" fmla="*/ 254 w 638"/>
                <a:gd name="T61" fmla="*/ 176 h 639"/>
                <a:gd name="T62" fmla="*/ 319 w 638"/>
                <a:gd name="T63" fmla="*/ 200 h 639"/>
                <a:gd name="T64" fmla="*/ 384 w 638"/>
                <a:gd name="T65" fmla="*/ 176 h 639"/>
                <a:gd name="T66" fmla="*/ 448 w 638"/>
                <a:gd name="T67" fmla="*/ 228 h 639"/>
                <a:gd name="T68" fmla="*/ 439 w 638"/>
                <a:gd name="T69" fmla="*/ 270 h 639"/>
                <a:gd name="T70" fmla="*/ 499 w 638"/>
                <a:gd name="T71" fmla="*/ 361 h 639"/>
                <a:gd name="T72" fmla="*/ 476 w 638"/>
                <a:gd name="T73" fmla="*/ 440 h 639"/>
                <a:gd name="T74" fmla="*/ 464 w 638"/>
                <a:gd name="T75" fmla="*/ 439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8" h="639">
                  <a:moveTo>
                    <a:pt x="638" y="270"/>
                  </a:moveTo>
                  <a:cubicBezTo>
                    <a:pt x="638" y="215"/>
                    <a:pt x="594" y="170"/>
                    <a:pt x="539" y="170"/>
                  </a:cubicBezTo>
                  <a:cubicBezTo>
                    <a:pt x="518" y="170"/>
                    <a:pt x="499" y="176"/>
                    <a:pt x="483" y="187"/>
                  </a:cubicBezTo>
                  <a:lnTo>
                    <a:pt x="414" y="129"/>
                  </a:lnTo>
                  <a:cubicBezTo>
                    <a:pt x="417" y="120"/>
                    <a:pt x="419" y="110"/>
                    <a:pt x="419" y="100"/>
                  </a:cubicBezTo>
                  <a:cubicBezTo>
                    <a:pt x="419" y="45"/>
                    <a:pt x="374" y="0"/>
                    <a:pt x="319" y="0"/>
                  </a:cubicBezTo>
                  <a:cubicBezTo>
                    <a:pt x="264" y="0"/>
                    <a:pt x="219" y="45"/>
                    <a:pt x="219" y="100"/>
                  </a:cubicBezTo>
                  <a:cubicBezTo>
                    <a:pt x="219" y="110"/>
                    <a:pt x="221" y="120"/>
                    <a:pt x="224" y="129"/>
                  </a:cubicBezTo>
                  <a:lnTo>
                    <a:pt x="149" y="191"/>
                  </a:lnTo>
                  <a:cubicBezTo>
                    <a:pt x="135" y="184"/>
                    <a:pt x="118" y="180"/>
                    <a:pt x="100" y="180"/>
                  </a:cubicBezTo>
                  <a:cubicBezTo>
                    <a:pt x="45" y="180"/>
                    <a:pt x="0" y="215"/>
                    <a:pt x="0" y="270"/>
                  </a:cubicBezTo>
                  <a:cubicBezTo>
                    <a:pt x="0" y="319"/>
                    <a:pt x="35" y="360"/>
                    <a:pt x="82" y="368"/>
                  </a:cubicBezTo>
                  <a:lnTo>
                    <a:pt x="109" y="464"/>
                  </a:lnTo>
                  <a:cubicBezTo>
                    <a:pt x="88" y="482"/>
                    <a:pt x="75" y="509"/>
                    <a:pt x="75" y="539"/>
                  </a:cubicBezTo>
                  <a:cubicBezTo>
                    <a:pt x="75" y="594"/>
                    <a:pt x="119" y="639"/>
                    <a:pt x="174" y="639"/>
                  </a:cubicBezTo>
                  <a:cubicBezTo>
                    <a:pt x="217" y="639"/>
                    <a:pt x="254" y="612"/>
                    <a:pt x="268" y="574"/>
                  </a:cubicBezTo>
                  <a:lnTo>
                    <a:pt x="370" y="574"/>
                  </a:lnTo>
                  <a:cubicBezTo>
                    <a:pt x="384" y="612"/>
                    <a:pt x="421" y="639"/>
                    <a:pt x="464" y="639"/>
                  </a:cubicBezTo>
                  <a:cubicBezTo>
                    <a:pt x="519" y="639"/>
                    <a:pt x="564" y="594"/>
                    <a:pt x="564" y="539"/>
                  </a:cubicBezTo>
                  <a:cubicBezTo>
                    <a:pt x="564" y="508"/>
                    <a:pt x="549" y="480"/>
                    <a:pt x="527" y="462"/>
                  </a:cubicBezTo>
                  <a:lnTo>
                    <a:pt x="554" y="368"/>
                  </a:lnTo>
                  <a:cubicBezTo>
                    <a:pt x="602" y="361"/>
                    <a:pt x="638" y="320"/>
                    <a:pt x="638" y="270"/>
                  </a:cubicBezTo>
                  <a:close/>
                  <a:moveTo>
                    <a:pt x="464" y="439"/>
                  </a:moveTo>
                  <a:cubicBezTo>
                    <a:pt x="416" y="439"/>
                    <a:pt x="375" y="474"/>
                    <a:pt x="366" y="519"/>
                  </a:cubicBezTo>
                  <a:lnTo>
                    <a:pt x="272" y="519"/>
                  </a:lnTo>
                  <a:cubicBezTo>
                    <a:pt x="263" y="474"/>
                    <a:pt x="223" y="439"/>
                    <a:pt x="174" y="439"/>
                  </a:cubicBezTo>
                  <a:cubicBezTo>
                    <a:pt x="169" y="439"/>
                    <a:pt x="164" y="440"/>
                    <a:pt x="159" y="441"/>
                  </a:cubicBezTo>
                  <a:lnTo>
                    <a:pt x="137" y="362"/>
                  </a:lnTo>
                  <a:cubicBezTo>
                    <a:pt x="174" y="347"/>
                    <a:pt x="199" y="312"/>
                    <a:pt x="199" y="270"/>
                  </a:cubicBezTo>
                  <a:cubicBezTo>
                    <a:pt x="199" y="254"/>
                    <a:pt x="196" y="241"/>
                    <a:pt x="190" y="229"/>
                  </a:cubicBezTo>
                  <a:lnTo>
                    <a:pt x="254" y="176"/>
                  </a:lnTo>
                  <a:cubicBezTo>
                    <a:pt x="271" y="191"/>
                    <a:pt x="294" y="200"/>
                    <a:pt x="319" y="200"/>
                  </a:cubicBezTo>
                  <a:cubicBezTo>
                    <a:pt x="344" y="200"/>
                    <a:pt x="367" y="191"/>
                    <a:pt x="384" y="176"/>
                  </a:cubicBezTo>
                  <a:lnTo>
                    <a:pt x="448" y="228"/>
                  </a:lnTo>
                  <a:cubicBezTo>
                    <a:pt x="442" y="241"/>
                    <a:pt x="439" y="255"/>
                    <a:pt x="439" y="270"/>
                  </a:cubicBezTo>
                  <a:cubicBezTo>
                    <a:pt x="439" y="311"/>
                    <a:pt x="464" y="346"/>
                    <a:pt x="499" y="361"/>
                  </a:cubicBezTo>
                  <a:lnTo>
                    <a:pt x="476" y="440"/>
                  </a:lnTo>
                  <a:cubicBezTo>
                    <a:pt x="472" y="440"/>
                    <a:pt x="468" y="439"/>
                    <a:pt x="464" y="439"/>
                  </a:cubicBezTo>
                  <a:close/>
                </a:path>
              </a:pathLst>
            </a:custGeom>
            <a:solidFill>
              <a:srgbClr val="0078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200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9903722" y="3878125"/>
            <a:ext cx="969004" cy="1244227"/>
            <a:chOff x="8959850" y="1457756"/>
            <a:chExt cx="1397479" cy="1794401"/>
          </a:xfrm>
        </p:grpSpPr>
        <p:sp>
          <p:nvSpPr>
            <p:cNvPr id="117" name="Rectangle 116"/>
            <p:cNvSpPr/>
            <p:nvPr/>
          </p:nvSpPr>
          <p:spPr>
            <a:xfrm>
              <a:off x="8959850" y="1457756"/>
              <a:ext cx="1397479" cy="1794401"/>
            </a:xfrm>
            <a:prstGeom prst="rect">
              <a:avLst/>
            </a:prstGeom>
            <a:solidFill>
              <a:srgbClr val="D7D7D7"/>
            </a:solidFill>
            <a:ln w="38100">
              <a:solidFill>
                <a:srgbClr val="3398DB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Long-term storage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18" name="Group 28"/>
            <p:cNvGrpSpPr>
              <a:grpSpLocks noChangeAspect="1"/>
            </p:cNvGrpSpPr>
            <p:nvPr/>
          </p:nvGrpSpPr>
          <p:grpSpPr bwMode="auto">
            <a:xfrm>
              <a:off x="9149232" y="1653240"/>
              <a:ext cx="1018714" cy="889624"/>
              <a:chOff x="2421" y="2486"/>
              <a:chExt cx="1018" cy="889"/>
            </a:xfrm>
          </p:grpSpPr>
          <p:sp>
            <p:nvSpPr>
              <p:cNvPr id="119" name="Freeform 29"/>
              <p:cNvSpPr>
                <a:spLocks noEditPoints="1"/>
              </p:cNvSpPr>
              <p:nvPr/>
            </p:nvSpPr>
            <p:spPr bwMode="auto">
              <a:xfrm>
                <a:off x="2421" y="2486"/>
                <a:ext cx="1018" cy="889"/>
              </a:xfrm>
              <a:custGeom>
                <a:avLst/>
                <a:gdLst>
                  <a:gd name="T0" fmla="*/ 463 w 617"/>
                  <a:gd name="T1" fmla="*/ 0 h 535"/>
                  <a:gd name="T2" fmla="*/ 155 w 617"/>
                  <a:gd name="T3" fmla="*/ 0 h 535"/>
                  <a:gd name="T4" fmla="*/ 0 w 617"/>
                  <a:gd name="T5" fmla="*/ 268 h 535"/>
                  <a:gd name="T6" fmla="*/ 155 w 617"/>
                  <a:gd name="T7" fmla="*/ 535 h 535"/>
                  <a:gd name="T8" fmla="*/ 463 w 617"/>
                  <a:gd name="T9" fmla="*/ 535 h 535"/>
                  <a:gd name="T10" fmla="*/ 617 w 617"/>
                  <a:gd name="T11" fmla="*/ 268 h 535"/>
                  <a:gd name="T12" fmla="*/ 463 w 617"/>
                  <a:gd name="T13" fmla="*/ 0 h 535"/>
                  <a:gd name="T14" fmla="*/ 464 w 617"/>
                  <a:gd name="T15" fmla="*/ 387 h 535"/>
                  <a:gd name="T16" fmla="*/ 422 w 617"/>
                  <a:gd name="T17" fmla="*/ 429 h 535"/>
                  <a:gd name="T18" fmla="*/ 196 w 617"/>
                  <a:gd name="T19" fmla="*/ 429 h 535"/>
                  <a:gd name="T20" fmla="*/ 154 w 617"/>
                  <a:gd name="T21" fmla="*/ 387 h 535"/>
                  <a:gd name="T22" fmla="*/ 154 w 617"/>
                  <a:gd name="T23" fmla="*/ 148 h 535"/>
                  <a:gd name="T24" fmla="*/ 196 w 617"/>
                  <a:gd name="T25" fmla="*/ 107 h 535"/>
                  <a:gd name="T26" fmla="*/ 364 w 617"/>
                  <a:gd name="T27" fmla="*/ 107 h 535"/>
                  <a:gd name="T28" fmla="*/ 395 w 617"/>
                  <a:gd name="T29" fmla="*/ 107 h 535"/>
                  <a:gd name="T30" fmla="*/ 400 w 617"/>
                  <a:gd name="T31" fmla="*/ 107 h 535"/>
                  <a:gd name="T32" fmla="*/ 464 w 617"/>
                  <a:gd name="T33" fmla="*/ 170 h 535"/>
                  <a:gd name="T34" fmla="*/ 464 w 617"/>
                  <a:gd name="T35" fmla="*/ 387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7" h="535">
                    <a:moveTo>
                      <a:pt x="463" y="0"/>
                    </a:moveTo>
                    <a:lnTo>
                      <a:pt x="155" y="0"/>
                    </a:lnTo>
                    <a:lnTo>
                      <a:pt x="0" y="268"/>
                    </a:lnTo>
                    <a:lnTo>
                      <a:pt x="155" y="535"/>
                    </a:lnTo>
                    <a:lnTo>
                      <a:pt x="463" y="535"/>
                    </a:lnTo>
                    <a:lnTo>
                      <a:pt x="617" y="268"/>
                    </a:lnTo>
                    <a:lnTo>
                      <a:pt x="463" y="0"/>
                    </a:lnTo>
                    <a:close/>
                    <a:moveTo>
                      <a:pt x="464" y="387"/>
                    </a:moveTo>
                    <a:cubicBezTo>
                      <a:pt x="464" y="410"/>
                      <a:pt x="445" y="429"/>
                      <a:pt x="422" y="429"/>
                    </a:cubicBezTo>
                    <a:lnTo>
                      <a:pt x="196" y="429"/>
                    </a:lnTo>
                    <a:cubicBezTo>
                      <a:pt x="173" y="429"/>
                      <a:pt x="154" y="410"/>
                      <a:pt x="154" y="387"/>
                    </a:cubicBezTo>
                    <a:lnTo>
                      <a:pt x="154" y="148"/>
                    </a:lnTo>
                    <a:cubicBezTo>
                      <a:pt x="154" y="125"/>
                      <a:pt x="173" y="107"/>
                      <a:pt x="196" y="107"/>
                    </a:cubicBezTo>
                    <a:lnTo>
                      <a:pt x="364" y="107"/>
                    </a:lnTo>
                    <a:cubicBezTo>
                      <a:pt x="380" y="107"/>
                      <a:pt x="395" y="107"/>
                      <a:pt x="395" y="107"/>
                    </a:cubicBezTo>
                    <a:lnTo>
                      <a:pt x="400" y="107"/>
                    </a:lnTo>
                    <a:lnTo>
                      <a:pt x="464" y="170"/>
                    </a:lnTo>
                    <a:lnTo>
                      <a:pt x="464" y="387"/>
                    </a:lnTo>
                    <a:close/>
                  </a:path>
                </a:pathLst>
              </a:custGeom>
              <a:solidFill>
                <a:srgbClr val="0078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200"/>
              </a:p>
            </p:txBody>
          </p:sp>
          <p:sp>
            <p:nvSpPr>
              <p:cNvPr id="120" name="Freeform 30"/>
              <p:cNvSpPr>
                <a:spLocks/>
              </p:cNvSpPr>
              <p:nvPr/>
            </p:nvSpPr>
            <p:spPr bwMode="auto">
              <a:xfrm>
                <a:off x="2848" y="2979"/>
                <a:ext cx="45" cy="108"/>
              </a:xfrm>
              <a:custGeom>
                <a:avLst/>
                <a:gdLst>
                  <a:gd name="T0" fmla="*/ 26 w 27"/>
                  <a:gd name="T1" fmla="*/ 13 h 65"/>
                  <a:gd name="T2" fmla="*/ 24 w 27"/>
                  <a:gd name="T3" fmla="*/ 7 h 65"/>
                  <a:gd name="T4" fmla="*/ 21 w 27"/>
                  <a:gd name="T5" fmla="*/ 3 h 65"/>
                  <a:gd name="T6" fmla="*/ 18 w 27"/>
                  <a:gd name="T7" fmla="*/ 1 h 65"/>
                  <a:gd name="T8" fmla="*/ 14 w 27"/>
                  <a:gd name="T9" fmla="*/ 0 h 65"/>
                  <a:gd name="T10" fmla="*/ 7 w 27"/>
                  <a:gd name="T11" fmla="*/ 2 h 65"/>
                  <a:gd name="T12" fmla="*/ 2 w 27"/>
                  <a:gd name="T13" fmla="*/ 8 h 65"/>
                  <a:gd name="T14" fmla="*/ 0 w 27"/>
                  <a:gd name="T15" fmla="*/ 18 h 65"/>
                  <a:gd name="T16" fmla="*/ 0 w 27"/>
                  <a:gd name="T17" fmla="*/ 32 h 65"/>
                  <a:gd name="T18" fmla="*/ 0 w 27"/>
                  <a:gd name="T19" fmla="*/ 48 h 65"/>
                  <a:gd name="T20" fmla="*/ 3 w 27"/>
                  <a:gd name="T21" fmla="*/ 58 h 65"/>
                  <a:gd name="T22" fmla="*/ 7 w 27"/>
                  <a:gd name="T23" fmla="*/ 64 h 65"/>
                  <a:gd name="T24" fmla="*/ 13 w 27"/>
                  <a:gd name="T25" fmla="*/ 65 h 65"/>
                  <a:gd name="T26" fmla="*/ 18 w 27"/>
                  <a:gd name="T27" fmla="*/ 64 h 65"/>
                  <a:gd name="T28" fmla="*/ 22 w 27"/>
                  <a:gd name="T29" fmla="*/ 62 h 65"/>
                  <a:gd name="T30" fmla="*/ 24 w 27"/>
                  <a:gd name="T31" fmla="*/ 57 h 65"/>
                  <a:gd name="T32" fmla="*/ 26 w 27"/>
                  <a:gd name="T33" fmla="*/ 51 h 65"/>
                  <a:gd name="T34" fmla="*/ 27 w 27"/>
                  <a:gd name="T35" fmla="*/ 43 h 65"/>
                  <a:gd name="T36" fmla="*/ 27 w 27"/>
                  <a:gd name="T37" fmla="*/ 33 h 65"/>
                  <a:gd name="T38" fmla="*/ 27 w 27"/>
                  <a:gd name="T39" fmla="*/ 22 h 65"/>
                  <a:gd name="T40" fmla="*/ 26 w 27"/>
                  <a:gd name="T41" fmla="*/ 1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7" h="65">
                    <a:moveTo>
                      <a:pt x="26" y="13"/>
                    </a:moveTo>
                    <a:cubicBezTo>
                      <a:pt x="25" y="11"/>
                      <a:pt x="25" y="9"/>
                      <a:pt x="24" y="7"/>
                    </a:cubicBezTo>
                    <a:cubicBezTo>
                      <a:pt x="23" y="6"/>
                      <a:pt x="22" y="4"/>
                      <a:pt x="21" y="3"/>
                    </a:cubicBezTo>
                    <a:cubicBezTo>
                      <a:pt x="20" y="2"/>
                      <a:pt x="19" y="2"/>
                      <a:pt x="18" y="1"/>
                    </a:cubicBezTo>
                    <a:cubicBezTo>
                      <a:pt x="17" y="1"/>
                      <a:pt x="15" y="0"/>
                      <a:pt x="14" y="0"/>
                    </a:cubicBezTo>
                    <a:cubicBezTo>
                      <a:pt x="11" y="0"/>
                      <a:pt x="9" y="1"/>
                      <a:pt x="7" y="2"/>
                    </a:cubicBezTo>
                    <a:cubicBezTo>
                      <a:pt x="5" y="4"/>
                      <a:pt x="3" y="6"/>
                      <a:pt x="2" y="8"/>
                    </a:cubicBezTo>
                    <a:cubicBezTo>
                      <a:pt x="1" y="11"/>
                      <a:pt x="1" y="14"/>
                      <a:pt x="0" y="18"/>
                    </a:cubicBezTo>
                    <a:cubicBezTo>
                      <a:pt x="0" y="22"/>
                      <a:pt x="0" y="27"/>
                      <a:pt x="0" y="32"/>
                    </a:cubicBezTo>
                    <a:cubicBezTo>
                      <a:pt x="0" y="39"/>
                      <a:pt x="0" y="44"/>
                      <a:pt x="0" y="48"/>
                    </a:cubicBezTo>
                    <a:cubicBezTo>
                      <a:pt x="1" y="53"/>
                      <a:pt x="2" y="56"/>
                      <a:pt x="3" y="58"/>
                    </a:cubicBezTo>
                    <a:cubicBezTo>
                      <a:pt x="4" y="61"/>
                      <a:pt x="5" y="63"/>
                      <a:pt x="7" y="64"/>
                    </a:cubicBezTo>
                    <a:cubicBezTo>
                      <a:pt x="9" y="65"/>
                      <a:pt x="11" y="65"/>
                      <a:pt x="13" y="65"/>
                    </a:cubicBezTo>
                    <a:cubicBezTo>
                      <a:pt x="15" y="65"/>
                      <a:pt x="17" y="65"/>
                      <a:pt x="18" y="64"/>
                    </a:cubicBezTo>
                    <a:cubicBezTo>
                      <a:pt x="19" y="64"/>
                      <a:pt x="21" y="63"/>
                      <a:pt x="22" y="62"/>
                    </a:cubicBezTo>
                    <a:cubicBezTo>
                      <a:pt x="23" y="61"/>
                      <a:pt x="24" y="59"/>
                      <a:pt x="24" y="57"/>
                    </a:cubicBezTo>
                    <a:cubicBezTo>
                      <a:pt x="25" y="56"/>
                      <a:pt x="26" y="54"/>
                      <a:pt x="26" y="51"/>
                    </a:cubicBezTo>
                    <a:cubicBezTo>
                      <a:pt x="27" y="49"/>
                      <a:pt x="27" y="46"/>
                      <a:pt x="27" y="43"/>
                    </a:cubicBezTo>
                    <a:cubicBezTo>
                      <a:pt x="27" y="40"/>
                      <a:pt x="27" y="37"/>
                      <a:pt x="27" y="33"/>
                    </a:cubicBezTo>
                    <a:cubicBezTo>
                      <a:pt x="27" y="29"/>
                      <a:pt x="27" y="25"/>
                      <a:pt x="27" y="22"/>
                    </a:cubicBezTo>
                    <a:cubicBezTo>
                      <a:pt x="27" y="19"/>
                      <a:pt x="26" y="16"/>
                      <a:pt x="26" y="13"/>
                    </a:cubicBezTo>
                  </a:path>
                </a:pathLst>
              </a:custGeom>
              <a:solidFill>
                <a:srgbClr val="0078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200"/>
              </a:p>
            </p:txBody>
          </p:sp>
          <p:sp>
            <p:nvSpPr>
              <p:cNvPr id="121" name="Freeform 31"/>
              <p:cNvSpPr>
                <a:spLocks/>
              </p:cNvSpPr>
              <p:nvPr/>
            </p:nvSpPr>
            <p:spPr bwMode="auto">
              <a:xfrm>
                <a:off x="2967" y="2773"/>
                <a:ext cx="46" cy="108"/>
              </a:xfrm>
              <a:custGeom>
                <a:avLst/>
                <a:gdLst>
                  <a:gd name="T0" fmla="*/ 27 w 28"/>
                  <a:gd name="T1" fmla="*/ 13 h 65"/>
                  <a:gd name="T2" fmla="*/ 25 w 28"/>
                  <a:gd name="T3" fmla="*/ 7 h 65"/>
                  <a:gd name="T4" fmla="*/ 22 w 28"/>
                  <a:gd name="T5" fmla="*/ 3 h 65"/>
                  <a:gd name="T6" fmla="*/ 19 w 28"/>
                  <a:gd name="T7" fmla="*/ 1 h 65"/>
                  <a:gd name="T8" fmla="*/ 14 w 28"/>
                  <a:gd name="T9" fmla="*/ 0 h 65"/>
                  <a:gd name="T10" fmla="*/ 8 w 28"/>
                  <a:gd name="T11" fmla="*/ 2 h 65"/>
                  <a:gd name="T12" fmla="*/ 3 w 28"/>
                  <a:gd name="T13" fmla="*/ 8 h 65"/>
                  <a:gd name="T14" fmla="*/ 1 w 28"/>
                  <a:gd name="T15" fmla="*/ 18 h 65"/>
                  <a:gd name="T16" fmla="*/ 0 w 28"/>
                  <a:gd name="T17" fmla="*/ 32 h 65"/>
                  <a:gd name="T18" fmla="*/ 1 w 28"/>
                  <a:gd name="T19" fmla="*/ 48 h 65"/>
                  <a:gd name="T20" fmla="*/ 4 w 28"/>
                  <a:gd name="T21" fmla="*/ 58 h 65"/>
                  <a:gd name="T22" fmla="*/ 8 w 28"/>
                  <a:gd name="T23" fmla="*/ 63 h 65"/>
                  <a:gd name="T24" fmla="*/ 14 w 28"/>
                  <a:gd name="T25" fmla="*/ 65 h 65"/>
                  <a:gd name="T26" fmla="*/ 19 w 28"/>
                  <a:gd name="T27" fmla="*/ 64 h 65"/>
                  <a:gd name="T28" fmla="*/ 23 w 28"/>
                  <a:gd name="T29" fmla="*/ 61 h 65"/>
                  <a:gd name="T30" fmla="*/ 25 w 28"/>
                  <a:gd name="T31" fmla="*/ 57 h 65"/>
                  <a:gd name="T32" fmla="*/ 27 w 28"/>
                  <a:gd name="T33" fmla="*/ 51 h 65"/>
                  <a:gd name="T34" fmla="*/ 28 w 28"/>
                  <a:gd name="T35" fmla="*/ 43 h 65"/>
                  <a:gd name="T36" fmla="*/ 28 w 28"/>
                  <a:gd name="T37" fmla="*/ 33 h 65"/>
                  <a:gd name="T38" fmla="*/ 28 w 28"/>
                  <a:gd name="T39" fmla="*/ 22 h 65"/>
                  <a:gd name="T40" fmla="*/ 27 w 28"/>
                  <a:gd name="T41" fmla="*/ 1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" h="65">
                    <a:moveTo>
                      <a:pt x="27" y="13"/>
                    </a:moveTo>
                    <a:cubicBezTo>
                      <a:pt x="26" y="10"/>
                      <a:pt x="26" y="8"/>
                      <a:pt x="25" y="7"/>
                    </a:cubicBezTo>
                    <a:cubicBezTo>
                      <a:pt x="24" y="5"/>
                      <a:pt x="23" y="4"/>
                      <a:pt x="22" y="3"/>
                    </a:cubicBezTo>
                    <a:cubicBezTo>
                      <a:pt x="21" y="2"/>
                      <a:pt x="20" y="1"/>
                      <a:pt x="19" y="1"/>
                    </a:cubicBezTo>
                    <a:cubicBezTo>
                      <a:pt x="17" y="0"/>
                      <a:pt x="16" y="0"/>
                      <a:pt x="14" y="0"/>
                    </a:cubicBezTo>
                    <a:cubicBezTo>
                      <a:pt x="12" y="0"/>
                      <a:pt x="9" y="1"/>
                      <a:pt x="8" y="2"/>
                    </a:cubicBezTo>
                    <a:cubicBezTo>
                      <a:pt x="6" y="3"/>
                      <a:pt x="4" y="5"/>
                      <a:pt x="3" y="8"/>
                    </a:cubicBezTo>
                    <a:cubicBezTo>
                      <a:pt x="2" y="11"/>
                      <a:pt x="1" y="14"/>
                      <a:pt x="1" y="18"/>
                    </a:cubicBezTo>
                    <a:cubicBezTo>
                      <a:pt x="1" y="22"/>
                      <a:pt x="0" y="26"/>
                      <a:pt x="0" y="32"/>
                    </a:cubicBezTo>
                    <a:cubicBezTo>
                      <a:pt x="0" y="38"/>
                      <a:pt x="1" y="44"/>
                      <a:pt x="1" y="48"/>
                    </a:cubicBezTo>
                    <a:cubicBezTo>
                      <a:pt x="2" y="52"/>
                      <a:pt x="3" y="55"/>
                      <a:pt x="4" y="58"/>
                    </a:cubicBezTo>
                    <a:cubicBezTo>
                      <a:pt x="5" y="60"/>
                      <a:pt x="6" y="62"/>
                      <a:pt x="8" y="63"/>
                    </a:cubicBezTo>
                    <a:cubicBezTo>
                      <a:pt x="10" y="64"/>
                      <a:pt x="12" y="65"/>
                      <a:pt x="14" y="65"/>
                    </a:cubicBezTo>
                    <a:cubicBezTo>
                      <a:pt x="16" y="65"/>
                      <a:pt x="18" y="64"/>
                      <a:pt x="19" y="64"/>
                    </a:cubicBezTo>
                    <a:cubicBezTo>
                      <a:pt x="20" y="63"/>
                      <a:pt x="22" y="62"/>
                      <a:pt x="23" y="61"/>
                    </a:cubicBezTo>
                    <a:cubicBezTo>
                      <a:pt x="24" y="60"/>
                      <a:pt x="25" y="59"/>
                      <a:pt x="25" y="57"/>
                    </a:cubicBezTo>
                    <a:cubicBezTo>
                      <a:pt x="26" y="55"/>
                      <a:pt x="27" y="53"/>
                      <a:pt x="27" y="51"/>
                    </a:cubicBezTo>
                    <a:cubicBezTo>
                      <a:pt x="27" y="48"/>
                      <a:pt x="28" y="46"/>
                      <a:pt x="28" y="43"/>
                    </a:cubicBezTo>
                    <a:cubicBezTo>
                      <a:pt x="28" y="40"/>
                      <a:pt x="28" y="36"/>
                      <a:pt x="28" y="33"/>
                    </a:cubicBezTo>
                    <a:cubicBezTo>
                      <a:pt x="28" y="29"/>
                      <a:pt x="28" y="25"/>
                      <a:pt x="28" y="22"/>
                    </a:cubicBezTo>
                    <a:cubicBezTo>
                      <a:pt x="28" y="18"/>
                      <a:pt x="27" y="15"/>
                      <a:pt x="27" y="13"/>
                    </a:cubicBezTo>
                  </a:path>
                </a:pathLst>
              </a:custGeom>
              <a:solidFill>
                <a:srgbClr val="0078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200"/>
              </a:p>
            </p:txBody>
          </p:sp>
          <p:sp>
            <p:nvSpPr>
              <p:cNvPr id="122" name="Freeform 32"/>
              <p:cNvSpPr>
                <a:spLocks noEditPoints="1"/>
              </p:cNvSpPr>
              <p:nvPr/>
            </p:nvSpPr>
            <p:spPr bwMode="auto">
              <a:xfrm>
                <a:off x="2713" y="2700"/>
                <a:ext cx="436" cy="460"/>
              </a:xfrm>
              <a:custGeom>
                <a:avLst/>
                <a:gdLst>
                  <a:gd name="T0" fmla="*/ 187 w 264"/>
                  <a:gd name="T1" fmla="*/ 0 h 277"/>
                  <a:gd name="T2" fmla="*/ 0 w 264"/>
                  <a:gd name="T3" fmla="*/ 19 h 277"/>
                  <a:gd name="T4" fmla="*/ 18 w 264"/>
                  <a:gd name="T5" fmla="*/ 277 h 277"/>
                  <a:gd name="T6" fmla="*/ 264 w 264"/>
                  <a:gd name="T7" fmla="*/ 258 h 277"/>
                  <a:gd name="T8" fmla="*/ 213 w 264"/>
                  <a:gd name="T9" fmla="*/ 53 h 277"/>
                  <a:gd name="T10" fmla="*/ 213 w 264"/>
                  <a:gd name="T11" fmla="*/ 1 h 277"/>
                  <a:gd name="T12" fmla="*/ 70 w 264"/>
                  <a:gd name="T13" fmla="*/ 46 h 277"/>
                  <a:gd name="T14" fmla="*/ 72 w 264"/>
                  <a:gd name="T15" fmla="*/ 44 h 277"/>
                  <a:gd name="T16" fmla="*/ 92 w 264"/>
                  <a:gd name="T17" fmla="*/ 31 h 277"/>
                  <a:gd name="T18" fmla="*/ 96 w 264"/>
                  <a:gd name="T19" fmla="*/ 30 h 277"/>
                  <a:gd name="T20" fmla="*/ 104 w 264"/>
                  <a:gd name="T21" fmla="*/ 30 h 277"/>
                  <a:gd name="T22" fmla="*/ 107 w 264"/>
                  <a:gd name="T23" fmla="*/ 31 h 277"/>
                  <a:gd name="T24" fmla="*/ 108 w 264"/>
                  <a:gd name="T25" fmla="*/ 108 h 277"/>
                  <a:gd name="T26" fmla="*/ 124 w 264"/>
                  <a:gd name="T27" fmla="*/ 108 h 277"/>
                  <a:gd name="T28" fmla="*/ 125 w 264"/>
                  <a:gd name="T29" fmla="*/ 111 h 277"/>
                  <a:gd name="T30" fmla="*/ 125 w 264"/>
                  <a:gd name="T31" fmla="*/ 118 h 277"/>
                  <a:gd name="T32" fmla="*/ 124 w 264"/>
                  <a:gd name="T33" fmla="*/ 121 h 277"/>
                  <a:gd name="T34" fmla="*/ 72 w 264"/>
                  <a:gd name="T35" fmla="*/ 122 h 277"/>
                  <a:gd name="T36" fmla="*/ 70 w 264"/>
                  <a:gd name="T37" fmla="*/ 120 h 277"/>
                  <a:gd name="T38" fmla="*/ 70 w 264"/>
                  <a:gd name="T39" fmla="*/ 115 h 277"/>
                  <a:gd name="T40" fmla="*/ 70 w 264"/>
                  <a:gd name="T41" fmla="*/ 109 h 277"/>
                  <a:gd name="T42" fmla="*/ 72 w 264"/>
                  <a:gd name="T43" fmla="*/ 108 h 277"/>
                  <a:gd name="T44" fmla="*/ 89 w 264"/>
                  <a:gd name="T45" fmla="*/ 48 h 277"/>
                  <a:gd name="T46" fmla="*/ 72 w 264"/>
                  <a:gd name="T47" fmla="*/ 57 h 277"/>
                  <a:gd name="T48" fmla="*/ 70 w 264"/>
                  <a:gd name="T49" fmla="*/ 55 h 277"/>
                  <a:gd name="T50" fmla="*/ 69 w 264"/>
                  <a:gd name="T51" fmla="*/ 48 h 277"/>
                  <a:gd name="T52" fmla="*/ 120 w 264"/>
                  <a:gd name="T53" fmla="*/ 235 h 277"/>
                  <a:gd name="T54" fmla="*/ 95 w 264"/>
                  <a:gd name="T55" fmla="*/ 248 h 277"/>
                  <a:gd name="T56" fmla="*/ 69 w 264"/>
                  <a:gd name="T57" fmla="*/ 236 h 277"/>
                  <a:gd name="T58" fmla="*/ 63 w 264"/>
                  <a:gd name="T59" fmla="*/ 201 h 277"/>
                  <a:gd name="T60" fmla="*/ 71 w 264"/>
                  <a:gd name="T61" fmla="*/ 167 h 277"/>
                  <a:gd name="T62" fmla="*/ 96 w 264"/>
                  <a:gd name="T63" fmla="*/ 154 h 277"/>
                  <a:gd name="T64" fmla="*/ 122 w 264"/>
                  <a:gd name="T65" fmla="*/ 166 h 277"/>
                  <a:gd name="T66" fmla="*/ 128 w 264"/>
                  <a:gd name="T67" fmla="*/ 201 h 277"/>
                  <a:gd name="T68" fmla="*/ 198 w 264"/>
                  <a:gd name="T69" fmla="*/ 243 h 277"/>
                  <a:gd name="T70" fmla="*/ 196 w 264"/>
                  <a:gd name="T71" fmla="*/ 246 h 277"/>
                  <a:gd name="T72" fmla="*/ 145 w 264"/>
                  <a:gd name="T73" fmla="*/ 246 h 277"/>
                  <a:gd name="T74" fmla="*/ 143 w 264"/>
                  <a:gd name="T75" fmla="*/ 245 h 277"/>
                  <a:gd name="T76" fmla="*/ 142 w 264"/>
                  <a:gd name="T77" fmla="*/ 239 h 277"/>
                  <a:gd name="T78" fmla="*/ 143 w 264"/>
                  <a:gd name="T79" fmla="*/ 234 h 277"/>
                  <a:gd name="T80" fmla="*/ 145 w 264"/>
                  <a:gd name="T81" fmla="*/ 232 h 277"/>
                  <a:gd name="T82" fmla="*/ 162 w 264"/>
                  <a:gd name="T83" fmla="*/ 173 h 277"/>
                  <a:gd name="T84" fmla="*/ 145 w 264"/>
                  <a:gd name="T85" fmla="*/ 182 h 277"/>
                  <a:gd name="T86" fmla="*/ 142 w 264"/>
                  <a:gd name="T87" fmla="*/ 180 h 277"/>
                  <a:gd name="T88" fmla="*/ 142 w 264"/>
                  <a:gd name="T89" fmla="*/ 173 h 277"/>
                  <a:gd name="T90" fmla="*/ 143 w 264"/>
                  <a:gd name="T91" fmla="*/ 169 h 277"/>
                  <a:gd name="T92" fmla="*/ 164 w 264"/>
                  <a:gd name="T93" fmla="*/ 156 h 277"/>
                  <a:gd name="T94" fmla="*/ 167 w 264"/>
                  <a:gd name="T95" fmla="*/ 155 h 277"/>
                  <a:gd name="T96" fmla="*/ 172 w 264"/>
                  <a:gd name="T97" fmla="*/ 155 h 277"/>
                  <a:gd name="T98" fmla="*/ 179 w 264"/>
                  <a:gd name="T99" fmla="*/ 155 h 277"/>
                  <a:gd name="T100" fmla="*/ 180 w 264"/>
                  <a:gd name="T101" fmla="*/ 157 h 277"/>
                  <a:gd name="T102" fmla="*/ 195 w 264"/>
                  <a:gd name="T103" fmla="*/ 232 h 277"/>
                  <a:gd name="T104" fmla="*/ 197 w 264"/>
                  <a:gd name="T105" fmla="*/ 234 h 277"/>
                  <a:gd name="T106" fmla="*/ 198 w 264"/>
                  <a:gd name="T107" fmla="*/ 239 h 277"/>
                  <a:gd name="T108" fmla="*/ 199 w 264"/>
                  <a:gd name="T109" fmla="*/ 96 h 277"/>
                  <a:gd name="T110" fmla="*/ 183 w 264"/>
                  <a:gd name="T111" fmla="*/ 120 h 277"/>
                  <a:gd name="T112" fmla="*/ 152 w 264"/>
                  <a:gd name="T113" fmla="*/ 120 h 277"/>
                  <a:gd name="T114" fmla="*/ 137 w 264"/>
                  <a:gd name="T115" fmla="*/ 96 h 277"/>
                  <a:gd name="T116" fmla="*/ 138 w 264"/>
                  <a:gd name="T117" fmla="*/ 57 h 277"/>
                  <a:gd name="T118" fmla="*/ 154 w 264"/>
                  <a:gd name="T119" fmla="*/ 33 h 277"/>
                  <a:gd name="T120" fmla="*/ 185 w 264"/>
                  <a:gd name="T121" fmla="*/ 32 h 277"/>
                  <a:gd name="T122" fmla="*/ 199 w 264"/>
                  <a:gd name="T123" fmla="*/ 56 h 277"/>
                  <a:gd name="T124" fmla="*/ 199 w 264"/>
                  <a:gd name="T125" fmla="*/ 96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64" h="277">
                    <a:moveTo>
                      <a:pt x="213" y="1"/>
                    </a:moveTo>
                    <a:cubicBezTo>
                      <a:pt x="207" y="0"/>
                      <a:pt x="197" y="0"/>
                      <a:pt x="187" y="0"/>
                    </a:cubicBezTo>
                    <a:lnTo>
                      <a:pt x="18" y="0"/>
                    </a:lnTo>
                    <a:cubicBezTo>
                      <a:pt x="8" y="0"/>
                      <a:pt x="0" y="9"/>
                      <a:pt x="0" y="19"/>
                    </a:cubicBezTo>
                    <a:lnTo>
                      <a:pt x="0" y="258"/>
                    </a:lnTo>
                    <a:cubicBezTo>
                      <a:pt x="0" y="268"/>
                      <a:pt x="8" y="277"/>
                      <a:pt x="18" y="277"/>
                    </a:cubicBezTo>
                    <a:lnTo>
                      <a:pt x="245" y="277"/>
                    </a:lnTo>
                    <a:cubicBezTo>
                      <a:pt x="255" y="277"/>
                      <a:pt x="264" y="268"/>
                      <a:pt x="264" y="258"/>
                    </a:cubicBezTo>
                    <a:lnTo>
                      <a:pt x="264" y="53"/>
                    </a:lnTo>
                    <a:lnTo>
                      <a:pt x="213" y="53"/>
                    </a:lnTo>
                    <a:lnTo>
                      <a:pt x="213" y="1"/>
                    </a:lnTo>
                    <a:lnTo>
                      <a:pt x="213" y="1"/>
                    </a:lnTo>
                    <a:close/>
                    <a:moveTo>
                      <a:pt x="69" y="48"/>
                    </a:moveTo>
                    <a:cubicBezTo>
                      <a:pt x="69" y="47"/>
                      <a:pt x="70" y="47"/>
                      <a:pt x="70" y="46"/>
                    </a:cubicBezTo>
                    <a:cubicBezTo>
                      <a:pt x="70" y="46"/>
                      <a:pt x="70" y="45"/>
                      <a:pt x="71" y="45"/>
                    </a:cubicBezTo>
                    <a:cubicBezTo>
                      <a:pt x="71" y="45"/>
                      <a:pt x="71" y="44"/>
                      <a:pt x="72" y="44"/>
                    </a:cubicBezTo>
                    <a:lnTo>
                      <a:pt x="91" y="31"/>
                    </a:lnTo>
                    <a:cubicBezTo>
                      <a:pt x="92" y="31"/>
                      <a:pt x="92" y="31"/>
                      <a:pt x="92" y="31"/>
                    </a:cubicBezTo>
                    <a:cubicBezTo>
                      <a:pt x="93" y="31"/>
                      <a:pt x="93" y="31"/>
                      <a:pt x="94" y="30"/>
                    </a:cubicBezTo>
                    <a:cubicBezTo>
                      <a:pt x="94" y="30"/>
                      <a:pt x="95" y="30"/>
                      <a:pt x="96" y="30"/>
                    </a:cubicBezTo>
                    <a:cubicBezTo>
                      <a:pt x="97" y="30"/>
                      <a:pt x="98" y="30"/>
                      <a:pt x="99" y="30"/>
                    </a:cubicBezTo>
                    <a:cubicBezTo>
                      <a:pt x="101" y="30"/>
                      <a:pt x="103" y="30"/>
                      <a:pt x="104" y="30"/>
                    </a:cubicBezTo>
                    <a:cubicBezTo>
                      <a:pt x="105" y="30"/>
                      <a:pt x="106" y="31"/>
                      <a:pt x="106" y="31"/>
                    </a:cubicBezTo>
                    <a:cubicBezTo>
                      <a:pt x="107" y="31"/>
                      <a:pt x="107" y="31"/>
                      <a:pt x="107" y="31"/>
                    </a:cubicBezTo>
                    <a:cubicBezTo>
                      <a:pt x="108" y="32"/>
                      <a:pt x="108" y="32"/>
                      <a:pt x="108" y="32"/>
                    </a:cubicBezTo>
                    <a:lnTo>
                      <a:pt x="108" y="108"/>
                    </a:lnTo>
                    <a:lnTo>
                      <a:pt x="122" y="108"/>
                    </a:lnTo>
                    <a:cubicBezTo>
                      <a:pt x="123" y="108"/>
                      <a:pt x="123" y="108"/>
                      <a:pt x="124" y="108"/>
                    </a:cubicBezTo>
                    <a:cubicBezTo>
                      <a:pt x="124" y="108"/>
                      <a:pt x="124" y="109"/>
                      <a:pt x="124" y="109"/>
                    </a:cubicBezTo>
                    <a:cubicBezTo>
                      <a:pt x="125" y="110"/>
                      <a:pt x="125" y="110"/>
                      <a:pt x="125" y="111"/>
                    </a:cubicBezTo>
                    <a:cubicBezTo>
                      <a:pt x="125" y="112"/>
                      <a:pt x="125" y="113"/>
                      <a:pt x="125" y="115"/>
                    </a:cubicBezTo>
                    <a:cubicBezTo>
                      <a:pt x="125" y="116"/>
                      <a:pt x="125" y="117"/>
                      <a:pt x="125" y="118"/>
                    </a:cubicBezTo>
                    <a:cubicBezTo>
                      <a:pt x="125" y="119"/>
                      <a:pt x="125" y="120"/>
                      <a:pt x="124" y="120"/>
                    </a:cubicBezTo>
                    <a:cubicBezTo>
                      <a:pt x="124" y="121"/>
                      <a:pt x="124" y="121"/>
                      <a:pt x="124" y="121"/>
                    </a:cubicBezTo>
                    <a:cubicBezTo>
                      <a:pt x="123" y="122"/>
                      <a:pt x="123" y="122"/>
                      <a:pt x="122" y="122"/>
                    </a:cubicBezTo>
                    <a:lnTo>
                      <a:pt x="72" y="122"/>
                    </a:lnTo>
                    <a:cubicBezTo>
                      <a:pt x="72" y="122"/>
                      <a:pt x="72" y="122"/>
                      <a:pt x="71" y="121"/>
                    </a:cubicBezTo>
                    <a:cubicBezTo>
                      <a:pt x="71" y="121"/>
                      <a:pt x="71" y="121"/>
                      <a:pt x="70" y="120"/>
                    </a:cubicBezTo>
                    <a:cubicBezTo>
                      <a:pt x="70" y="120"/>
                      <a:pt x="70" y="119"/>
                      <a:pt x="70" y="118"/>
                    </a:cubicBezTo>
                    <a:cubicBezTo>
                      <a:pt x="70" y="117"/>
                      <a:pt x="70" y="116"/>
                      <a:pt x="70" y="115"/>
                    </a:cubicBezTo>
                    <a:cubicBezTo>
                      <a:pt x="70" y="113"/>
                      <a:pt x="70" y="112"/>
                      <a:pt x="70" y="111"/>
                    </a:cubicBezTo>
                    <a:cubicBezTo>
                      <a:pt x="70" y="110"/>
                      <a:pt x="70" y="110"/>
                      <a:pt x="70" y="109"/>
                    </a:cubicBezTo>
                    <a:cubicBezTo>
                      <a:pt x="71" y="109"/>
                      <a:pt x="71" y="108"/>
                      <a:pt x="71" y="108"/>
                    </a:cubicBezTo>
                    <a:cubicBezTo>
                      <a:pt x="72" y="108"/>
                      <a:pt x="72" y="108"/>
                      <a:pt x="72" y="108"/>
                    </a:cubicBezTo>
                    <a:lnTo>
                      <a:pt x="89" y="108"/>
                    </a:lnTo>
                    <a:lnTo>
                      <a:pt x="89" y="48"/>
                    </a:lnTo>
                    <a:lnTo>
                      <a:pt x="75" y="56"/>
                    </a:lnTo>
                    <a:cubicBezTo>
                      <a:pt x="74" y="57"/>
                      <a:pt x="73" y="57"/>
                      <a:pt x="72" y="57"/>
                    </a:cubicBezTo>
                    <a:cubicBezTo>
                      <a:pt x="71" y="58"/>
                      <a:pt x="71" y="57"/>
                      <a:pt x="70" y="57"/>
                    </a:cubicBezTo>
                    <a:cubicBezTo>
                      <a:pt x="70" y="57"/>
                      <a:pt x="70" y="56"/>
                      <a:pt x="70" y="55"/>
                    </a:cubicBezTo>
                    <a:cubicBezTo>
                      <a:pt x="69" y="54"/>
                      <a:pt x="69" y="53"/>
                      <a:pt x="69" y="51"/>
                    </a:cubicBezTo>
                    <a:cubicBezTo>
                      <a:pt x="69" y="50"/>
                      <a:pt x="69" y="49"/>
                      <a:pt x="69" y="48"/>
                    </a:cubicBezTo>
                    <a:close/>
                    <a:moveTo>
                      <a:pt x="126" y="220"/>
                    </a:moveTo>
                    <a:cubicBezTo>
                      <a:pt x="125" y="226"/>
                      <a:pt x="123" y="231"/>
                      <a:pt x="120" y="235"/>
                    </a:cubicBezTo>
                    <a:cubicBezTo>
                      <a:pt x="118" y="239"/>
                      <a:pt x="114" y="242"/>
                      <a:pt x="110" y="245"/>
                    </a:cubicBezTo>
                    <a:cubicBezTo>
                      <a:pt x="106" y="247"/>
                      <a:pt x="101" y="248"/>
                      <a:pt x="95" y="248"/>
                    </a:cubicBezTo>
                    <a:cubicBezTo>
                      <a:pt x="88" y="248"/>
                      <a:pt x="83" y="247"/>
                      <a:pt x="79" y="245"/>
                    </a:cubicBezTo>
                    <a:cubicBezTo>
                      <a:pt x="75" y="243"/>
                      <a:pt x="72" y="240"/>
                      <a:pt x="69" y="236"/>
                    </a:cubicBezTo>
                    <a:cubicBezTo>
                      <a:pt x="67" y="232"/>
                      <a:pt x="65" y="227"/>
                      <a:pt x="64" y="221"/>
                    </a:cubicBezTo>
                    <a:cubicBezTo>
                      <a:pt x="63" y="215"/>
                      <a:pt x="63" y="209"/>
                      <a:pt x="63" y="201"/>
                    </a:cubicBezTo>
                    <a:cubicBezTo>
                      <a:pt x="63" y="194"/>
                      <a:pt x="64" y="187"/>
                      <a:pt x="65" y="182"/>
                    </a:cubicBezTo>
                    <a:cubicBezTo>
                      <a:pt x="66" y="176"/>
                      <a:pt x="68" y="171"/>
                      <a:pt x="71" y="167"/>
                    </a:cubicBezTo>
                    <a:cubicBezTo>
                      <a:pt x="73" y="163"/>
                      <a:pt x="77" y="159"/>
                      <a:pt x="81" y="157"/>
                    </a:cubicBezTo>
                    <a:cubicBezTo>
                      <a:pt x="85" y="155"/>
                      <a:pt x="90" y="154"/>
                      <a:pt x="96" y="154"/>
                    </a:cubicBezTo>
                    <a:cubicBezTo>
                      <a:pt x="103" y="154"/>
                      <a:pt x="108" y="155"/>
                      <a:pt x="112" y="157"/>
                    </a:cubicBezTo>
                    <a:cubicBezTo>
                      <a:pt x="116" y="159"/>
                      <a:pt x="119" y="162"/>
                      <a:pt x="122" y="166"/>
                    </a:cubicBezTo>
                    <a:cubicBezTo>
                      <a:pt x="124" y="170"/>
                      <a:pt x="126" y="175"/>
                      <a:pt x="126" y="181"/>
                    </a:cubicBezTo>
                    <a:cubicBezTo>
                      <a:pt x="127" y="187"/>
                      <a:pt x="128" y="193"/>
                      <a:pt x="128" y="201"/>
                    </a:cubicBezTo>
                    <a:cubicBezTo>
                      <a:pt x="128" y="208"/>
                      <a:pt x="127" y="214"/>
                      <a:pt x="126" y="220"/>
                    </a:cubicBezTo>
                    <a:close/>
                    <a:moveTo>
                      <a:pt x="198" y="243"/>
                    </a:moveTo>
                    <a:cubicBezTo>
                      <a:pt x="198" y="244"/>
                      <a:pt x="198" y="244"/>
                      <a:pt x="197" y="245"/>
                    </a:cubicBezTo>
                    <a:cubicBezTo>
                      <a:pt x="197" y="245"/>
                      <a:pt x="197" y="246"/>
                      <a:pt x="196" y="246"/>
                    </a:cubicBezTo>
                    <a:cubicBezTo>
                      <a:pt x="196" y="246"/>
                      <a:pt x="196" y="246"/>
                      <a:pt x="195" y="246"/>
                    </a:cubicBezTo>
                    <a:lnTo>
                      <a:pt x="145" y="246"/>
                    </a:lnTo>
                    <a:cubicBezTo>
                      <a:pt x="145" y="246"/>
                      <a:pt x="144" y="246"/>
                      <a:pt x="144" y="246"/>
                    </a:cubicBezTo>
                    <a:cubicBezTo>
                      <a:pt x="144" y="246"/>
                      <a:pt x="143" y="245"/>
                      <a:pt x="143" y="245"/>
                    </a:cubicBezTo>
                    <a:cubicBezTo>
                      <a:pt x="143" y="244"/>
                      <a:pt x="143" y="244"/>
                      <a:pt x="143" y="243"/>
                    </a:cubicBezTo>
                    <a:cubicBezTo>
                      <a:pt x="142" y="242"/>
                      <a:pt x="142" y="241"/>
                      <a:pt x="142" y="239"/>
                    </a:cubicBezTo>
                    <a:cubicBezTo>
                      <a:pt x="142" y="238"/>
                      <a:pt x="142" y="237"/>
                      <a:pt x="143" y="236"/>
                    </a:cubicBezTo>
                    <a:cubicBezTo>
                      <a:pt x="143" y="235"/>
                      <a:pt x="143" y="234"/>
                      <a:pt x="143" y="234"/>
                    </a:cubicBezTo>
                    <a:cubicBezTo>
                      <a:pt x="143" y="233"/>
                      <a:pt x="144" y="233"/>
                      <a:pt x="144" y="232"/>
                    </a:cubicBezTo>
                    <a:cubicBezTo>
                      <a:pt x="144" y="232"/>
                      <a:pt x="145" y="232"/>
                      <a:pt x="145" y="232"/>
                    </a:cubicBezTo>
                    <a:lnTo>
                      <a:pt x="162" y="232"/>
                    </a:lnTo>
                    <a:lnTo>
                      <a:pt x="162" y="173"/>
                    </a:lnTo>
                    <a:lnTo>
                      <a:pt x="147" y="181"/>
                    </a:lnTo>
                    <a:cubicBezTo>
                      <a:pt x="146" y="182"/>
                      <a:pt x="146" y="182"/>
                      <a:pt x="145" y="182"/>
                    </a:cubicBezTo>
                    <a:cubicBezTo>
                      <a:pt x="144" y="182"/>
                      <a:pt x="144" y="182"/>
                      <a:pt x="143" y="182"/>
                    </a:cubicBezTo>
                    <a:cubicBezTo>
                      <a:pt x="143" y="181"/>
                      <a:pt x="143" y="180"/>
                      <a:pt x="142" y="180"/>
                    </a:cubicBezTo>
                    <a:cubicBezTo>
                      <a:pt x="142" y="179"/>
                      <a:pt x="142" y="177"/>
                      <a:pt x="142" y="175"/>
                    </a:cubicBezTo>
                    <a:cubicBezTo>
                      <a:pt x="142" y="174"/>
                      <a:pt x="142" y="173"/>
                      <a:pt x="142" y="173"/>
                    </a:cubicBezTo>
                    <a:cubicBezTo>
                      <a:pt x="142" y="172"/>
                      <a:pt x="142" y="171"/>
                      <a:pt x="143" y="171"/>
                    </a:cubicBezTo>
                    <a:cubicBezTo>
                      <a:pt x="143" y="170"/>
                      <a:pt x="143" y="170"/>
                      <a:pt x="143" y="169"/>
                    </a:cubicBezTo>
                    <a:cubicBezTo>
                      <a:pt x="144" y="169"/>
                      <a:pt x="144" y="169"/>
                      <a:pt x="145" y="168"/>
                    </a:cubicBezTo>
                    <a:lnTo>
                      <a:pt x="164" y="156"/>
                    </a:lnTo>
                    <a:cubicBezTo>
                      <a:pt x="164" y="156"/>
                      <a:pt x="165" y="155"/>
                      <a:pt x="165" y="155"/>
                    </a:cubicBezTo>
                    <a:cubicBezTo>
                      <a:pt x="165" y="155"/>
                      <a:pt x="166" y="155"/>
                      <a:pt x="167" y="155"/>
                    </a:cubicBezTo>
                    <a:cubicBezTo>
                      <a:pt x="167" y="155"/>
                      <a:pt x="168" y="155"/>
                      <a:pt x="169" y="155"/>
                    </a:cubicBezTo>
                    <a:cubicBezTo>
                      <a:pt x="170" y="155"/>
                      <a:pt x="171" y="155"/>
                      <a:pt x="172" y="155"/>
                    </a:cubicBezTo>
                    <a:cubicBezTo>
                      <a:pt x="174" y="155"/>
                      <a:pt x="175" y="155"/>
                      <a:pt x="177" y="155"/>
                    </a:cubicBezTo>
                    <a:cubicBezTo>
                      <a:pt x="178" y="155"/>
                      <a:pt x="179" y="155"/>
                      <a:pt x="179" y="155"/>
                    </a:cubicBezTo>
                    <a:cubicBezTo>
                      <a:pt x="180" y="155"/>
                      <a:pt x="180" y="156"/>
                      <a:pt x="180" y="156"/>
                    </a:cubicBezTo>
                    <a:cubicBezTo>
                      <a:pt x="180" y="156"/>
                      <a:pt x="180" y="157"/>
                      <a:pt x="180" y="157"/>
                    </a:cubicBezTo>
                    <a:lnTo>
                      <a:pt x="180" y="232"/>
                    </a:lnTo>
                    <a:lnTo>
                      <a:pt x="195" y="232"/>
                    </a:lnTo>
                    <a:cubicBezTo>
                      <a:pt x="196" y="232"/>
                      <a:pt x="196" y="232"/>
                      <a:pt x="196" y="232"/>
                    </a:cubicBezTo>
                    <a:cubicBezTo>
                      <a:pt x="197" y="233"/>
                      <a:pt x="197" y="233"/>
                      <a:pt x="197" y="234"/>
                    </a:cubicBezTo>
                    <a:cubicBezTo>
                      <a:pt x="198" y="234"/>
                      <a:pt x="198" y="235"/>
                      <a:pt x="198" y="236"/>
                    </a:cubicBezTo>
                    <a:cubicBezTo>
                      <a:pt x="198" y="237"/>
                      <a:pt x="198" y="238"/>
                      <a:pt x="198" y="239"/>
                    </a:cubicBezTo>
                    <a:cubicBezTo>
                      <a:pt x="198" y="241"/>
                      <a:pt x="198" y="242"/>
                      <a:pt x="198" y="243"/>
                    </a:cubicBezTo>
                    <a:close/>
                    <a:moveTo>
                      <a:pt x="199" y="96"/>
                    </a:moveTo>
                    <a:cubicBezTo>
                      <a:pt x="198" y="101"/>
                      <a:pt x="196" y="106"/>
                      <a:pt x="193" y="111"/>
                    </a:cubicBezTo>
                    <a:cubicBezTo>
                      <a:pt x="191" y="115"/>
                      <a:pt x="187" y="118"/>
                      <a:pt x="183" y="120"/>
                    </a:cubicBezTo>
                    <a:cubicBezTo>
                      <a:pt x="179" y="122"/>
                      <a:pt x="174" y="123"/>
                      <a:pt x="167" y="123"/>
                    </a:cubicBezTo>
                    <a:cubicBezTo>
                      <a:pt x="161" y="123"/>
                      <a:pt x="156" y="122"/>
                      <a:pt x="152" y="120"/>
                    </a:cubicBezTo>
                    <a:cubicBezTo>
                      <a:pt x="148" y="118"/>
                      <a:pt x="145" y="115"/>
                      <a:pt x="142" y="111"/>
                    </a:cubicBezTo>
                    <a:cubicBezTo>
                      <a:pt x="140" y="107"/>
                      <a:pt x="138" y="102"/>
                      <a:pt x="137" y="96"/>
                    </a:cubicBezTo>
                    <a:cubicBezTo>
                      <a:pt x="136" y="90"/>
                      <a:pt x="136" y="84"/>
                      <a:pt x="136" y="77"/>
                    </a:cubicBezTo>
                    <a:cubicBezTo>
                      <a:pt x="136" y="69"/>
                      <a:pt x="136" y="63"/>
                      <a:pt x="138" y="57"/>
                    </a:cubicBezTo>
                    <a:cubicBezTo>
                      <a:pt x="139" y="51"/>
                      <a:pt x="141" y="46"/>
                      <a:pt x="143" y="42"/>
                    </a:cubicBezTo>
                    <a:cubicBezTo>
                      <a:pt x="146" y="38"/>
                      <a:pt x="149" y="35"/>
                      <a:pt x="154" y="33"/>
                    </a:cubicBezTo>
                    <a:cubicBezTo>
                      <a:pt x="158" y="30"/>
                      <a:pt x="163" y="29"/>
                      <a:pt x="169" y="29"/>
                    </a:cubicBezTo>
                    <a:cubicBezTo>
                      <a:pt x="175" y="29"/>
                      <a:pt x="181" y="30"/>
                      <a:pt x="185" y="32"/>
                    </a:cubicBezTo>
                    <a:cubicBezTo>
                      <a:pt x="189" y="35"/>
                      <a:pt x="192" y="38"/>
                      <a:pt x="194" y="42"/>
                    </a:cubicBezTo>
                    <a:cubicBezTo>
                      <a:pt x="197" y="46"/>
                      <a:pt x="198" y="51"/>
                      <a:pt x="199" y="56"/>
                    </a:cubicBezTo>
                    <a:cubicBezTo>
                      <a:pt x="200" y="62"/>
                      <a:pt x="201" y="69"/>
                      <a:pt x="201" y="76"/>
                    </a:cubicBezTo>
                    <a:cubicBezTo>
                      <a:pt x="201" y="83"/>
                      <a:pt x="200" y="90"/>
                      <a:pt x="199" y="96"/>
                    </a:cubicBezTo>
                    <a:close/>
                  </a:path>
                </a:pathLst>
              </a:custGeom>
              <a:solidFill>
                <a:srgbClr val="0078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200"/>
              </a:p>
            </p:txBody>
          </p:sp>
        </p:grpSp>
      </p:grpSp>
      <p:cxnSp>
        <p:nvCxnSpPr>
          <p:cNvPr id="127" name="Straight Arrow Connector 126"/>
          <p:cNvCxnSpPr>
            <a:stCxn id="17" idx="3"/>
            <a:endCxn id="71" idx="1"/>
          </p:cNvCxnSpPr>
          <p:nvPr/>
        </p:nvCxnSpPr>
        <p:spPr>
          <a:xfrm>
            <a:off x="4062192" y="3347248"/>
            <a:ext cx="340266" cy="0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00" idx="1"/>
            <a:endCxn id="71" idx="3"/>
          </p:cNvCxnSpPr>
          <p:nvPr/>
        </p:nvCxnSpPr>
        <p:spPr>
          <a:xfrm flipH="1" flipV="1">
            <a:off x="5371461" y="3347248"/>
            <a:ext cx="685885" cy="1571107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7" idx="5"/>
            <a:endCxn id="117" idx="1"/>
          </p:cNvCxnSpPr>
          <p:nvPr/>
        </p:nvCxnSpPr>
        <p:spPr>
          <a:xfrm>
            <a:off x="8772640" y="4092070"/>
            <a:ext cx="1131082" cy="408169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950976" y="2997365"/>
            <a:ext cx="1060216" cy="733372"/>
          </a:xfrm>
          <a:prstGeom prst="rect">
            <a:avLst/>
          </a:prstGeom>
          <a:solidFill>
            <a:srgbClr val="D7D7D7"/>
          </a:solidFill>
          <a:ln w="38100">
            <a:solidFill>
              <a:srgbClr val="3398DB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Visual Studio Load Tests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61" name="Straight Arrow Connector 160"/>
          <p:cNvCxnSpPr>
            <a:stCxn id="155" idx="3"/>
            <a:endCxn id="17" idx="1"/>
          </p:cNvCxnSpPr>
          <p:nvPr/>
        </p:nvCxnSpPr>
        <p:spPr>
          <a:xfrm flipV="1">
            <a:off x="2011192" y="3347248"/>
            <a:ext cx="1081996" cy="16803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6065290" y="2272521"/>
            <a:ext cx="969004" cy="1093278"/>
            <a:chOff x="5748574" y="966158"/>
            <a:chExt cx="1397479" cy="1576706"/>
          </a:xfrm>
        </p:grpSpPr>
        <p:sp>
          <p:nvSpPr>
            <p:cNvPr id="48" name="Rectangle 47"/>
            <p:cNvSpPr/>
            <p:nvPr/>
          </p:nvSpPr>
          <p:spPr>
            <a:xfrm>
              <a:off x="5748574" y="966158"/>
              <a:ext cx="1397479" cy="1576706"/>
            </a:xfrm>
            <a:prstGeom prst="rect">
              <a:avLst/>
            </a:prstGeom>
            <a:solidFill>
              <a:srgbClr val="D7D7D7"/>
            </a:solidFill>
            <a:ln w="38100">
              <a:solidFill>
                <a:srgbClr val="3398DB"/>
              </a:solidFill>
              <a:prstDash val="sysDot"/>
              <a:miter lim="800000"/>
              <a:headEnd/>
              <a:tailEnd/>
            </a:ln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Stream Analytics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5920061" y="1086928"/>
              <a:ext cx="1054504" cy="821020"/>
              <a:chOff x="7196138" y="1643063"/>
              <a:chExt cx="3498850" cy="2724150"/>
            </a:xfrm>
          </p:grpSpPr>
          <p:sp>
            <p:nvSpPr>
              <p:cNvPr id="50" name="Freeform 37"/>
              <p:cNvSpPr>
                <a:spLocks/>
              </p:cNvSpPr>
              <p:nvPr/>
            </p:nvSpPr>
            <p:spPr bwMode="auto">
              <a:xfrm>
                <a:off x="8231188" y="1643063"/>
                <a:ext cx="2463800" cy="2724150"/>
              </a:xfrm>
              <a:custGeom>
                <a:avLst/>
                <a:gdLst>
                  <a:gd name="T0" fmla="*/ 493 w 610"/>
                  <a:gd name="T1" fmla="*/ 455 h 670"/>
                  <a:gd name="T2" fmla="*/ 516 w 610"/>
                  <a:gd name="T3" fmla="*/ 403 h 670"/>
                  <a:gd name="T4" fmla="*/ 610 w 610"/>
                  <a:gd name="T5" fmla="*/ 370 h 670"/>
                  <a:gd name="T6" fmla="*/ 610 w 610"/>
                  <a:gd name="T7" fmla="*/ 294 h 670"/>
                  <a:gd name="T8" fmla="*/ 600 w 610"/>
                  <a:gd name="T9" fmla="*/ 291 h 670"/>
                  <a:gd name="T10" fmla="*/ 517 w 610"/>
                  <a:gd name="T11" fmla="*/ 263 h 670"/>
                  <a:gd name="T12" fmla="*/ 494 w 610"/>
                  <a:gd name="T13" fmla="*/ 210 h 670"/>
                  <a:gd name="T14" fmla="*/ 537 w 610"/>
                  <a:gd name="T15" fmla="*/ 121 h 670"/>
                  <a:gd name="T16" fmla="*/ 485 w 610"/>
                  <a:gd name="T17" fmla="*/ 68 h 670"/>
                  <a:gd name="T18" fmla="*/ 473 w 610"/>
                  <a:gd name="T19" fmla="*/ 75 h 670"/>
                  <a:gd name="T20" fmla="*/ 395 w 610"/>
                  <a:gd name="T21" fmla="*/ 114 h 670"/>
                  <a:gd name="T22" fmla="*/ 343 w 610"/>
                  <a:gd name="T23" fmla="*/ 91 h 670"/>
                  <a:gd name="T24" fmla="*/ 308 w 610"/>
                  <a:gd name="T25" fmla="*/ 0 h 670"/>
                  <a:gd name="T26" fmla="*/ 231 w 610"/>
                  <a:gd name="T27" fmla="*/ 0 h 670"/>
                  <a:gd name="T28" fmla="*/ 227 w 610"/>
                  <a:gd name="T29" fmla="*/ 10 h 670"/>
                  <a:gd name="T30" fmla="*/ 196 w 610"/>
                  <a:gd name="T31" fmla="*/ 89 h 670"/>
                  <a:gd name="T32" fmla="*/ 143 w 610"/>
                  <a:gd name="T33" fmla="*/ 113 h 670"/>
                  <a:gd name="T34" fmla="*/ 53 w 610"/>
                  <a:gd name="T35" fmla="*/ 73 h 670"/>
                  <a:gd name="T36" fmla="*/ 0 w 610"/>
                  <a:gd name="T37" fmla="*/ 126 h 670"/>
                  <a:gd name="T38" fmla="*/ 5 w 610"/>
                  <a:gd name="T39" fmla="*/ 136 h 670"/>
                  <a:gd name="T40" fmla="*/ 30 w 610"/>
                  <a:gd name="T41" fmla="*/ 182 h 670"/>
                  <a:gd name="T42" fmla="*/ 168 w 610"/>
                  <a:gd name="T43" fmla="*/ 147 h 670"/>
                  <a:gd name="T44" fmla="*/ 346 w 610"/>
                  <a:gd name="T45" fmla="*/ 220 h 670"/>
                  <a:gd name="T46" fmla="*/ 379 w 610"/>
                  <a:gd name="T47" fmla="*/ 248 h 670"/>
                  <a:gd name="T48" fmla="*/ 392 w 610"/>
                  <a:gd name="T49" fmla="*/ 268 h 670"/>
                  <a:gd name="T50" fmla="*/ 358 w 610"/>
                  <a:gd name="T51" fmla="*/ 441 h 670"/>
                  <a:gd name="T52" fmla="*/ 219 w 610"/>
                  <a:gd name="T53" fmla="*/ 460 h 670"/>
                  <a:gd name="T54" fmla="*/ 209 w 610"/>
                  <a:gd name="T55" fmla="*/ 455 h 670"/>
                  <a:gd name="T56" fmla="*/ 180 w 610"/>
                  <a:gd name="T57" fmla="*/ 434 h 670"/>
                  <a:gd name="T58" fmla="*/ 170 w 610"/>
                  <a:gd name="T59" fmla="*/ 431 h 670"/>
                  <a:gd name="T60" fmla="*/ 140 w 610"/>
                  <a:gd name="T61" fmla="*/ 444 h 670"/>
                  <a:gd name="T62" fmla="*/ 137 w 610"/>
                  <a:gd name="T63" fmla="*/ 447 h 670"/>
                  <a:gd name="T64" fmla="*/ 26 w 610"/>
                  <a:gd name="T65" fmla="*/ 518 h 670"/>
                  <a:gd name="T66" fmla="*/ 6 w 610"/>
                  <a:gd name="T67" fmla="*/ 548 h 670"/>
                  <a:gd name="T68" fmla="*/ 61 w 610"/>
                  <a:gd name="T69" fmla="*/ 602 h 670"/>
                  <a:gd name="T70" fmla="*/ 71 w 610"/>
                  <a:gd name="T71" fmla="*/ 597 h 670"/>
                  <a:gd name="T72" fmla="*/ 148 w 610"/>
                  <a:gd name="T73" fmla="*/ 558 h 670"/>
                  <a:gd name="T74" fmla="*/ 201 w 610"/>
                  <a:gd name="T75" fmla="*/ 579 h 670"/>
                  <a:gd name="T76" fmla="*/ 231 w 610"/>
                  <a:gd name="T77" fmla="*/ 670 h 670"/>
                  <a:gd name="T78" fmla="*/ 308 w 610"/>
                  <a:gd name="T79" fmla="*/ 670 h 670"/>
                  <a:gd name="T80" fmla="*/ 311 w 610"/>
                  <a:gd name="T81" fmla="*/ 660 h 670"/>
                  <a:gd name="T82" fmla="*/ 339 w 610"/>
                  <a:gd name="T83" fmla="*/ 579 h 670"/>
                  <a:gd name="T84" fmla="*/ 392 w 610"/>
                  <a:gd name="T85" fmla="*/ 556 h 670"/>
                  <a:gd name="T86" fmla="*/ 483 w 610"/>
                  <a:gd name="T87" fmla="*/ 596 h 670"/>
                  <a:gd name="T88" fmla="*/ 536 w 610"/>
                  <a:gd name="T89" fmla="*/ 543 h 670"/>
                  <a:gd name="T90" fmla="*/ 531 w 610"/>
                  <a:gd name="T91" fmla="*/ 533 h 670"/>
                  <a:gd name="T92" fmla="*/ 493 w 610"/>
                  <a:gd name="T93" fmla="*/ 455 h 6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10" h="670">
                    <a:moveTo>
                      <a:pt x="493" y="455"/>
                    </a:moveTo>
                    <a:lnTo>
                      <a:pt x="516" y="403"/>
                    </a:lnTo>
                    <a:lnTo>
                      <a:pt x="610" y="370"/>
                    </a:lnTo>
                    <a:lnTo>
                      <a:pt x="610" y="294"/>
                    </a:lnTo>
                    <a:lnTo>
                      <a:pt x="600" y="291"/>
                    </a:lnTo>
                    <a:lnTo>
                      <a:pt x="517" y="263"/>
                    </a:lnTo>
                    <a:lnTo>
                      <a:pt x="494" y="210"/>
                    </a:lnTo>
                    <a:lnTo>
                      <a:pt x="537" y="121"/>
                    </a:lnTo>
                    <a:lnTo>
                      <a:pt x="485" y="68"/>
                    </a:lnTo>
                    <a:lnTo>
                      <a:pt x="473" y="75"/>
                    </a:lnTo>
                    <a:lnTo>
                      <a:pt x="395" y="114"/>
                    </a:lnTo>
                    <a:lnTo>
                      <a:pt x="343" y="91"/>
                    </a:lnTo>
                    <a:lnTo>
                      <a:pt x="308" y="0"/>
                    </a:lnTo>
                    <a:lnTo>
                      <a:pt x="231" y="0"/>
                    </a:lnTo>
                    <a:lnTo>
                      <a:pt x="227" y="10"/>
                    </a:lnTo>
                    <a:lnTo>
                      <a:pt x="196" y="89"/>
                    </a:lnTo>
                    <a:lnTo>
                      <a:pt x="143" y="113"/>
                    </a:lnTo>
                    <a:lnTo>
                      <a:pt x="53" y="73"/>
                    </a:lnTo>
                    <a:lnTo>
                      <a:pt x="0" y="126"/>
                    </a:lnTo>
                    <a:lnTo>
                      <a:pt x="5" y="136"/>
                    </a:lnTo>
                    <a:lnTo>
                      <a:pt x="30" y="182"/>
                    </a:lnTo>
                    <a:cubicBezTo>
                      <a:pt x="72" y="157"/>
                      <a:pt x="119" y="147"/>
                      <a:pt x="168" y="147"/>
                    </a:cubicBezTo>
                    <a:cubicBezTo>
                      <a:pt x="236" y="150"/>
                      <a:pt x="298" y="175"/>
                      <a:pt x="346" y="220"/>
                    </a:cubicBezTo>
                    <a:cubicBezTo>
                      <a:pt x="356" y="228"/>
                      <a:pt x="369" y="235"/>
                      <a:pt x="379" y="248"/>
                    </a:cubicBezTo>
                    <a:cubicBezTo>
                      <a:pt x="384" y="253"/>
                      <a:pt x="389" y="261"/>
                      <a:pt x="392" y="268"/>
                    </a:cubicBezTo>
                    <a:cubicBezTo>
                      <a:pt x="425" y="325"/>
                      <a:pt x="412" y="398"/>
                      <a:pt x="358" y="441"/>
                    </a:cubicBezTo>
                    <a:cubicBezTo>
                      <a:pt x="318" y="474"/>
                      <a:pt x="262" y="479"/>
                      <a:pt x="219" y="460"/>
                    </a:cubicBezTo>
                    <a:cubicBezTo>
                      <a:pt x="214" y="457"/>
                      <a:pt x="211" y="457"/>
                      <a:pt x="209" y="455"/>
                    </a:cubicBezTo>
                    <a:cubicBezTo>
                      <a:pt x="199" y="451"/>
                      <a:pt x="188" y="442"/>
                      <a:pt x="180" y="434"/>
                    </a:cubicBezTo>
                    <a:cubicBezTo>
                      <a:pt x="176" y="434"/>
                      <a:pt x="175" y="431"/>
                      <a:pt x="170" y="431"/>
                    </a:cubicBezTo>
                    <a:cubicBezTo>
                      <a:pt x="160" y="431"/>
                      <a:pt x="147" y="436"/>
                      <a:pt x="140" y="444"/>
                    </a:cubicBezTo>
                    <a:lnTo>
                      <a:pt x="137" y="447"/>
                    </a:lnTo>
                    <a:cubicBezTo>
                      <a:pt x="104" y="480"/>
                      <a:pt x="66" y="505"/>
                      <a:pt x="26" y="518"/>
                    </a:cubicBezTo>
                    <a:lnTo>
                      <a:pt x="6" y="548"/>
                    </a:lnTo>
                    <a:lnTo>
                      <a:pt x="61" y="602"/>
                    </a:lnTo>
                    <a:lnTo>
                      <a:pt x="71" y="597"/>
                    </a:lnTo>
                    <a:lnTo>
                      <a:pt x="148" y="558"/>
                    </a:lnTo>
                    <a:lnTo>
                      <a:pt x="201" y="579"/>
                    </a:lnTo>
                    <a:lnTo>
                      <a:pt x="231" y="670"/>
                    </a:lnTo>
                    <a:lnTo>
                      <a:pt x="308" y="670"/>
                    </a:lnTo>
                    <a:lnTo>
                      <a:pt x="311" y="660"/>
                    </a:lnTo>
                    <a:lnTo>
                      <a:pt x="339" y="579"/>
                    </a:lnTo>
                    <a:lnTo>
                      <a:pt x="392" y="556"/>
                    </a:lnTo>
                    <a:lnTo>
                      <a:pt x="483" y="596"/>
                    </a:lnTo>
                    <a:lnTo>
                      <a:pt x="536" y="543"/>
                    </a:lnTo>
                    <a:lnTo>
                      <a:pt x="531" y="533"/>
                    </a:lnTo>
                    <a:lnTo>
                      <a:pt x="493" y="455"/>
                    </a:lnTo>
                    <a:close/>
                  </a:path>
                </a:pathLst>
              </a:custGeom>
              <a:solidFill>
                <a:srgbClr val="006FD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200"/>
              </a:p>
            </p:txBody>
          </p:sp>
          <p:sp>
            <p:nvSpPr>
              <p:cNvPr id="51" name="Freeform 38"/>
              <p:cNvSpPr>
                <a:spLocks/>
              </p:cNvSpPr>
              <p:nvPr/>
            </p:nvSpPr>
            <p:spPr bwMode="auto">
              <a:xfrm>
                <a:off x="7378700" y="2635250"/>
                <a:ext cx="2024063" cy="731838"/>
              </a:xfrm>
              <a:custGeom>
                <a:avLst/>
                <a:gdLst>
                  <a:gd name="T0" fmla="*/ 241 w 501"/>
                  <a:gd name="T1" fmla="*/ 76 h 180"/>
                  <a:gd name="T2" fmla="*/ 30 w 501"/>
                  <a:gd name="T3" fmla="*/ 73 h 180"/>
                  <a:gd name="T4" fmla="*/ 5 w 501"/>
                  <a:gd name="T5" fmla="*/ 73 h 180"/>
                  <a:gd name="T6" fmla="*/ 0 w 501"/>
                  <a:gd name="T7" fmla="*/ 86 h 180"/>
                  <a:gd name="T8" fmla="*/ 5 w 501"/>
                  <a:gd name="T9" fmla="*/ 99 h 180"/>
                  <a:gd name="T10" fmla="*/ 264 w 501"/>
                  <a:gd name="T11" fmla="*/ 104 h 180"/>
                  <a:gd name="T12" fmla="*/ 264 w 501"/>
                  <a:gd name="T13" fmla="*/ 101 h 180"/>
                  <a:gd name="T14" fmla="*/ 471 w 501"/>
                  <a:gd name="T15" fmla="*/ 106 h 180"/>
                  <a:gd name="T16" fmla="*/ 496 w 501"/>
                  <a:gd name="T17" fmla="*/ 106 h 180"/>
                  <a:gd name="T18" fmla="*/ 501 w 501"/>
                  <a:gd name="T19" fmla="*/ 93 h 180"/>
                  <a:gd name="T20" fmla="*/ 496 w 501"/>
                  <a:gd name="T21" fmla="*/ 80 h 180"/>
                  <a:gd name="T22" fmla="*/ 241 w 501"/>
                  <a:gd name="T23" fmla="*/ 76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1" h="180">
                    <a:moveTo>
                      <a:pt x="241" y="76"/>
                    </a:moveTo>
                    <a:cubicBezTo>
                      <a:pt x="181" y="139"/>
                      <a:pt x="87" y="139"/>
                      <a:pt x="30" y="73"/>
                    </a:cubicBezTo>
                    <a:cubicBezTo>
                      <a:pt x="25" y="65"/>
                      <a:pt x="10" y="65"/>
                      <a:pt x="5" y="73"/>
                    </a:cubicBezTo>
                    <a:cubicBezTo>
                      <a:pt x="1" y="76"/>
                      <a:pt x="0" y="81"/>
                      <a:pt x="0" y="86"/>
                    </a:cubicBezTo>
                    <a:cubicBezTo>
                      <a:pt x="0" y="91"/>
                      <a:pt x="3" y="96"/>
                      <a:pt x="5" y="99"/>
                    </a:cubicBezTo>
                    <a:cubicBezTo>
                      <a:pt x="76" y="177"/>
                      <a:pt x="191" y="180"/>
                      <a:pt x="264" y="104"/>
                    </a:cubicBezTo>
                    <a:lnTo>
                      <a:pt x="264" y="101"/>
                    </a:lnTo>
                    <a:cubicBezTo>
                      <a:pt x="323" y="42"/>
                      <a:pt x="415" y="42"/>
                      <a:pt x="471" y="106"/>
                    </a:cubicBezTo>
                    <a:cubicBezTo>
                      <a:pt x="480" y="114"/>
                      <a:pt x="491" y="114"/>
                      <a:pt x="496" y="106"/>
                    </a:cubicBezTo>
                    <a:cubicBezTo>
                      <a:pt x="499" y="103"/>
                      <a:pt x="501" y="98"/>
                      <a:pt x="501" y="93"/>
                    </a:cubicBezTo>
                    <a:cubicBezTo>
                      <a:pt x="501" y="88"/>
                      <a:pt x="498" y="83"/>
                      <a:pt x="496" y="80"/>
                    </a:cubicBezTo>
                    <a:cubicBezTo>
                      <a:pt x="428" y="2"/>
                      <a:pt x="313" y="0"/>
                      <a:pt x="241" y="76"/>
                    </a:cubicBezTo>
                    <a:close/>
                  </a:path>
                </a:pathLst>
              </a:custGeom>
              <a:solidFill>
                <a:srgbClr val="006FD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200"/>
              </a:p>
            </p:txBody>
          </p:sp>
          <p:sp>
            <p:nvSpPr>
              <p:cNvPr id="52" name="Freeform 39"/>
              <p:cNvSpPr>
                <a:spLocks/>
              </p:cNvSpPr>
              <p:nvPr/>
            </p:nvSpPr>
            <p:spPr bwMode="auto">
              <a:xfrm>
                <a:off x="7196138" y="3074988"/>
                <a:ext cx="2044700" cy="581025"/>
              </a:xfrm>
              <a:custGeom>
                <a:avLst/>
                <a:gdLst>
                  <a:gd name="T0" fmla="*/ 414 w 506"/>
                  <a:gd name="T1" fmla="*/ 0 h 143"/>
                  <a:gd name="T2" fmla="*/ 332 w 506"/>
                  <a:gd name="T3" fmla="*/ 34 h 143"/>
                  <a:gd name="T4" fmla="*/ 325 w 506"/>
                  <a:gd name="T5" fmla="*/ 41 h 143"/>
                  <a:gd name="T6" fmla="*/ 173 w 506"/>
                  <a:gd name="T7" fmla="*/ 103 h 143"/>
                  <a:gd name="T8" fmla="*/ 25 w 506"/>
                  <a:gd name="T9" fmla="*/ 33 h 143"/>
                  <a:gd name="T10" fmla="*/ 0 w 506"/>
                  <a:gd name="T11" fmla="*/ 33 h 143"/>
                  <a:gd name="T12" fmla="*/ 0 w 506"/>
                  <a:gd name="T13" fmla="*/ 46 h 143"/>
                  <a:gd name="T14" fmla="*/ 5 w 506"/>
                  <a:gd name="T15" fmla="*/ 59 h 143"/>
                  <a:gd name="T16" fmla="*/ 178 w 506"/>
                  <a:gd name="T17" fmla="*/ 140 h 143"/>
                  <a:gd name="T18" fmla="*/ 355 w 506"/>
                  <a:gd name="T19" fmla="*/ 64 h 143"/>
                  <a:gd name="T20" fmla="*/ 361 w 506"/>
                  <a:gd name="T21" fmla="*/ 57 h 143"/>
                  <a:gd name="T22" fmla="*/ 419 w 506"/>
                  <a:gd name="T23" fmla="*/ 33 h 143"/>
                  <a:gd name="T24" fmla="*/ 477 w 506"/>
                  <a:gd name="T25" fmla="*/ 61 h 143"/>
                  <a:gd name="T26" fmla="*/ 501 w 506"/>
                  <a:gd name="T27" fmla="*/ 61 h 143"/>
                  <a:gd name="T28" fmla="*/ 506 w 506"/>
                  <a:gd name="T29" fmla="*/ 47 h 143"/>
                  <a:gd name="T30" fmla="*/ 501 w 506"/>
                  <a:gd name="T31" fmla="*/ 34 h 143"/>
                  <a:gd name="T32" fmla="*/ 414 w 506"/>
                  <a:gd name="T33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06" h="143">
                    <a:moveTo>
                      <a:pt x="414" y="0"/>
                    </a:moveTo>
                    <a:cubicBezTo>
                      <a:pt x="381" y="0"/>
                      <a:pt x="355" y="9"/>
                      <a:pt x="332" y="34"/>
                    </a:cubicBezTo>
                    <a:lnTo>
                      <a:pt x="325" y="41"/>
                    </a:lnTo>
                    <a:cubicBezTo>
                      <a:pt x="286" y="84"/>
                      <a:pt x="229" y="107"/>
                      <a:pt x="173" y="103"/>
                    </a:cubicBezTo>
                    <a:cubicBezTo>
                      <a:pt x="116" y="103"/>
                      <a:pt x="65" y="75"/>
                      <a:pt x="25" y="33"/>
                    </a:cubicBezTo>
                    <a:cubicBezTo>
                      <a:pt x="17" y="24"/>
                      <a:pt x="5" y="24"/>
                      <a:pt x="0" y="33"/>
                    </a:cubicBezTo>
                    <a:cubicBezTo>
                      <a:pt x="0" y="36"/>
                      <a:pt x="0" y="41"/>
                      <a:pt x="0" y="46"/>
                    </a:cubicBezTo>
                    <a:cubicBezTo>
                      <a:pt x="0" y="51"/>
                      <a:pt x="4" y="56"/>
                      <a:pt x="5" y="59"/>
                    </a:cubicBezTo>
                    <a:cubicBezTo>
                      <a:pt x="51" y="110"/>
                      <a:pt x="112" y="140"/>
                      <a:pt x="178" y="140"/>
                    </a:cubicBezTo>
                    <a:cubicBezTo>
                      <a:pt x="244" y="143"/>
                      <a:pt x="304" y="115"/>
                      <a:pt x="355" y="64"/>
                    </a:cubicBezTo>
                    <a:lnTo>
                      <a:pt x="361" y="57"/>
                    </a:lnTo>
                    <a:cubicBezTo>
                      <a:pt x="376" y="42"/>
                      <a:pt x="396" y="33"/>
                      <a:pt x="419" y="33"/>
                    </a:cubicBezTo>
                    <a:cubicBezTo>
                      <a:pt x="442" y="33"/>
                      <a:pt x="459" y="42"/>
                      <a:pt x="477" y="61"/>
                    </a:cubicBezTo>
                    <a:cubicBezTo>
                      <a:pt x="485" y="69"/>
                      <a:pt x="497" y="69"/>
                      <a:pt x="501" y="61"/>
                    </a:cubicBezTo>
                    <a:cubicBezTo>
                      <a:pt x="505" y="57"/>
                      <a:pt x="506" y="52"/>
                      <a:pt x="506" y="47"/>
                    </a:cubicBezTo>
                    <a:cubicBezTo>
                      <a:pt x="506" y="42"/>
                      <a:pt x="503" y="38"/>
                      <a:pt x="501" y="34"/>
                    </a:cubicBezTo>
                    <a:cubicBezTo>
                      <a:pt x="477" y="13"/>
                      <a:pt x="447" y="0"/>
                      <a:pt x="414" y="0"/>
                    </a:cubicBezTo>
                    <a:close/>
                  </a:path>
                </a:pathLst>
              </a:custGeom>
              <a:solidFill>
                <a:srgbClr val="006FD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200"/>
              </a:p>
            </p:txBody>
          </p:sp>
          <p:sp>
            <p:nvSpPr>
              <p:cNvPr id="53" name="Freeform 40"/>
              <p:cNvSpPr>
                <a:spLocks/>
              </p:cNvSpPr>
              <p:nvPr/>
            </p:nvSpPr>
            <p:spPr bwMode="auto">
              <a:xfrm>
                <a:off x="7564438" y="2371725"/>
                <a:ext cx="2024063" cy="581025"/>
              </a:xfrm>
              <a:custGeom>
                <a:avLst/>
                <a:gdLst>
                  <a:gd name="T0" fmla="*/ 499 w 501"/>
                  <a:gd name="T1" fmla="*/ 80 h 143"/>
                  <a:gd name="T2" fmla="*/ 326 w 501"/>
                  <a:gd name="T3" fmla="*/ 0 h 143"/>
                  <a:gd name="T4" fmla="*/ 150 w 501"/>
                  <a:gd name="T5" fmla="*/ 75 h 143"/>
                  <a:gd name="T6" fmla="*/ 143 w 501"/>
                  <a:gd name="T7" fmla="*/ 82 h 143"/>
                  <a:gd name="T8" fmla="*/ 86 w 501"/>
                  <a:gd name="T9" fmla="*/ 107 h 143"/>
                  <a:gd name="T10" fmla="*/ 30 w 501"/>
                  <a:gd name="T11" fmla="*/ 79 h 143"/>
                  <a:gd name="T12" fmla="*/ 5 w 501"/>
                  <a:gd name="T13" fmla="*/ 79 h 143"/>
                  <a:gd name="T14" fmla="*/ 0 w 501"/>
                  <a:gd name="T15" fmla="*/ 92 h 143"/>
                  <a:gd name="T16" fmla="*/ 5 w 501"/>
                  <a:gd name="T17" fmla="*/ 105 h 143"/>
                  <a:gd name="T18" fmla="*/ 86 w 501"/>
                  <a:gd name="T19" fmla="*/ 143 h 143"/>
                  <a:gd name="T20" fmla="*/ 168 w 501"/>
                  <a:gd name="T21" fmla="*/ 108 h 143"/>
                  <a:gd name="T22" fmla="*/ 171 w 501"/>
                  <a:gd name="T23" fmla="*/ 105 h 143"/>
                  <a:gd name="T24" fmla="*/ 175 w 501"/>
                  <a:gd name="T25" fmla="*/ 102 h 143"/>
                  <a:gd name="T26" fmla="*/ 326 w 501"/>
                  <a:gd name="T27" fmla="*/ 36 h 143"/>
                  <a:gd name="T28" fmla="*/ 471 w 501"/>
                  <a:gd name="T29" fmla="*/ 107 h 143"/>
                  <a:gd name="T30" fmla="*/ 496 w 501"/>
                  <a:gd name="T31" fmla="*/ 107 h 143"/>
                  <a:gd name="T32" fmla="*/ 501 w 501"/>
                  <a:gd name="T33" fmla="*/ 93 h 143"/>
                  <a:gd name="T34" fmla="*/ 499 w 501"/>
                  <a:gd name="T35" fmla="*/ 8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01" h="143">
                    <a:moveTo>
                      <a:pt x="499" y="80"/>
                    </a:moveTo>
                    <a:cubicBezTo>
                      <a:pt x="453" y="29"/>
                      <a:pt x="391" y="0"/>
                      <a:pt x="326" y="0"/>
                    </a:cubicBezTo>
                    <a:cubicBezTo>
                      <a:pt x="262" y="0"/>
                      <a:pt x="201" y="24"/>
                      <a:pt x="150" y="75"/>
                    </a:cubicBezTo>
                    <a:lnTo>
                      <a:pt x="143" y="82"/>
                    </a:lnTo>
                    <a:cubicBezTo>
                      <a:pt x="129" y="97"/>
                      <a:pt x="109" y="107"/>
                      <a:pt x="86" y="107"/>
                    </a:cubicBezTo>
                    <a:cubicBezTo>
                      <a:pt x="63" y="107"/>
                      <a:pt x="48" y="95"/>
                      <a:pt x="30" y="79"/>
                    </a:cubicBezTo>
                    <a:cubicBezTo>
                      <a:pt x="21" y="70"/>
                      <a:pt x="10" y="70"/>
                      <a:pt x="5" y="79"/>
                    </a:cubicBezTo>
                    <a:cubicBezTo>
                      <a:pt x="2" y="82"/>
                      <a:pt x="0" y="87"/>
                      <a:pt x="0" y="92"/>
                    </a:cubicBezTo>
                    <a:cubicBezTo>
                      <a:pt x="0" y="97"/>
                      <a:pt x="3" y="102"/>
                      <a:pt x="5" y="105"/>
                    </a:cubicBezTo>
                    <a:cubicBezTo>
                      <a:pt x="28" y="130"/>
                      <a:pt x="56" y="143"/>
                      <a:pt x="86" y="143"/>
                    </a:cubicBezTo>
                    <a:cubicBezTo>
                      <a:pt x="119" y="143"/>
                      <a:pt x="145" y="133"/>
                      <a:pt x="168" y="108"/>
                    </a:cubicBezTo>
                    <a:lnTo>
                      <a:pt x="171" y="105"/>
                    </a:lnTo>
                    <a:cubicBezTo>
                      <a:pt x="171" y="105"/>
                      <a:pt x="175" y="105"/>
                      <a:pt x="175" y="102"/>
                    </a:cubicBezTo>
                    <a:cubicBezTo>
                      <a:pt x="214" y="59"/>
                      <a:pt x="270" y="36"/>
                      <a:pt x="326" y="36"/>
                    </a:cubicBezTo>
                    <a:cubicBezTo>
                      <a:pt x="384" y="36"/>
                      <a:pt x="435" y="64"/>
                      <a:pt x="471" y="107"/>
                    </a:cubicBezTo>
                    <a:cubicBezTo>
                      <a:pt x="480" y="115"/>
                      <a:pt x="491" y="115"/>
                      <a:pt x="496" y="107"/>
                    </a:cubicBezTo>
                    <a:cubicBezTo>
                      <a:pt x="499" y="103"/>
                      <a:pt x="501" y="98"/>
                      <a:pt x="501" y="93"/>
                    </a:cubicBezTo>
                    <a:cubicBezTo>
                      <a:pt x="501" y="89"/>
                      <a:pt x="501" y="85"/>
                      <a:pt x="499" y="80"/>
                    </a:cubicBezTo>
                    <a:close/>
                  </a:path>
                </a:pathLst>
              </a:custGeom>
              <a:solidFill>
                <a:srgbClr val="006FD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200"/>
              </a:p>
            </p:txBody>
          </p:sp>
        </p:grpSp>
      </p:grpSp>
      <p:cxnSp>
        <p:nvCxnSpPr>
          <p:cNvPr id="54" name="Straight Arrow Connector 53"/>
          <p:cNvCxnSpPr>
            <a:stCxn id="48" idx="1"/>
            <a:endCxn id="71" idx="3"/>
          </p:cNvCxnSpPr>
          <p:nvPr/>
        </p:nvCxnSpPr>
        <p:spPr>
          <a:xfrm flipH="1">
            <a:off x="5371461" y="2819160"/>
            <a:ext cx="693829" cy="528088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2846"/>
          </a:xfrm>
        </p:spPr>
        <p:txBody>
          <a:bodyPr/>
          <a:lstStyle/>
          <a:p>
            <a:r>
              <a:rPr lang="en-US" dirty="0"/>
              <a:t>The Road Runners Architecture v2</a:t>
            </a:r>
            <a:endParaRPr lang="de-DE" dirty="0"/>
          </a:p>
        </p:txBody>
      </p:sp>
      <p:sp>
        <p:nvSpPr>
          <p:cNvPr id="103" name="Rectangular Callout 102"/>
          <p:cNvSpPr/>
          <p:nvPr/>
        </p:nvSpPr>
        <p:spPr>
          <a:xfrm>
            <a:off x="2322103" y="2572736"/>
            <a:ext cx="833728" cy="196798"/>
          </a:xfrm>
          <a:prstGeom prst="wedgeRectCallout">
            <a:avLst>
              <a:gd name="adj1" fmla="val -43358"/>
              <a:gd name="adj2" fmla="val 3292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HTTP POSTs</a:t>
            </a:r>
            <a:endParaRPr lang="de-DE" sz="1050" dirty="0"/>
          </a:p>
        </p:txBody>
      </p:sp>
      <p:sp>
        <p:nvSpPr>
          <p:cNvPr id="104" name="Rectangular Callout 103"/>
          <p:cNvSpPr/>
          <p:nvPr/>
        </p:nvSpPr>
        <p:spPr>
          <a:xfrm>
            <a:off x="4081511" y="2285980"/>
            <a:ext cx="833728" cy="196798"/>
          </a:xfrm>
          <a:prstGeom prst="wedgeRectCallout">
            <a:avLst>
              <a:gd name="adj1" fmla="val -37646"/>
              <a:gd name="adj2" fmla="val 43568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AMQP</a:t>
            </a:r>
            <a:endParaRPr lang="de-DE" sz="1050" dirty="0"/>
          </a:p>
        </p:txBody>
      </p:sp>
      <p:sp>
        <p:nvSpPr>
          <p:cNvPr id="105" name="Rectangular Callout 104"/>
          <p:cNvSpPr/>
          <p:nvPr/>
        </p:nvSpPr>
        <p:spPr>
          <a:xfrm>
            <a:off x="4756114" y="4401840"/>
            <a:ext cx="833728" cy="196798"/>
          </a:xfrm>
          <a:prstGeom prst="wedgeRectCallout">
            <a:avLst>
              <a:gd name="adj1" fmla="val 68603"/>
              <a:gd name="adj2" fmla="val -3629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AMQP</a:t>
            </a:r>
            <a:endParaRPr lang="de-DE" sz="1050" dirty="0"/>
          </a:p>
        </p:txBody>
      </p:sp>
      <p:sp>
        <p:nvSpPr>
          <p:cNvPr id="113" name="Rectangular Callout 112"/>
          <p:cNvSpPr/>
          <p:nvPr/>
        </p:nvSpPr>
        <p:spPr>
          <a:xfrm>
            <a:off x="6549792" y="1015247"/>
            <a:ext cx="1253055" cy="486497"/>
          </a:xfrm>
          <a:prstGeom prst="wedgeRectCallout">
            <a:avLst>
              <a:gd name="adj1" fmla="val -38925"/>
              <a:gd name="adj2" fmla="val 1892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Real-time Analytics for Live Dashboards</a:t>
            </a:r>
            <a:endParaRPr lang="de-DE" sz="1050" dirty="0"/>
          </a:p>
        </p:txBody>
      </p:sp>
      <p:sp>
        <p:nvSpPr>
          <p:cNvPr id="4" name="Folded Corner 3"/>
          <p:cNvSpPr/>
          <p:nvPr/>
        </p:nvSpPr>
        <p:spPr>
          <a:xfrm>
            <a:off x="2057106" y="3890329"/>
            <a:ext cx="990168" cy="621281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100" dirty="0" err="1"/>
              <a:t>LicensePlate</a:t>
            </a:r>
            <a:endParaRPr lang="en-US" sz="1100" dirty="0"/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100" dirty="0" err="1"/>
              <a:t>StreetID</a:t>
            </a:r>
            <a:endParaRPr lang="en-US" sz="1100" dirty="0"/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100" dirty="0"/>
              <a:t>Start / End</a:t>
            </a:r>
            <a:endParaRPr lang="de-DE" sz="1100" dirty="0"/>
          </a:p>
        </p:txBody>
      </p:sp>
      <p:sp>
        <p:nvSpPr>
          <p:cNvPr id="56" name="Folded Corner 55"/>
          <p:cNvSpPr/>
          <p:nvPr/>
        </p:nvSpPr>
        <p:spPr>
          <a:xfrm>
            <a:off x="2061569" y="4938810"/>
            <a:ext cx="990168" cy="495258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100" dirty="0" err="1"/>
              <a:t>LicensePlate</a:t>
            </a:r>
            <a:endParaRPr lang="en-US" sz="1100" dirty="0"/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100" dirty="0" err="1"/>
              <a:t>CameraID</a:t>
            </a:r>
            <a:endParaRPr lang="en-US" sz="1100" dirty="0"/>
          </a:p>
        </p:txBody>
      </p:sp>
      <p:sp>
        <p:nvSpPr>
          <p:cNvPr id="5" name="Rectangle 4"/>
          <p:cNvSpPr/>
          <p:nvPr/>
        </p:nvSpPr>
        <p:spPr>
          <a:xfrm>
            <a:off x="6261165" y="4355755"/>
            <a:ext cx="864254" cy="441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Event Hub Readers</a:t>
            </a:r>
            <a:endParaRPr lang="de-DE" sz="1200" dirty="0"/>
          </a:p>
        </p:txBody>
      </p:sp>
      <p:sp>
        <p:nvSpPr>
          <p:cNvPr id="58" name="Rectangle 57"/>
          <p:cNvSpPr/>
          <p:nvPr/>
        </p:nvSpPr>
        <p:spPr>
          <a:xfrm>
            <a:off x="6261165" y="4939524"/>
            <a:ext cx="864254" cy="441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Event Hub Readers</a:t>
            </a:r>
            <a:endParaRPr lang="de-DE" sz="1200" dirty="0"/>
          </a:p>
        </p:txBody>
      </p:sp>
      <p:sp>
        <p:nvSpPr>
          <p:cNvPr id="59" name="Rectangle 58"/>
          <p:cNvSpPr/>
          <p:nvPr/>
        </p:nvSpPr>
        <p:spPr>
          <a:xfrm>
            <a:off x="6265613" y="5489200"/>
            <a:ext cx="864254" cy="441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Event Hub Readers</a:t>
            </a:r>
            <a:endParaRPr lang="de-DE" sz="1200" dirty="0"/>
          </a:p>
        </p:txBody>
      </p:sp>
      <p:sp>
        <p:nvSpPr>
          <p:cNvPr id="6" name="Oval 5"/>
          <p:cNvSpPr/>
          <p:nvPr/>
        </p:nvSpPr>
        <p:spPr>
          <a:xfrm>
            <a:off x="7468754" y="4031267"/>
            <a:ext cx="239970" cy="2399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/>
          <p:cNvSpPr/>
          <p:nvPr/>
        </p:nvSpPr>
        <p:spPr>
          <a:xfrm>
            <a:off x="7571334" y="4605568"/>
            <a:ext cx="239970" cy="2399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/>
          <p:cNvSpPr/>
          <p:nvPr/>
        </p:nvSpPr>
        <p:spPr>
          <a:xfrm>
            <a:off x="7811304" y="4296301"/>
            <a:ext cx="239970" cy="2399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/>
          <p:cNvSpPr/>
          <p:nvPr/>
        </p:nvSpPr>
        <p:spPr>
          <a:xfrm>
            <a:off x="8036290" y="4946469"/>
            <a:ext cx="239970" cy="2399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/>
          <p:cNvSpPr/>
          <p:nvPr/>
        </p:nvSpPr>
        <p:spPr>
          <a:xfrm>
            <a:off x="7382268" y="5122352"/>
            <a:ext cx="239970" cy="2399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Oval 64"/>
          <p:cNvSpPr/>
          <p:nvPr/>
        </p:nvSpPr>
        <p:spPr>
          <a:xfrm>
            <a:off x="7777684" y="5340067"/>
            <a:ext cx="239970" cy="2399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Isosceles Triangle 6"/>
          <p:cNvSpPr/>
          <p:nvPr/>
        </p:nvSpPr>
        <p:spPr>
          <a:xfrm>
            <a:off x="8391797" y="3873194"/>
            <a:ext cx="507791" cy="437751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Straight Arrow Connector 11"/>
          <p:cNvCxnSpPr>
            <a:stCxn id="5" idx="3"/>
            <a:endCxn id="6" idx="2"/>
          </p:cNvCxnSpPr>
          <p:nvPr/>
        </p:nvCxnSpPr>
        <p:spPr>
          <a:xfrm flipV="1">
            <a:off x="7125419" y="4151252"/>
            <a:ext cx="343335" cy="42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59" idx="3"/>
            <a:endCxn id="64" idx="3"/>
          </p:cNvCxnSpPr>
          <p:nvPr/>
        </p:nvCxnSpPr>
        <p:spPr>
          <a:xfrm flipV="1">
            <a:off x="7129867" y="5327179"/>
            <a:ext cx="287544" cy="382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9" idx="3"/>
            <a:endCxn id="65" idx="2"/>
          </p:cNvCxnSpPr>
          <p:nvPr/>
        </p:nvCxnSpPr>
        <p:spPr>
          <a:xfrm flipV="1">
            <a:off x="7129867" y="5460052"/>
            <a:ext cx="647817" cy="249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" idx="6"/>
            <a:endCxn id="7" idx="1"/>
          </p:cNvCxnSpPr>
          <p:nvPr/>
        </p:nvCxnSpPr>
        <p:spPr>
          <a:xfrm flipV="1">
            <a:off x="7708724" y="4092070"/>
            <a:ext cx="810021" cy="59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7"/>
            <a:endCxn id="7" idx="3"/>
          </p:cNvCxnSpPr>
          <p:nvPr/>
        </p:nvCxnSpPr>
        <p:spPr>
          <a:xfrm flipV="1">
            <a:off x="8241117" y="4310945"/>
            <a:ext cx="404576" cy="670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8726524" y="1751910"/>
            <a:ext cx="239970" cy="2399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Box 1"/>
          <p:cNvSpPr txBox="1"/>
          <p:nvPr/>
        </p:nvSpPr>
        <p:spPr>
          <a:xfrm>
            <a:off x="9050762" y="1633350"/>
            <a:ext cx="20675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Stateful</a:t>
            </a:r>
            <a:r>
              <a:rPr lang="en-US" sz="1100" dirty="0"/>
              <a:t> Actor (per car, created by a start </a:t>
            </a:r>
            <a:r>
              <a:rPr lang="en-US" sz="1100" dirty="0" err="1"/>
              <a:t>msg</a:t>
            </a:r>
            <a:r>
              <a:rPr lang="en-US" sz="1100" dirty="0"/>
              <a:t>)</a:t>
            </a:r>
            <a:endParaRPr lang="de-DE" sz="1100" dirty="0"/>
          </a:p>
        </p:txBody>
      </p:sp>
      <p:sp>
        <p:nvSpPr>
          <p:cNvPr id="67" name="Isosceles Triangle 66"/>
          <p:cNvSpPr/>
          <p:nvPr/>
        </p:nvSpPr>
        <p:spPr>
          <a:xfrm>
            <a:off x="8562561" y="2217753"/>
            <a:ext cx="507791" cy="437751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TextBox 83"/>
          <p:cNvSpPr txBox="1"/>
          <p:nvPr/>
        </p:nvSpPr>
        <p:spPr>
          <a:xfrm>
            <a:off x="9070352" y="2240248"/>
            <a:ext cx="20675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Stateless actor for batching event writes to backend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2942971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63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665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PowerPoint Presentation</vt:lpstr>
      <vt:lpstr>Scenario</vt:lpstr>
      <vt:lpstr>The Road Runners Architecture v1</vt:lpstr>
      <vt:lpstr>The Road Runners Architecture v2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Road Runners Architecture</dc:title>
  <dc:creator>Christian Geuer-Pollmann</dc:creator>
  <cp:lastModifiedBy>Clemens Schotte</cp:lastModifiedBy>
  <cp:revision>12</cp:revision>
  <dcterms:created xsi:type="dcterms:W3CDTF">2016-06-07T14:50:36Z</dcterms:created>
  <dcterms:modified xsi:type="dcterms:W3CDTF">2016-06-08T13:12:23Z</dcterms:modified>
</cp:coreProperties>
</file>