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3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8.jpg"/><Relationship Id="rId7"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234275" y="2920750"/>
            <a:ext cx="3825000" cy="21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Patapsco Middle School - 6th Grade</a:t>
            </a:r>
            <a:endParaRPr sz="1800">
              <a:solidFill>
                <a:schemeClr val="lt2"/>
              </a:solidFill>
              <a:latin typeface="Times New Roman"/>
              <a:ea typeface="Times New Roman"/>
              <a:cs typeface="Times New Roman"/>
              <a:sym typeface="Times New Roman"/>
            </a:endParaRPr>
          </a:p>
          <a:p>
            <a:pPr indent="0" lvl="0" marL="0" rtl="0">
              <a:spcBef>
                <a:spcPts val="0"/>
              </a:spcBef>
              <a:spcAft>
                <a:spcPts val="0"/>
              </a:spcAft>
              <a:buNone/>
            </a:pPr>
            <a:r>
              <a:rPr lang="en" sz="1800">
                <a:solidFill>
                  <a:schemeClr val="lt2"/>
                </a:solidFill>
                <a:latin typeface="Times New Roman"/>
                <a:ea typeface="Times New Roman"/>
                <a:cs typeface="Times New Roman"/>
                <a:sym typeface="Times New Roman"/>
              </a:rPr>
              <a:t>Designed by: The RoboKnights </a:t>
            </a:r>
            <a:endParaRPr sz="1800">
              <a:solidFill>
                <a:schemeClr val="lt2"/>
              </a:solidFill>
              <a:latin typeface="Times New Roman"/>
              <a:ea typeface="Times New Roman"/>
              <a:cs typeface="Times New Roman"/>
              <a:sym typeface="Times New Roman"/>
            </a:endParaRPr>
          </a:p>
          <a:p>
            <a:pPr indent="0" lvl="0" marL="1371600" rtl="0">
              <a:spcBef>
                <a:spcPts val="0"/>
              </a:spcBef>
              <a:spcAft>
                <a:spcPts val="0"/>
              </a:spcAft>
              <a:buNone/>
            </a:pPr>
            <a:r>
              <a:rPr lang="en" sz="1800">
                <a:solidFill>
                  <a:schemeClr val="lt2"/>
                </a:solidFill>
                <a:latin typeface="Times New Roman"/>
                <a:ea typeface="Times New Roman"/>
                <a:cs typeface="Times New Roman"/>
                <a:sym typeface="Times New Roman"/>
              </a:rPr>
              <a:t>2017-2018</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Harini Devireddy</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Pragna Yalamanchili</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Srinidhi Akella</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Venya Karri</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p:txBody>
      </p:sp>
      <p:pic>
        <p:nvPicPr>
          <p:cNvPr id="135" name="Shape 135"/>
          <p:cNvPicPr preferRelativeResize="0"/>
          <p:nvPr/>
        </p:nvPicPr>
        <p:blipFill>
          <a:blip r:embed="rId3">
            <a:alphaModFix/>
          </a:blip>
          <a:stretch>
            <a:fillRect/>
          </a:stretch>
        </p:blipFill>
        <p:spPr>
          <a:xfrm>
            <a:off x="6809425" y="0"/>
            <a:ext cx="2334576" cy="799425"/>
          </a:xfrm>
          <a:prstGeom prst="rect">
            <a:avLst/>
          </a:prstGeom>
          <a:noFill/>
          <a:ln>
            <a:noFill/>
          </a:ln>
        </p:spPr>
      </p:pic>
      <p:sp>
        <p:nvSpPr>
          <p:cNvPr id="136" name="Shape 136"/>
          <p:cNvSpPr txBox="1"/>
          <p:nvPr/>
        </p:nvSpPr>
        <p:spPr>
          <a:xfrm>
            <a:off x="3066875" y="902275"/>
            <a:ext cx="5845200" cy="25119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6000">
                <a:solidFill>
                  <a:srgbClr val="0145AC"/>
                </a:solidFill>
                <a:latin typeface="Roboto"/>
                <a:ea typeface="Roboto"/>
                <a:cs typeface="Roboto"/>
                <a:sym typeface="Roboto"/>
              </a:rPr>
              <a:t>           </a:t>
            </a:r>
            <a:r>
              <a:rPr lang="en" sz="6000">
                <a:solidFill>
                  <a:srgbClr val="0145AC"/>
                </a:solidFill>
                <a:latin typeface="Times New Roman"/>
                <a:ea typeface="Times New Roman"/>
                <a:cs typeface="Times New Roman"/>
                <a:sym typeface="Times New Roman"/>
              </a:rPr>
              <a:t>  </a:t>
            </a:r>
            <a:r>
              <a:rPr lang="en" sz="7200">
                <a:solidFill>
                  <a:srgbClr val="0145AC"/>
                </a:solidFill>
                <a:latin typeface="Times New Roman"/>
                <a:ea typeface="Times New Roman"/>
                <a:cs typeface="Times New Roman"/>
                <a:sym typeface="Times New Roman"/>
              </a:rPr>
              <a:t>R</a:t>
            </a:r>
            <a:r>
              <a:rPr baseline="30000" lang="en" sz="7200">
                <a:solidFill>
                  <a:srgbClr val="0145AC"/>
                </a:solidFill>
                <a:latin typeface="Times New Roman"/>
                <a:ea typeface="Times New Roman"/>
                <a:cs typeface="Times New Roman"/>
                <a:sym typeface="Times New Roman"/>
              </a:rPr>
              <a:t>3</a:t>
            </a:r>
            <a:r>
              <a:rPr baseline="30000" lang="en" sz="6000">
                <a:solidFill>
                  <a:srgbClr val="0145AC"/>
                </a:solidFill>
                <a:latin typeface="Times New Roman"/>
                <a:ea typeface="Times New Roman"/>
                <a:cs typeface="Times New Roman"/>
                <a:sym typeface="Times New Roman"/>
              </a:rPr>
              <a:t> 	</a:t>
            </a:r>
            <a:endParaRPr baseline="30000" sz="6000">
              <a:solidFill>
                <a:srgbClr val="0145AC"/>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baseline="30000" lang="en" sz="3000">
                <a:solidFill>
                  <a:srgbClr val="0145AC"/>
                </a:solidFill>
                <a:latin typeface="Times New Roman"/>
                <a:ea typeface="Times New Roman"/>
                <a:cs typeface="Times New Roman"/>
                <a:sym typeface="Times New Roman"/>
              </a:rPr>
              <a:t>                                </a:t>
            </a:r>
            <a:r>
              <a:rPr baseline="30000" lang="en" sz="3000">
                <a:solidFill>
                  <a:srgbClr val="0145AC"/>
                </a:solidFill>
                <a:latin typeface="Times New Roman"/>
                <a:ea typeface="Times New Roman"/>
                <a:cs typeface="Times New Roman"/>
                <a:sym typeface="Times New Roman"/>
              </a:rPr>
              <a:t>(Reduce Reuse Recycle)</a:t>
            </a:r>
            <a:endParaRPr baseline="30000" sz="3000">
              <a:solidFill>
                <a:srgbClr val="0145AC"/>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4000">
                <a:solidFill>
                  <a:srgbClr val="0145AC"/>
                </a:solidFill>
                <a:latin typeface="Times New Roman"/>
                <a:ea typeface="Times New Roman"/>
                <a:cs typeface="Times New Roman"/>
                <a:sym typeface="Times New Roman"/>
              </a:rPr>
              <a:t>Technical Presentation</a:t>
            </a:r>
            <a:r>
              <a:rPr baseline="30000" lang="en" sz="4000">
                <a:solidFill>
                  <a:srgbClr val="0145AC"/>
                </a:solidFill>
                <a:latin typeface="Times New Roman"/>
                <a:ea typeface="Times New Roman"/>
                <a:cs typeface="Times New Roman"/>
                <a:sym typeface="Times New Roman"/>
              </a:rPr>
              <a:t> </a:t>
            </a:r>
            <a:endParaRPr baseline="30000" sz="4000">
              <a:solidFill>
                <a:srgbClr val="0145AC"/>
              </a:solidFill>
              <a:latin typeface="Times New Roman"/>
              <a:ea typeface="Times New Roman"/>
              <a:cs typeface="Times New Roman"/>
              <a:sym typeface="Times New Roman"/>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t/>
            </a:r>
            <a:endParaRPr baseline="30000" sz="6000">
              <a:solidFill>
                <a:srgbClr val="0145AC"/>
              </a:solidFill>
              <a:latin typeface="Roboto"/>
              <a:ea typeface="Roboto"/>
              <a:cs typeface="Roboto"/>
              <a:sym typeface="Roboto"/>
            </a:endParaRPr>
          </a:p>
          <a:p>
            <a:pPr indent="457200" lvl="0" marL="0" rtl="0">
              <a:lnSpc>
                <a:spcPct val="115000"/>
              </a:lnSpc>
              <a:spcBef>
                <a:spcPts val="0"/>
              </a:spcBef>
              <a:spcAft>
                <a:spcPts val="0"/>
              </a:spcAft>
              <a:buNone/>
            </a:pPr>
            <a:r>
              <a:rPr baseline="30000" lang="en" sz="6000">
                <a:solidFill>
                  <a:srgbClr val="0145AC"/>
                </a:solidFill>
                <a:latin typeface="Roboto"/>
                <a:ea typeface="Roboto"/>
                <a:cs typeface="Roboto"/>
                <a:sym typeface="Roboto"/>
              </a:rPr>
              <a:t>  </a:t>
            </a:r>
            <a:endParaRPr sz="6000">
              <a:solidFill>
                <a:srgbClr val="FFFFFF"/>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65700" y="1524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Prototype Demonstration</a:t>
            </a:r>
            <a:endParaRPr sz="3000">
              <a:latin typeface="Times New Roman"/>
              <a:ea typeface="Times New Roman"/>
              <a:cs typeface="Times New Roman"/>
              <a:sym typeface="Times New Roman"/>
            </a:endParaRPr>
          </a:p>
        </p:txBody>
      </p:sp>
      <p:pic>
        <p:nvPicPr>
          <p:cNvPr id="205" name="Shape 205"/>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206" name="Shape 206"/>
          <p:cNvPicPr preferRelativeResize="0"/>
          <p:nvPr/>
        </p:nvPicPr>
        <p:blipFill>
          <a:blip r:embed="rId4">
            <a:alphaModFix/>
          </a:blip>
          <a:stretch>
            <a:fillRect/>
          </a:stretch>
        </p:blipFill>
        <p:spPr>
          <a:xfrm>
            <a:off x="4686762" y="1527425"/>
            <a:ext cx="2518560" cy="2451961"/>
          </a:xfrm>
          <a:prstGeom prst="rect">
            <a:avLst/>
          </a:prstGeom>
          <a:noFill/>
          <a:ln>
            <a:noFill/>
          </a:ln>
        </p:spPr>
      </p:pic>
      <p:pic>
        <p:nvPicPr>
          <p:cNvPr id="207" name="Shape 207"/>
          <p:cNvPicPr preferRelativeResize="0"/>
          <p:nvPr/>
        </p:nvPicPr>
        <p:blipFill>
          <a:blip r:embed="rId5">
            <a:alphaModFix/>
          </a:blip>
          <a:stretch>
            <a:fillRect/>
          </a:stretch>
        </p:blipFill>
        <p:spPr>
          <a:xfrm>
            <a:off x="7461025" y="1470400"/>
            <a:ext cx="1432431" cy="2411433"/>
          </a:xfrm>
          <a:prstGeom prst="rect">
            <a:avLst/>
          </a:prstGeom>
          <a:noFill/>
          <a:ln>
            <a:noFill/>
          </a:ln>
        </p:spPr>
      </p:pic>
      <p:pic>
        <p:nvPicPr>
          <p:cNvPr id="208" name="Shape 208"/>
          <p:cNvPicPr preferRelativeResize="0"/>
          <p:nvPr/>
        </p:nvPicPr>
        <p:blipFill>
          <a:blip r:embed="rId6">
            <a:alphaModFix/>
          </a:blip>
          <a:stretch>
            <a:fillRect/>
          </a:stretch>
        </p:blipFill>
        <p:spPr>
          <a:xfrm>
            <a:off x="174500" y="1527425"/>
            <a:ext cx="2479398" cy="1859548"/>
          </a:xfrm>
          <a:prstGeom prst="rect">
            <a:avLst/>
          </a:prstGeom>
          <a:noFill/>
          <a:ln>
            <a:noFill/>
          </a:ln>
        </p:spPr>
      </p:pic>
      <p:pic>
        <p:nvPicPr>
          <p:cNvPr id="209" name="Shape 209"/>
          <p:cNvPicPr preferRelativeResize="0"/>
          <p:nvPr/>
        </p:nvPicPr>
        <p:blipFill>
          <a:blip r:embed="rId7">
            <a:alphaModFix/>
          </a:blip>
          <a:stretch>
            <a:fillRect/>
          </a:stretch>
        </p:blipFill>
        <p:spPr>
          <a:xfrm>
            <a:off x="2780050" y="1510200"/>
            <a:ext cx="1838947" cy="245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1297500" y="1567550"/>
            <a:ext cx="7038900" cy="314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rgbClr val="FFFFFF"/>
                </a:solidFill>
                <a:latin typeface="Times New Roman"/>
                <a:ea typeface="Times New Roman"/>
                <a:cs typeface="Times New Roman"/>
                <a:sym typeface="Times New Roman"/>
              </a:rPr>
              <a:t>We have conducted testing for our prototype in two phases:</a:t>
            </a:r>
            <a:endParaRPr sz="1200">
              <a:solidFill>
                <a:srgbClr val="FFFFFF"/>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304800" lvl="0" marL="4572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Unit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Tested each of the modules separately soon after the module code is developed and the corresponding circuit is completed.</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t/>
            </a:r>
            <a:endParaRPr sz="1200">
              <a:solidFill>
                <a:srgbClr val="FFFFFF"/>
              </a:solidFill>
              <a:latin typeface="Times New Roman"/>
              <a:ea typeface="Times New Roman"/>
              <a:cs typeface="Times New Roman"/>
              <a:sym typeface="Times New Roman"/>
            </a:endParaRPr>
          </a:p>
          <a:p>
            <a:pPr indent="-304800" lvl="0" marL="4572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Integration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Once all modules are passed unit testing, we integrated code for two Metal Detector module and LCD Panel module with the corresponding integrated circuit and then conducted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Next we integrated Motion Detector module with the already above integrated modules along with the code and the circuit and finally conducted the integrated system testing.</a:t>
            </a:r>
            <a:endParaRPr sz="1200">
              <a:solidFill>
                <a:srgbClr val="FFFFFF"/>
              </a:solidFill>
              <a:latin typeface="Times New Roman"/>
              <a:ea typeface="Times New Roman"/>
              <a:cs typeface="Times New Roman"/>
              <a:sym typeface="Times New Roman"/>
            </a:endParaRPr>
          </a:p>
          <a:p>
            <a:pPr indent="-304800" lvl="1" marL="914400" rtl="0">
              <a:lnSpc>
                <a:spcPct val="1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Few of the Test Scenarios are as below:</a:t>
            </a:r>
            <a:endParaRPr sz="1200">
              <a:solidFill>
                <a:srgbClr val="FFFFFF"/>
              </a:solidFill>
              <a:latin typeface="Times New Roman"/>
              <a:ea typeface="Times New Roman"/>
              <a:cs typeface="Times New Roman"/>
              <a:sym typeface="Times New Roman"/>
            </a:endParaRPr>
          </a:p>
          <a:p>
            <a:pPr indent="-304800" lvl="2" marL="1371600" rtl="0">
              <a:lnSpc>
                <a:spcPct val="100000"/>
              </a:lnSpc>
              <a:spcBef>
                <a:spcPts val="0"/>
              </a:spcBef>
              <a:spcAft>
                <a:spcPts val="0"/>
              </a:spcAft>
              <a:buClr>
                <a:srgbClr val="FFFFFF"/>
              </a:buClr>
              <a:buSzPts val="1200"/>
              <a:buFont typeface="Times New Roman"/>
              <a:buChar char="■"/>
            </a:pPr>
            <a:r>
              <a:rPr lang="en" sz="1200">
                <a:latin typeface="Times New Roman"/>
                <a:ea typeface="Times New Roman"/>
                <a:cs typeface="Times New Roman"/>
                <a:sym typeface="Times New Roman"/>
              </a:rPr>
              <a:t>Placed a metal soda tin in front of the device and the trash lid did not open with the message ‘Please Recycle’ on the LCD display panel.</a:t>
            </a:r>
            <a:endParaRPr sz="1200">
              <a:latin typeface="Times New Roman"/>
              <a:ea typeface="Times New Roman"/>
              <a:cs typeface="Times New Roman"/>
              <a:sym typeface="Times New Roman"/>
            </a:endParaRPr>
          </a:p>
          <a:p>
            <a:pPr indent="-304800" lvl="2" marL="1371600" rtl="0">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Placed a non-metal soda tin</a:t>
            </a:r>
            <a:r>
              <a:rPr lang="en" sz="1200">
                <a:solidFill>
                  <a:srgbClr val="FFFFFF"/>
                </a:solidFill>
                <a:latin typeface="Times New Roman"/>
                <a:ea typeface="Times New Roman"/>
                <a:cs typeface="Times New Roman"/>
                <a:sym typeface="Times New Roman"/>
              </a:rPr>
              <a:t> in front of the device and the trash can lid was opened. No prompting to recycle with the text message on LCD display panel</a:t>
            </a:r>
            <a:endParaRPr sz="1200">
              <a:solidFill>
                <a:srgbClr val="FFFFFF"/>
              </a:solidFill>
              <a:latin typeface="Times New Roman"/>
              <a:ea typeface="Times New Roman"/>
              <a:cs typeface="Times New Roman"/>
              <a:sym typeface="Times New Roman"/>
            </a:endParaRPr>
          </a:p>
          <a:p>
            <a:pPr indent="0" lvl="0" marL="0">
              <a:spcBef>
                <a:spcPts val="0"/>
              </a:spcBef>
              <a:spcAft>
                <a:spcPts val="1600"/>
              </a:spcAft>
              <a:buNone/>
            </a:pPr>
            <a:r>
              <a:t/>
            </a:r>
            <a:endParaRPr>
              <a:solidFill>
                <a:srgbClr val="FFFFFF"/>
              </a:solidFill>
            </a:endParaRPr>
          </a:p>
        </p:txBody>
      </p:sp>
      <p:sp>
        <p:nvSpPr>
          <p:cNvPr id="215" name="Shape 2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457200" algn="l">
              <a:spcBef>
                <a:spcPts val="0"/>
              </a:spcBef>
              <a:spcAft>
                <a:spcPts val="0"/>
              </a:spcAft>
              <a:buNone/>
            </a:pPr>
            <a:r>
              <a:rPr lang="en" sz="3000">
                <a:latin typeface="Times New Roman"/>
                <a:ea typeface="Times New Roman"/>
                <a:cs typeface="Times New Roman"/>
                <a:sym typeface="Times New Roman"/>
              </a:rPr>
              <a:t>Testing approach and Results </a:t>
            </a:r>
            <a:endParaRPr sz="3000">
              <a:latin typeface="Times New Roman"/>
              <a:ea typeface="Times New Roman"/>
              <a:cs typeface="Times New Roman"/>
              <a:sym typeface="Times New Roman"/>
            </a:endParaRPr>
          </a:p>
        </p:txBody>
      </p:sp>
      <p:pic>
        <p:nvPicPr>
          <p:cNvPr id="216" name="Shape 216"/>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077275" y="193075"/>
            <a:ext cx="80667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a:t>
            </a:r>
            <a:r>
              <a:rPr baseline="30000" lang="en"/>
              <a:t>3</a:t>
            </a:r>
            <a:r>
              <a:rPr lang="en" sz="3000">
                <a:latin typeface="Times New Roman"/>
                <a:ea typeface="Times New Roman"/>
                <a:cs typeface="Times New Roman"/>
                <a:sym typeface="Times New Roman"/>
              </a:rPr>
              <a:t> Efficiency</a:t>
            </a:r>
            <a:endParaRPr sz="3000">
              <a:solidFill>
                <a:srgbClr val="FFFFFF"/>
              </a:solidFill>
              <a:latin typeface="Times New Roman"/>
              <a:ea typeface="Times New Roman"/>
              <a:cs typeface="Times New Roman"/>
              <a:sym typeface="Times New Roman"/>
            </a:endParaRPr>
          </a:p>
        </p:txBody>
      </p:sp>
      <p:pic>
        <p:nvPicPr>
          <p:cNvPr id="222" name="Shape 222"/>
          <p:cNvPicPr preferRelativeResize="0"/>
          <p:nvPr/>
        </p:nvPicPr>
        <p:blipFill>
          <a:blip r:embed="rId3">
            <a:alphaModFix/>
          </a:blip>
          <a:stretch>
            <a:fillRect/>
          </a:stretch>
        </p:blipFill>
        <p:spPr>
          <a:xfrm>
            <a:off x="231675" y="1325475"/>
            <a:ext cx="3271700" cy="3737375"/>
          </a:xfrm>
          <a:prstGeom prst="rect">
            <a:avLst/>
          </a:prstGeom>
          <a:noFill/>
          <a:ln>
            <a:noFill/>
          </a:ln>
        </p:spPr>
      </p:pic>
      <p:pic>
        <p:nvPicPr>
          <p:cNvPr id="223" name="Shape 223"/>
          <p:cNvPicPr preferRelativeResize="0"/>
          <p:nvPr/>
        </p:nvPicPr>
        <p:blipFill>
          <a:blip r:embed="rId4">
            <a:alphaModFix/>
          </a:blip>
          <a:stretch>
            <a:fillRect/>
          </a:stretch>
        </p:blipFill>
        <p:spPr>
          <a:xfrm>
            <a:off x="3825800" y="1361350"/>
            <a:ext cx="5133651" cy="366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1013800" y="171950"/>
            <a:ext cx="8070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Test Data and Graphs for </a:t>
            </a:r>
            <a:r>
              <a:rPr lang="en" sz="3000">
                <a:solidFill>
                  <a:srgbClr val="FFFFFF"/>
                </a:solidFill>
                <a:latin typeface="Times New Roman"/>
                <a:ea typeface="Times New Roman"/>
                <a:cs typeface="Times New Roman"/>
                <a:sym typeface="Times New Roman"/>
              </a:rPr>
              <a:t>Non-Metal</a:t>
            </a:r>
            <a:endParaRPr/>
          </a:p>
        </p:txBody>
      </p:sp>
      <p:pic>
        <p:nvPicPr>
          <p:cNvPr id="229" name="Shape 229"/>
          <p:cNvPicPr preferRelativeResize="0"/>
          <p:nvPr/>
        </p:nvPicPr>
        <p:blipFill>
          <a:blip r:embed="rId3">
            <a:alphaModFix/>
          </a:blip>
          <a:stretch>
            <a:fillRect/>
          </a:stretch>
        </p:blipFill>
        <p:spPr>
          <a:xfrm>
            <a:off x="4503775" y="3412975"/>
            <a:ext cx="4580317" cy="1641501"/>
          </a:xfrm>
          <a:prstGeom prst="rect">
            <a:avLst/>
          </a:prstGeom>
          <a:noFill/>
          <a:ln>
            <a:noFill/>
          </a:ln>
        </p:spPr>
      </p:pic>
      <p:pic>
        <p:nvPicPr>
          <p:cNvPr id="230" name="Shape 230"/>
          <p:cNvPicPr preferRelativeResize="0"/>
          <p:nvPr/>
        </p:nvPicPr>
        <p:blipFill>
          <a:blip r:embed="rId4">
            <a:alphaModFix/>
          </a:blip>
          <a:stretch>
            <a:fillRect/>
          </a:stretch>
        </p:blipFill>
        <p:spPr>
          <a:xfrm>
            <a:off x="152400" y="1460250"/>
            <a:ext cx="5105932" cy="173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077275" y="193075"/>
            <a:ext cx="8066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Test Data and Graphs for </a:t>
            </a:r>
            <a:r>
              <a:rPr lang="en" sz="3000">
                <a:solidFill>
                  <a:srgbClr val="FFFFFF"/>
                </a:solidFill>
                <a:latin typeface="Times New Roman"/>
                <a:ea typeface="Times New Roman"/>
                <a:cs typeface="Times New Roman"/>
                <a:sym typeface="Times New Roman"/>
              </a:rPr>
              <a:t>Metal</a:t>
            </a:r>
            <a:endParaRPr sz="3000">
              <a:solidFill>
                <a:srgbClr val="FFFFFF"/>
              </a:solidFill>
              <a:latin typeface="Times New Roman"/>
              <a:ea typeface="Times New Roman"/>
              <a:cs typeface="Times New Roman"/>
              <a:sym typeface="Times New Roman"/>
            </a:endParaRPr>
          </a:p>
        </p:txBody>
      </p:sp>
      <p:pic>
        <p:nvPicPr>
          <p:cNvPr id="236" name="Shape 236"/>
          <p:cNvPicPr preferRelativeResize="0"/>
          <p:nvPr/>
        </p:nvPicPr>
        <p:blipFill>
          <a:blip r:embed="rId3">
            <a:alphaModFix/>
          </a:blip>
          <a:stretch>
            <a:fillRect/>
          </a:stretch>
        </p:blipFill>
        <p:spPr>
          <a:xfrm>
            <a:off x="4435875" y="2633550"/>
            <a:ext cx="4577700" cy="2455025"/>
          </a:xfrm>
          <a:prstGeom prst="rect">
            <a:avLst/>
          </a:prstGeom>
          <a:noFill/>
          <a:ln>
            <a:noFill/>
          </a:ln>
        </p:spPr>
      </p:pic>
      <p:pic>
        <p:nvPicPr>
          <p:cNvPr id="237" name="Shape 237"/>
          <p:cNvPicPr preferRelativeResize="0"/>
          <p:nvPr/>
        </p:nvPicPr>
        <p:blipFill>
          <a:blip r:embed="rId4">
            <a:alphaModFix/>
          </a:blip>
          <a:stretch>
            <a:fillRect/>
          </a:stretch>
        </p:blipFill>
        <p:spPr>
          <a:xfrm>
            <a:off x="111125" y="1342562"/>
            <a:ext cx="5241335" cy="125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287900" y="153850"/>
            <a:ext cx="5583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243" name="Shape 243"/>
          <p:cNvSpPr txBox="1"/>
          <p:nvPr>
            <p:ph idx="1" type="body"/>
          </p:nvPr>
        </p:nvSpPr>
        <p:spPr>
          <a:xfrm>
            <a:off x="690925" y="861725"/>
            <a:ext cx="8127900" cy="4281600"/>
          </a:xfrm>
          <a:prstGeom prst="rect">
            <a:avLst/>
          </a:prstGeom>
        </p:spPr>
        <p:txBody>
          <a:bodyPr anchorCtr="0" anchor="t" bIns="91425" lIns="91425" spcFirstLastPara="1" rIns="91425" wrap="square" tIns="91425">
            <a:noAutofit/>
          </a:bodyPr>
          <a:lstStyle/>
          <a:p>
            <a:pPr indent="457200" lvl="0" marL="0"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The device has </a:t>
            </a:r>
            <a:r>
              <a:rPr lang="en" sz="1200">
                <a:solidFill>
                  <a:srgbClr val="FFFFFF"/>
                </a:solidFill>
                <a:latin typeface="Times New Roman"/>
                <a:ea typeface="Times New Roman"/>
                <a:cs typeface="Times New Roman"/>
                <a:sym typeface="Times New Roman"/>
              </a:rPr>
              <a:t>foundational</a:t>
            </a:r>
            <a:r>
              <a:rPr lang="en" sz="1200">
                <a:solidFill>
                  <a:srgbClr val="FFFFFF"/>
                </a:solidFill>
                <a:latin typeface="Times New Roman"/>
                <a:ea typeface="Times New Roman"/>
                <a:cs typeface="Times New Roman"/>
                <a:sym typeface="Times New Roman"/>
              </a:rPr>
              <a:t> framework that can be extendable and currently has following </a:t>
            </a:r>
            <a:endParaRPr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None/>
            </a:pPr>
            <a:r>
              <a:rPr b="1" lang="en" sz="1200">
                <a:solidFill>
                  <a:srgbClr val="FFFFFF"/>
                </a:solidFill>
                <a:latin typeface="Times New Roman"/>
                <a:ea typeface="Times New Roman"/>
                <a:cs typeface="Times New Roman"/>
                <a:sym typeface="Times New Roman"/>
              </a:rPr>
              <a:t>key features:</a:t>
            </a:r>
            <a:endParaRPr b="1"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Uniqueness of the product to deliver various capabilities like metal detection, LCD display, buzzer prompting and auto lid open/close functionality.</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Improves the efficiency of recyclable items identification.</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product has foundational framework with focused capabilities but has potential to be fully extendable to meet broader diversified needs.</a:t>
            </a:r>
            <a:r>
              <a:rPr b="1" lang="en" sz="1200">
                <a:solidFill>
                  <a:srgbClr val="FFFFFF"/>
                </a:solidFill>
                <a:latin typeface="Times New Roman"/>
                <a:ea typeface="Times New Roman"/>
                <a:cs typeface="Times New Roman"/>
                <a:sym typeface="Times New Roman"/>
              </a:rPr>
              <a:t> </a:t>
            </a:r>
            <a:endParaRPr b="1"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None/>
            </a:pPr>
            <a:r>
              <a:rPr b="1" lang="en" sz="1200">
                <a:solidFill>
                  <a:srgbClr val="FFFFFF"/>
                </a:solidFill>
                <a:latin typeface="Times New Roman"/>
                <a:ea typeface="Times New Roman"/>
                <a:cs typeface="Times New Roman"/>
                <a:sym typeface="Times New Roman"/>
              </a:rPr>
              <a:t>Limitations: </a:t>
            </a:r>
            <a:r>
              <a:rPr lang="en" sz="1200">
                <a:latin typeface="Times New Roman"/>
                <a:ea typeface="Times New Roman"/>
                <a:cs typeface="Times New Roman"/>
                <a:sym typeface="Times New Roman"/>
              </a:rPr>
              <a:t>M</a:t>
            </a:r>
            <a:r>
              <a:rPr lang="en" sz="1200">
                <a:latin typeface="Times New Roman"/>
                <a:ea typeface="Times New Roman"/>
                <a:cs typeface="Times New Roman"/>
                <a:sym typeface="Times New Roman"/>
              </a:rPr>
              <a:t>etal detection only, individual loading of the items in  trash bin, inductive proximity sensor range is low</a:t>
            </a:r>
            <a:endParaRPr b="1"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Clr>
                <a:srgbClr val="000000"/>
              </a:buClr>
              <a:buSzPts val="1100"/>
              <a:buFont typeface="Arial"/>
              <a:buNone/>
            </a:pPr>
            <a:r>
              <a:rPr lang="en" sz="1200">
                <a:solidFill>
                  <a:srgbClr val="FFFFFF"/>
                </a:solidFill>
                <a:latin typeface="Times New Roman"/>
                <a:ea typeface="Times New Roman"/>
                <a:cs typeface="Times New Roman"/>
                <a:sym typeface="Times New Roman"/>
              </a:rPr>
              <a:t>In </a:t>
            </a:r>
            <a:r>
              <a:rPr b="1" lang="en" sz="1200">
                <a:solidFill>
                  <a:srgbClr val="FFFFFF"/>
                </a:solidFill>
                <a:latin typeface="Times New Roman"/>
                <a:ea typeface="Times New Roman"/>
                <a:cs typeface="Times New Roman"/>
                <a:sym typeface="Times New Roman"/>
              </a:rPr>
              <a:t>summary </a:t>
            </a:r>
            <a:r>
              <a:rPr lang="en" sz="1200">
                <a:solidFill>
                  <a:srgbClr val="FFFFFF"/>
                </a:solidFill>
                <a:latin typeface="Times New Roman"/>
                <a:ea typeface="Times New Roman"/>
                <a:cs typeface="Times New Roman"/>
                <a:sym typeface="Times New Roman"/>
              </a:rPr>
              <a:t>the  device minimizes intermixing of recyclable items with trash in turn helps</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Reduction of  chemical toxic gases generation  from Landfills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Increased Opportunity on recycling and saves energy</a:t>
            </a:r>
            <a:endParaRPr b="1" sz="1200">
              <a:solidFill>
                <a:srgbClr val="FFFFFF"/>
              </a:solidFill>
              <a:latin typeface="Times New Roman"/>
              <a:ea typeface="Times New Roman"/>
              <a:cs typeface="Times New Roman"/>
              <a:sym typeface="Times New Roman"/>
            </a:endParaRPr>
          </a:p>
          <a:p>
            <a:pPr indent="0" lvl="0" marL="0" rtl="0">
              <a:lnSpc>
                <a:spcPct val="200000"/>
              </a:lnSpc>
              <a:spcBef>
                <a:spcPts val="300"/>
              </a:spcBef>
              <a:spcAft>
                <a:spcPts val="0"/>
              </a:spcAft>
              <a:buNone/>
            </a:pPr>
            <a:r>
              <a:t/>
            </a:r>
            <a:endParaRPr b="1" sz="1200">
              <a:solidFill>
                <a:srgbClr val="FFFFFF"/>
              </a:solidFill>
              <a:latin typeface="Times New Roman"/>
              <a:ea typeface="Times New Roman"/>
              <a:cs typeface="Times New Roman"/>
              <a:sym typeface="Times New Roman"/>
            </a:endParaRPr>
          </a:p>
          <a:p>
            <a:pPr indent="0" lvl="0" marL="0" rtl="0">
              <a:lnSpc>
                <a:spcPct val="100000"/>
              </a:lnSpc>
              <a:spcBef>
                <a:spcPts val="300"/>
              </a:spcBef>
              <a:spcAft>
                <a:spcPts val="0"/>
              </a:spcAft>
              <a:buNone/>
            </a:pPr>
            <a:r>
              <a:t/>
            </a:r>
            <a:endParaRPr sz="1000">
              <a:solidFill>
                <a:srgbClr val="FFFFFF"/>
              </a:solidFill>
            </a:endParaRPr>
          </a:p>
          <a:p>
            <a:pPr indent="0" lvl="0" marL="0" rtl="0">
              <a:lnSpc>
                <a:spcPct val="100000"/>
              </a:lnSpc>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0" lvl="0" marL="0" rtl="0">
              <a:spcBef>
                <a:spcPts val="0"/>
              </a:spcBef>
              <a:spcAft>
                <a:spcPts val="1600"/>
              </a:spcAft>
              <a:buNone/>
            </a:pPr>
            <a:r>
              <a:t/>
            </a:r>
            <a:endParaRPr>
              <a:solidFill>
                <a:srgbClr val="FFFFFF"/>
              </a:solidFill>
            </a:endParaRPr>
          </a:p>
        </p:txBody>
      </p:sp>
      <p:pic>
        <p:nvPicPr>
          <p:cNvPr id="244" name="Shape 244"/>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245" name="Shape 245"/>
          <p:cNvPicPr preferRelativeResize="0"/>
          <p:nvPr/>
        </p:nvPicPr>
        <p:blipFill rotWithShape="1">
          <a:blip r:embed="rId4">
            <a:alphaModFix/>
          </a:blip>
          <a:srcRect b="0" l="1960" r="-1959" t="0"/>
          <a:stretch/>
        </p:blipFill>
        <p:spPr>
          <a:xfrm>
            <a:off x="7168276" y="4301550"/>
            <a:ext cx="1971800" cy="84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1000"/>
                                        <p:tgtEl>
                                          <p:spTgt spid="2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1000"/>
                                        <p:tgtEl>
                                          <p:spTgt spid="2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297500" y="393750"/>
            <a:ext cx="5583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Next Steps / </a:t>
            </a:r>
            <a:r>
              <a:rPr lang="en" sz="3000">
                <a:latin typeface="Times New Roman"/>
                <a:ea typeface="Times New Roman"/>
                <a:cs typeface="Times New Roman"/>
                <a:sym typeface="Times New Roman"/>
              </a:rPr>
              <a:t>Recommendations</a:t>
            </a:r>
            <a:endParaRPr sz="3000">
              <a:latin typeface="Times New Roman"/>
              <a:ea typeface="Times New Roman"/>
              <a:cs typeface="Times New Roman"/>
              <a:sym typeface="Times New Roman"/>
            </a:endParaRPr>
          </a:p>
        </p:txBody>
      </p:sp>
      <p:pic>
        <p:nvPicPr>
          <p:cNvPr id="251" name="Shape 251"/>
          <p:cNvPicPr preferRelativeResize="0"/>
          <p:nvPr/>
        </p:nvPicPr>
        <p:blipFill>
          <a:blip r:embed="rId3">
            <a:alphaModFix/>
          </a:blip>
          <a:stretch>
            <a:fillRect/>
          </a:stretch>
        </p:blipFill>
        <p:spPr>
          <a:xfrm>
            <a:off x="6809425" y="0"/>
            <a:ext cx="2334576" cy="799425"/>
          </a:xfrm>
          <a:prstGeom prst="rect">
            <a:avLst/>
          </a:prstGeom>
          <a:noFill/>
          <a:ln>
            <a:noFill/>
          </a:ln>
        </p:spPr>
      </p:pic>
      <p:sp>
        <p:nvSpPr>
          <p:cNvPr id="252" name="Shape 252"/>
          <p:cNvSpPr txBox="1"/>
          <p:nvPr/>
        </p:nvSpPr>
        <p:spPr>
          <a:xfrm>
            <a:off x="1035225" y="1547900"/>
            <a:ext cx="7802700" cy="2667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lt1"/>
                </a:solidFill>
                <a:latin typeface="Times New Roman"/>
                <a:ea typeface="Times New Roman"/>
                <a:cs typeface="Times New Roman"/>
                <a:sym typeface="Times New Roman"/>
              </a:rPr>
              <a:t>Enabling below capabilities are been considered for future enhancements for multi iteration releases for full blown product</a:t>
            </a:r>
            <a:r>
              <a:rPr lang="en"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Can be enhanced with Plastic,  paper and glass identification  capabilities with corresponding sensors.</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Notification to user’s phone with for each </a:t>
            </a:r>
            <a:r>
              <a:rPr lang="en" sz="1200">
                <a:solidFill>
                  <a:schemeClr val="lt1"/>
                </a:solidFill>
                <a:latin typeface="Times New Roman"/>
                <a:ea typeface="Times New Roman"/>
                <a:cs typeface="Times New Roman"/>
                <a:sym typeface="Times New Roman"/>
              </a:rPr>
              <a:t>recycled item</a:t>
            </a:r>
            <a:r>
              <a:rPr lang="en" sz="1200">
                <a:solidFill>
                  <a:schemeClr val="lt1"/>
                </a:solidFill>
                <a:latin typeface="Times New Roman"/>
                <a:ea typeface="Times New Roman"/>
                <a:cs typeface="Times New Roman"/>
                <a:sym typeface="Times New Roman"/>
              </a:rPr>
              <a:t> is a nice to have future.</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Extend product capabilities from residential to community common usage. </a:t>
            </a:r>
            <a:endParaRPr sz="1200">
              <a:solidFill>
                <a:schemeClr val="lt1"/>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Monthly reports to user telling them how much they have recycled</a:t>
            </a:r>
            <a:endParaRPr sz="1200">
              <a:solidFill>
                <a:schemeClr val="lt1"/>
              </a:solidFill>
              <a:latin typeface="Times New Roman"/>
              <a:ea typeface="Times New Roman"/>
              <a:cs typeface="Times New Roman"/>
              <a:sym typeface="Times New Roman"/>
            </a:endParaRPr>
          </a:p>
          <a:p>
            <a:pPr indent="-311150" lvl="0" marL="457200" rtl="0">
              <a:lnSpc>
                <a:spcPct val="115000"/>
              </a:lnSpc>
              <a:spcBef>
                <a:spcPts val="0"/>
              </a:spcBef>
              <a:spcAft>
                <a:spcPts val="0"/>
              </a:spcAft>
              <a:buClr>
                <a:schemeClr val="lt1"/>
              </a:buClr>
              <a:buSzPts val="1300"/>
              <a:buFont typeface="Lato"/>
              <a:buChar char="❖"/>
            </a:pPr>
            <a:r>
              <a:rPr lang="en" sz="1200">
                <a:solidFill>
                  <a:schemeClr val="lt1"/>
                </a:solidFill>
                <a:latin typeface="Times New Roman"/>
                <a:ea typeface="Times New Roman"/>
                <a:cs typeface="Times New Roman"/>
                <a:sym typeface="Times New Roman"/>
              </a:rPr>
              <a:t>Temperature sensor can be used to detect temperature over 80 degrees Fahrenheit  to notify user with  a message on LCD to empty trash from the bin</a:t>
            </a:r>
            <a:endParaRPr sz="1300">
              <a:solidFill>
                <a:schemeClr val="lt1"/>
              </a:solidFill>
              <a:latin typeface="Lato"/>
              <a:ea typeface="Lato"/>
              <a:cs typeface="Lato"/>
              <a:sym typeface="Lato"/>
            </a:endParaRPr>
          </a:p>
          <a:p>
            <a:pPr indent="0" lvl="0" marL="0" rtl="0">
              <a:lnSpc>
                <a:spcPct val="200000"/>
              </a:lnSpc>
              <a:spcBef>
                <a:spcPts val="1600"/>
              </a:spcBef>
              <a:spcAft>
                <a:spcPts val="300"/>
              </a:spcAft>
              <a:buNone/>
            </a:pPr>
            <a:r>
              <a:t/>
            </a:r>
            <a:endParaRPr sz="1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2049300" y="384150"/>
            <a:ext cx="5045400" cy="9141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lang="en" sz="3000">
                <a:latin typeface="Times New Roman"/>
                <a:ea typeface="Times New Roman"/>
                <a:cs typeface="Times New Roman"/>
                <a:sym typeface="Times New Roman"/>
              </a:rPr>
              <a:t>Any Questions?</a:t>
            </a:r>
            <a:endParaRPr sz="3000">
              <a:latin typeface="Times New Roman"/>
              <a:ea typeface="Times New Roman"/>
              <a:cs typeface="Times New Roman"/>
              <a:sym typeface="Times New Roman"/>
            </a:endParaRPr>
          </a:p>
        </p:txBody>
      </p:sp>
      <p:pic>
        <p:nvPicPr>
          <p:cNvPr id="258" name="Shape 258"/>
          <p:cNvPicPr preferRelativeResize="0"/>
          <p:nvPr/>
        </p:nvPicPr>
        <p:blipFill>
          <a:blip r:embed="rId3">
            <a:alphaModFix amt="93000"/>
          </a:blip>
          <a:stretch>
            <a:fillRect/>
          </a:stretch>
        </p:blipFill>
        <p:spPr>
          <a:xfrm>
            <a:off x="2282787" y="1298250"/>
            <a:ext cx="4578425" cy="3677075"/>
          </a:xfrm>
          <a:prstGeom prst="rect">
            <a:avLst/>
          </a:prstGeom>
          <a:noFill/>
          <a:ln>
            <a:noFill/>
          </a:ln>
          <a:effectLst>
            <a:outerShdw blurRad="100013" rotWithShape="0" algn="bl" dir="5820000" dist="19050">
              <a:srgbClr val="D9D9D9">
                <a:alpha val="58000"/>
              </a:srgbClr>
            </a:outerShdw>
          </a:effectLst>
        </p:spPr>
      </p:pic>
      <p:pic>
        <p:nvPicPr>
          <p:cNvPr id="259" name="Shape 259"/>
          <p:cNvPicPr preferRelativeResize="0"/>
          <p:nvPr/>
        </p:nvPicPr>
        <p:blipFill>
          <a:blip r:embed="rId4">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1000"/>
                                        <p:tgtEl>
                                          <p:spTgt spid="2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052550" y="384125"/>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Project </a:t>
            </a:r>
            <a:r>
              <a:rPr lang="en" sz="3000">
                <a:latin typeface="Times New Roman"/>
                <a:ea typeface="Times New Roman"/>
                <a:cs typeface="Times New Roman"/>
                <a:sym typeface="Times New Roman"/>
              </a:rPr>
              <a:t>Objective</a:t>
            </a:r>
            <a:endParaRPr sz="3000">
              <a:latin typeface="Times New Roman"/>
              <a:ea typeface="Times New Roman"/>
              <a:cs typeface="Times New Roman"/>
              <a:sym typeface="Times New Roman"/>
            </a:endParaRPr>
          </a:p>
        </p:txBody>
      </p:sp>
      <p:sp>
        <p:nvSpPr>
          <p:cNvPr id="142" name="Shape 142"/>
          <p:cNvSpPr txBox="1"/>
          <p:nvPr>
            <p:ph idx="1" type="body"/>
          </p:nvPr>
        </p:nvSpPr>
        <p:spPr>
          <a:xfrm>
            <a:off x="1009250" y="1625450"/>
            <a:ext cx="7235700" cy="20757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b="1" lang="en" sz="1200" u="sng">
                <a:latin typeface="Times New Roman"/>
                <a:ea typeface="Times New Roman"/>
                <a:cs typeface="Times New Roman"/>
                <a:sym typeface="Times New Roman"/>
              </a:rPr>
              <a:t>Core Objective </a:t>
            </a:r>
            <a:r>
              <a:rPr b="1"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Develop a device </a:t>
            </a:r>
            <a:r>
              <a:rPr lang="en" sz="1200">
                <a:latin typeface="Times New Roman"/>
                <a:ea typeface="Times New Roman"/>
                <a:cs typeface="Times New Roman"/>
                <a:sym typeface="Times New Roman"/>
              </a:rPr>
              <a:t> to efficiently identify recyclable items to  reduce </a:t>
            </a:r>
            <a:r>
              <a:rPr lang="en" sz="1200">
                <a:latin typeface="Times New Roman"/>
                <a:ea typeface="Times New Roman"/>
                <a:cs typeface="Times New Roman"/>
                <a:sym typeface="Times New Roman"/>
              </a:rPr>
              <a:t>landfill</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Recyclables  and minimize  environment   pollution. </a:t>
            </a:r>
            <a:br>
              <a:rPr lang="en"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indent="0" lvl="0" marL="0">
              <a:lnSpc>
                <a:spcPct val="200000"/>
              </a:lnSpc>
              <a:spcBef>
                <a:spcPts val="1600"/>
              </a:spcBef>
              <a:spcAft>
                <a:spcPts val="0"/>
              </a:spcAft>
              <a:buNone/>
            </a:pPr>
            <a:r>
              <a:rPr b="1" lang="en" sz="1200" u="sng">
                <a:latin typeface="Times New Roman"/>
                <a:ea typeface="Times New Roman"/>
                <a:cs typeface="Times New Roman"/>
                <a:sym typeface="Times New Roman"/>
              </a:rPr>
              <a:t>Problem statement</a:t>
            </a:r>
            <a:r>
              <a:rPr b="1"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 Currently </a:t>
            </a:r>
            <a:r>
              <a:rPr lang="en" sz="1200">
                <a:latin typeface="Times New Roman"/>
                <a:ea typeface="Times New Roman"/>
                <a:cs typeface="Times New Roman"/>
                <a:sym typeface="Times New Roman"/>
              </a:rPr>
              <a:t>lot of recyclable items are being thrown into the trash and being sent to landfills everyday,  this creates toxic chemicals that heat up the earth and contributes to global warming.Another issue with recyclable items in landfills is that they don’t biodegrade quickly. In fact, it takes an average plastic water bottle 500 years to completely biodegrade.</a:t>
            </a:r>
            <a:endParaRPr sz="1200">
              <a:latin typeface="Times New Roman"/>
              <a:ea typeface="Times New Roman"/>
              <a:cs typeface="Times New Roman"/>
              <a:sym typeface="Times New Roman"/>
            </a:endParaRPr>
          </a:p>
          <a:p>
            <a:pPr indent="0" lvl="0" marL="0">
              <a:spcBef>
                <a:spcPts val="1600"/>
              </a:spcBef>
              <a:spcAft>
                <a:spcPts val="0"/>
              </a:spcAft>
              <a:buNone/>
            </a:pPr>
            <a:br>
              <a:rPr lang="en"/>
            </a:br>
            <a:r>
              <a:rPr lang="en"/>
              <a:t> </a:t>
            </a:r>
            <a:endParaRPr/>
          </a:p>
          <a:p>
            <a:pPr indent="0" lvl="0" marL="0" rtl="0" algn="ctr">
              <a:spcBef>
                <a:spcPts val="1600"/>
              </a:spcBef>
              <a:spcAft>
                <a:spcPts val="0"/>
              </a:spcAft>
              <a:buNone/>
            </a:pPr>
            <a:r>
              <a:rPr lang="en" u="sng"/>
              <a:t> </a:t>
            </a:r>
            <a:r>
              <a:rPr lang="en"/>
              <a:t> </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algn="ctr">
              <a:spcBef>
                <a:spcPts val="1600"/>
              </a:spcBef>
              <a:spcAft>
                <a:spcPts val="0"/>
              </a:spcAft>
              <a:buNone/>
            </a:pPr>
            <a:r>
              <a:rPr lang="en"/>
              <a:t>                                                                                             </a:t>
            </a:r>
            <a:endParaRPr/>
          </a:p>
          <a:p>
            <a:pPr indent="0" lvl="0" marL="0">
              <a:spcBef>
                <a:spcPts val="1600"/>
              </a:spcBef>
              <a:spcAft>
                <a:spcPts val="1600"/>
              </a:spcAft>
              <a:buNone/>
            </a:pPr>
            <a:r>
              <a:rPr lang="en"/>
              <a:t> </a:t>
            </a:r>
            <a:endParaRPr/>
          </a:p>
        </p:txBody>
      </p:sp>
      <p:pic>
        <p:nvPicPr>
          <p:cNvPr id="143" name="Shape 143"/>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44" name="Shape 144"/>
          <p:cNvPicPr preferRelativeResize="0"/>
          <p:nvPr/>
        </p:nvPicPr>
        <p:blipFill>
          <a:blip r:embed="rId4">
            <a:alphaModFix/>
          </a:blip>
          <a:stretch>
            <a:fillRect/>
          </a:stretch>
        </p:blipFill>
        <p:spPr>
          <a:xfrm>
            <a:off x="7444725" y="3929725"/>
            <a:ext cx="1699274" cy="1213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2066575" y="231725"/>
            <a:ext cx="5289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mes New Roman"/>
                <a:ea typeface="Times New Roman"/>
                <a:cs typeface="Times New Roman"/>
                <a:sym typeface="Times New Roman"/>
              </a:rPr>
              <a:t>About Our Client</a:t>
            </a:r>
            <a:endParaRPr sz="3000">
              <a:solidFill>
                <a:srgbClr val="FFFFFF"/>
              </a:solidFill>
              <a:latin typeface="Times New Roman"/>
              <a:ea typeface="Times New Roman"/>
              <a:cs typeface="Times New Roman"/>
              <a:sym typeface="Times New Roman"/>
            </a:endParaRPr>
          </a:p>
          <a:p>
            <a:pPr indent="-381000" lvl="0" marL="457200" algn="ctr">
              <a:spcBef>
                <a:spcPts val="0"/>
              </a:spcBef>
              <a:spcAft>
                <a:spcPts val="0"/>
              </a:spcAft>
              <a:buClr>
                <a:srgbClr val="FFFFFF"/>
              </a:buClr>
              <a:buSzPts val="2400"/>
              <a:buFont typeface="Times New Roman"/>
              <a:buChar char="-"/>
            </a:pPr>
            <a:r>
              <a:rPr lang="en">
                <a:solidFill>
                  <a:srgbClr val="FFFFFF"/>
                </a:solidFill>
                <a:latin typeface="Times New Roman"/>
                <a:ea typeface="Times New Roman"/>
                <a:cs typeface="Times New Roman"/>
                <a:sym typeface="Times New Roman"/>
              </a:rPr>
              <a:t>Gemma Evans</a:t>
            </a:r>
            <a:endParaRPr>
              <a:solidFill>
                <a:srgbClr val="FFFFFF"/>
              </a:solidFill>
              <a:latin typeface="Times New Roman"/>
              <a:ea typeface="Times New Roman"/>
              <a:cs typeface="Times New Roman"/>
              <a:sym typeface="Times New Roman"/>
            </a:endParaRPr>
          </a:p>
        </p:txBody>
      </p:sp>
      <p:pic>
        <p:nvPicPr>
          <p:cNvPr id="150" name="Shape 150"/>
          <p:cNvPicPr preferRelativeResize="0"/>
          <p:nvPr/>
        </p:nvPicPr>
        <p:blipFill rotWithShape="1">
          <a:blip r:embed="rId3">
            <a:alphaModFix/>
          </a:blip>
          <a:srcRect b="0" l="0" r="0" t="0"/>
          <a:stretch/>
        </p:blipFill>
        <p:spPr>
          <a:xfrm>
            <a:off x="7391400" y="3505200"/>
            <a:ext cx="1761999" cy="1627050"/>
          </a:xfrm>
          <a:prstGeom prst="rect">
            <a:avLst/>
          </a:prstGeom>
          <a:noFill/>
          <a:ln>
            <a:noFill/>
          </a:ln>
        </p:spPr>
      </p:pic>
      <p:pic>
        <p:nvPicPr>
          <p:cNvPr id="151" name="Shape 151"/>
          <p:cNvPicPr preferRelativeResize="0"/>
          <p:nvPr/>
        </p:nvPicPr>
        <p:blipFill>
          <a:blip r:embed="rId4">
            <a:alphaModFix/>
          </a:blip>
          <a:stretch>
            <a:fillRect/>
          </a:stretch>
        </p:blipFill>
        <p:spPr>
          <a:xfrm>
            <a:off x="6809425" y="0"/>
            <a:ext cx="2334576" cy="799425"/>
          </a:xfrm>
          <a:prstGeom prst="rect">
            <a:avLst/>
          </a:prstGeom>
          <a:noFill/>
          <a:ln>
            <a:noFill/>
          </a:ln>
        </p:spPr>
      </p:pic>
      <p:sp>
        <p:nvSpPr>
          <p:cNvPr id="152" name="Shape 152"/>
          <p:cNvSpPr txBox="1"/>
          <p:nvPr/>
        </p:nvSpPr>
        <p:spPr>
          <a:xfrm>
            <a:off x="5257800" y="4226875"/>
            <a:ext cx="2140500" cy="8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50">
                <a:solidFill>
                  <a:srgbClr val="FFFFFF"/>
                </a:solidFill>
              </a:rPr>
              <a:t>Accepting the award is Branch Manager, Susan Stonesifer (Middle).</a:t>
            </a:r>
            <a:endParaRPr i="1" sz="950">
              <a:solidFill>
                <a:srgbClr val="FFFFFF"/>
              </a:solidFill>
            </a:endParaRPr>
          </a:p>
          <a:p>
            <a:pPr indent="0" lvl="0" marL="0">
              <a:spcBef>
                <a:spcPts val="0"/>
              </a:spcBef>
              <a:spcAft>
                <a:spcPts val="0"/>
              </a:spcAft>
              <a:buNone/>
            </a:pPr>
            <a:r>
              <a:rPr i="1" lang="en" sz="950">
                <a:solidFill>
                  <a:srgbClr val="FFFFFF"/>
                </a:solidFill>
              </a:rPr>
              <a:t>Presented by MRN Vice President Gemma Evans and MRN Awards Chair, Bob Stumpf.</a:t>
            </a:r>
            <a:endParaRPr>
              <a:solidFill>
                <a:srgbClr val="FFFFFF"/>
              </a:solidFill>
            </a:endParaRPr>
          </a:p>
        </p:txBody>
      </p:sp>
      <p:sp>
        <p:nvSpPr>
          <p:cNvPr id="153" name="Shape 153"/>
          <p:cNvSpPr/>
          <p:nvPr/>
        </p:nvSpPr>
        <p:spPr>
          <a:xfrm>
            <a:off x="2582500" y="1368050"/>
            <a:ext cx="3926340" cy="2938572"/>
          </a:xfrm>
          <a:prstGeom prst="cloud">
            <a:avLst/>
          </a:prstGeom>
          <a:solidFill>
            <a:schemeClr val="accent5"/>
          </a:solidFill>
          <a:ln>
            <a:noFill/>
          </a:ln>
        </p:spPr>
        <p:txBody>
          <a:bodyPr anchorCtr="0" anchor="ctr" bIns="91425" lIns="91425" spcFirstLastPara="1" rIns="91425" wrap="square" tIns="91425">
            <a:noAutofit/>
          </a:bodyPr>
          <a:lstStyle/>
          <a:p>
            <a:pPr indent="0" lvl="0" marL="0" marR="330200" rtl="0">
              <a:lnSpc>
                <a:spcPct val="103846"/>
              </a:lnSpc>
              <a:spcBef>
                <a:spcPts val="0"/>
              </a:spcBef>
              <a:spcAft>
                <a:spcPts val="0"/>
              </a:spcAft>
              <a:buNone/>
            </a:pPr>
            <a:r>
              <a:rPr lang="en" sz="7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0" marR="330200" rtl="0">
              <a:lnSpc>
                <a:spcPct val="103846"/>
              </a:lnSpc>
              <a:spcBef>
                <a:spcPts val="0"/>
              </a:spcBef>
              <a:spcAft>
                <a:spcPts val="0"/>
              </a:spcAft>
              <a:buNone/>
            </a:pPr>
            <a:r>
              <a:rPr lang="en" sz="1200" u="sng">
                <a:solidFill>
                  <a:srgbClr val="FFFFFF"/>
                </a:solidFill>
                <a:latin typeface="Times New Roman"/>
                <a:ea typeface="Times New Roman"/>
                <a:cs typeface="Times New Roman"/>
                <a:sym typeface="Times New Roman"/>
              </a:rPr>
              <a:t>Experience:</a:t>
            </a:r>
            <a:endParaRPr sz="1200" u="sng">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Planning Specialist</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Recycling Coordinator</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Assistant Manager</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Schoolyard Habits Intern</a:t>
            </a:r>
            <a:endParaRPr sz="1200">
              <a:solidFill>
                <a:srgbClr val="FFFFFF"/>
              </a:solidFill>
              <a:latin typeface="Times New Roman"/>
              <a:ea typeface="Times New Roman"/>
              <a:cs typeface="Times New Roman"/>
              <a:sym typeface="Times New Roman"/>
            </a:endParaRPr>
          </a:p>
          <a:p>
            <a:pPr indent="-304800" lvl="0" marL="457200" marR="330200" rtl="0">
              <a:lnSpc>
                <a:spcPct val="103846"/>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Assistant Director of Special Events</a:t>
            </a:r>
            <a:endParaRPr sz="1200">
              <a:latin typeface="Times New Roman"/>
              <a:ea typeface="Times New Roman"/>
              <a:cs typeface="Times New Roman"/>
              <a:sym typeface="Times New Roman"/>
            </a:endParaRPr>
          </a:p>
        </p:txBody>
      </p:sp>
      <p:sp>
        <p:nvSpPr>
          <p:cNvPr id="154" name="Shape 154"/>
          <p:cNvSpPr/>
          <p:nvPr/>
        </p:nvSpPr>
        <p:spPr>
          <a:xfrm>
            <a:off x="6867475" y="1453250"/>
            <a:ext cx="2140452" cy="1878552"/>
          </a:xfrm>
          <a:prstGeom prst="cloud">
            <a:avLst/>
          </a:prstGeom>
          <a:solidFill>
            <a:schemeClr val="accent1"/>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200">
              <a:solidFill>
                <a:srgbClr val="FFFFFF"/>
              </a:solidFill>
            </a:endParaRPr>
          </a:p>
          <a:p>
            <a:pPr indent="0" lvl="0" marL="0" rtl="0">
              <a:lnSpc>
                <a:spcPct val="115000"/>
              </a:lnSpc>
              <a:spcBef>
                <a:spcPts val="1600"/>
              </a:spcBef>
              <a:spcAft>
                <a:spcPts val="0"/>
              </a:spcAft>
              <a:buNone/>
            </a:pPr>
            <a:r>
              <a:t/>
            </a:r>
            <a:endParaRPr sz="1200">
              <a:solidFill>
                <a:srgbClr val="FFFFFF"/>
              </a:solidFill>
            </a:endParaRPr>
          </a:p>
          <a:p>
            <a:pPr indent="0" lvl="0" marL="0" rtl="0">
              <a:lnSpc>
                <a:spcPct val="115000"/>
              </a:lnSpc>
              <a:spcBef>
                <a:spcPts val="1600"/>
              </a:spcBef>
              <a:spcAft>
                <a:spcPts val="0"/>
              </a:spcAft>
              <a:buNone/>
            </a:pPr>
            <a:r>
              <a:rPr lang="en" sz="1200" u="sng">
                <a:solidFill>
                  <a:srgbClr val="FFFFFF"/>
                </a:solidFill>
                <a:latin typeface="Times New Roman"/>
                <a:ea typeface="Times New Roman"/>
                <a:cs typeface="Times New Roman"/>
                <a:sym typeface="Times New Roman"/>
              </a:rPr>
              <a:t>Education:    </a:t>
            </a:r>
            <a:r>
              <a:rPr lang="en" sz="1200">
                <a:solidFill>
                  <a:srgbClr val="FFFFFF"/>
                </a:solidFill>
                <a:latin typeface="Times New Roman"/>
                <a:ea typeface="Times New Roman"/>
                <a:cs typeface="Times New Roman"/>
                <a:sym typeface="Times New Roman"/>
              </a:rPr>
              <a:t>Warren Wilson College</a:t>
            </a:r>
            <a:endParaRPr sz="1200">
              <a:solidFill>
                <a:srgbClr val="FFFFFF"/>
              </a:solidFill>
              <a:latin typeface="Times New Roman"/>
              <a:ea typeface="Times New Roman"/>
              <a:cs typeface="Times New Roman"/>
              <a:sym typeface="Times New Roman"/>
            </a:endParaRPr>
          </a:p>
          <a:p>
            <a:pPr indent="0" lvl="0" marL="0" marR="330200" rtl="0">
              <a:lnSpc>
                <a:spcPct val="103846"/>
              </a:lnSpc>
              <a:spcBef>
                <a:spcPts val="1600"/>
              </a:spcBef>
              <a:spcAft>
                <a:spcPts val="0"/>
              </a:spcAft>
              <a:buNone/>
            </a:pPr>
            <a:r>
              <a:t/>
            </a:r>
            <a:endParaRPr sz="700">
              <a:solidFill>
                <a:srgbClr val="FFFFFF"/>
              </a:solidFill>
            </a:endParaRPr>
          </a:p>
          <a:p>
            <a:pPr indent="0" lvl="0" marL="0" marR="330200" rtl="0">
              <a:lnSpc>
                <a:spcPct val="103846"/>
              </a:lnSpc>
              <a:spcBef>
                <a:spcPts val="0"/>
              </a:spcBef>
              <a:spcAft>
                <a:spcPts val="0"/>
              </a:spcAft>
              <a:buNone/>
            </a:pPr>
            <a:r>
              <a:t/>
            </a:r>
            <a:endParaRPr sz="700"/>
          </a:p>
          <a:p>
            <a:pPr indent="0" lvl="0" marL="0" rtl="0">
              <a:lnSpc>
                <a:spcPct val="115000"/>
              </a:lnSpc>
              <a:spcBef>
                <a:spcPts val="0"/>
              </a:spcBef>
              <a:spcAft>
                <a:spcPts val="0"/>
              </a:spcAft>
              <a:buNone/>
            </a:pPr>
            <a:r>
              <a:t/>
            </a:r>
            <a:endParaRPr sz="1200">
              <a:solidFill>
                <a:srgbClr val="FFFFFF"/>
              </a:solidFill>
            </a:endParaRPr>
          </a:p>
          <a:p>
            <a:pPr indent="0" lvl="0" marL="0" marR="330200" rtl="0">
              <a:lnSpc>
                <a:spcPct val="103846"/>
              </a:lnSpc>
              <a:spcBef>
                <a:spcPts val="1600"/>
              </a:spcBef>
              <a:spcAft>
                <a:spcPts val="0"/>
              </a:spcAft>
              <a:buNone/>
            </a:pPr>
            <a:r>
              <a:t/>
            </a:r>
            <a:endParaRPr sz="700"/>
          </a:p>
        </p:txBody>
      </p:sp>
      <p:sp>
        <p:nvSpPr>
          <p:cNvPr id="155" name="Shape 155"/>
          <p:cNvSpPr/>
          <p:nvPr/>
        </p:nvSpPr>
        <p:spPr>
          <a:xfrm>
            <a:off x="393700" y="3308725"/>
            <a:ext cx="2241324" cy="1717308"/>
          </a:xfrm>
          <a:prstGeom prst="cloud">
            <a:avLst/>
          </a:prstGeom>
          <a:solidFill>
            <a:schemeClr val="accent1"/>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200">
              <a:solidFill>
                <a:srgbClr val="FFFFFF"/>
              </a:solidFill>
            </a:endParaRPr>
          </a:p>
          <a:p>
            <a:pPr indent="0" lvl="0" marL="0" rtl="0">
              <a:lnSpc>
                <a:spcPct val="115000"/>
              </a:lnSpc>
              <a:spcBef>
                <a:spcPts val="1600"/>
              </a:spcBef>
              <a:spcAft>
                <a:spcPts val="0"/>
              </a:spcAft>
              <a:buNone/>
            </a:pPr>
            <a:r>
              <a:t/>
            </a:r>
            <a:endParaRPr sz="1200">
              <a:solidFill>
                <a:srgbClr val="FFFFFF"/>
              </a:solidFill>
            </a:endParaRPr>
          </a:p>
          <a:p>
            <a:pPr indent="0" lvl="0" marL="0" rtl="0">
              <a:lnSpc>
                <a:spcPct val="115000"/>
              </a:lnSpc>
              <a:spcBef>
                <a:spcPts val="1600"/>
              </a:spcBef>
              <a:spcAft>
                <a:spcPts val="0"/>
              </a:spcAft>
              <a:buNone/>
            </a:pPr>
            <a:r>
              <a:rPr lang="en" sz="1200" u="sng">
                <a:solidFill>
                  <a:srgbClr val="FFFFFF"/>
                </a:solidFill>
                <a:latin typeface="Times New Roman"/>
                <a:ea typeface="Times New Roman"/>
                <a:cs typeface="Times New Roman"/>
                <a:sym typeface="Times New Roman"/>
              </a:rPr>
              <a:t>Honors/Awards:</a:t>
            </a:r>
            <a:r>
              <a:rPr lang="en" sz="1200">
                <a:solidFill>
                  <a:srgbClr val="FFFFFF"/>
                </a:solidFill>
                <a:latin typeface="Times New Roman"/>
                <a:ea typeface="Times New Roman"/>
                <a:cs typeface="Times New Roman"/>
                <a:sym typeface="Times New Roman"/>
              </a:rPr>
              <a:t> Employee of The Year for October 2010</a:t>
            </a:r>
            <a:endParaRPr sz="1200">
              <a:solidFill>
                <a:srgbClr val="FFFFFF"/>
              </a:solidFill>
              <a:latin typeface="Times New Roman"/>
              <a:ea typeface="Times New Roman"/>
              <a:cs typeface="Times New Roman"/>
              <a:sym typeface="Times New Roman"/>
            </a:endParaRPr>
          </a:p>
          <a:p>
            <a:pPr indent="0" lvl="0" marL="0" marR="330200" rtl="0">
              <a:lnSpc>
                <a:spcPct val="103846"/>
              </a:lnSpc>
              <a:spcBef>
                <a:spcPts val="1600"/>
              </a:spcBef>
              <a:spcAft>
                <a:spcPts val="0"/>
              </a:spcAft>
              <a:buNone/>
            </a:pPr>
            <a:r>
              <a:t/>
            </a:r>
            <a:endParaRPr sz="700">
              <a:solidFill>
                <a:srgbClr val="FFFFFF"/>
              </a:solidFill>
            </a:endParaRPr>
          </a:p>
          <a:p>
            <a:pPr indent="0" lvl="0" marL="0" marR="330200" rtl="0">
              <a:lnSpc>
                <a:spcPct val="103846"/>
              </a:lnSpc>
              <a:spcBef>
                <a:spcPts val="0"/>
              </a:spcBef>
              <a:spcAft>
                <a:spcPts val="0"/>
              </a:spcAft>
              <a:buNone/>
            </a:pPr>
            <a:r>
              <a:t/>
            </a:r>
            <a:endParaRPr sz="700"/>
          </a:p>
          <a:p>
            <a:pPr indent="0" lvl="0" marL="0" rtl="0">
              <a:lnSpc>
                <a:spcPct val="115000"/>
              </a:lnSpc>
              <a:spcBef>
                <a:spcPts val="0"/>
              </a:spcBef>
              <a:spcAft>
                <a:spcPts val="0"/>
              </a:spcAft>
              <a:buNone/>
            </a:pPr>
            <a:r>
              <a:t/>
            </a:r>
            <a:endParaRPr sz="1200">
              <a:solidFill>
                <a:srgbClr val="FFFFFF"/>
              </a:solidFill>
            </a:endParaRPr>
          </a:p>
          <a:p>
            <a:pPr indent="0" lvl="0" marL="0" marR="330200" rtl="0">
              <a:lnSpc>
                <a:spcPct val="103846"/>
              </a:lnSpc>
              <a:spcBef>
                <a:spcPts val="1600"/>
              </a:spcBef>
              <a:spcAft>
                <a:spcPts val="0"/>
              </a:spcAft>
              <a:buNone/>
            </a:pPr>
            <a:r>
              <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Client Requirements</a:t>
            </a:r>
            <a:endParaRPr sz="3000">
              <a:latin typeface="Times New Roman"/>
              <a:ea typeface="Times New Roman"/>
              <a:cs typeface="Times New Roman"/>
              <a:sym typeface="Times New Roman"/>
            </a:endParaRPr>
          </a:p>
        </p:txBody>
      </p:sp>
      <p:sp>
        <p:nvSpPr>
          <p:cNvPr id="161" name="Shape 161"/>
          <p:cNvSpPr txBox="1"/>
          <p:nvPr>
            <p:ph idx="1" type="body"/>
          </p:nvPr>
        </p:nvSpPr>
        <p:spPr>
          <a:xfrm>
            <a:off x="1297500" y="1262750"/>
            <a:ext cx="7038900" cy="343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u="sng">
                <a:solidFill>
                  <a:srgbClr val="F3F3F3"/>
                </a:solidFill>
                <a:latin typeface="Times New Roman"/>
                <a:ea typeface="Times New Roman"/>
                <a:cs typeface="Times New Roman"/>
                <a:sym typeface="Times New Roman"/>
              </a:rPr>
              <a:t>Client needs:</a:t>
            </a:r>
            <a:endParaRPr sz="1200" u="sng">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Need a tool to  identify recyclable items and restrict recyclable items to be intermixed with  the trash </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 Efficient Proximity sensing of recyclable items</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Needs to be weatherproof and avoid damage from trash inside the container</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Needs to have display panel for friendly usability and buzzer prompting</a:t>
            </a:r>
            <a:endParaRPr sz="1200">
              <a:solidFill>
                <a:srgbClr val="F3F3F3"/>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3F3F3"/>
              </a:solidFill>
              <a:latin typeface="Times New Roman"/>
              <a:ea typeface="Times New Roman"/>
              <a:cs typeface="Times New Roman"/>
              <a:sym typeface="Times New Roman"/>
            </a:endParaRPr>
          </a:p>
          <a:p>
            <a:pPr indent="-304800" lvl="0" marL="457200" rtl="0">
              <a:lnSpc>
                <a:spcPct val="200000"/>
              </a:lnSpc>
              <a:spcBef>
                <a:spcPts val="0"/>
              </a:spcBef>
              <a:spcAft>
                <a:spcPts val="0"/>
              </a:spcAft>
              <a:buClr>
                <a:srgbClr val="F3F3F3"/>
              </a:buClr>
              <a:buSzPts val="1200"/>
              <a:buFont typeface="Times New Roman"/>
              <a:buChar char="➢"/>
            </a:pPr>
            <a:r>
              <a:rPr lang="en" sz="1200">
                <a:solidFill>
                  <a:srgbClr val="F3F3F3"/>
                </a:solidFill>
                <a:latin typeface="Times New Roman"/>
                <a:ea typeface="Times New Roman"/>
                <a:cs typeface="Times New Roman"/>
                <a:sym typeface="Times New Roman"/>
              </a:rPr>
              <a:t>Scope is limited for home usage - Needs further improvements for commercial usage</a:t>
            </a:r>
            <a:endParaRPr sz="1200">
              <a:solidFill>
                <a:srgbClr val="F3F3F3"/>
              </a:solidFill>
              <a:latin typeface="Times New Roman"/>
              <a:ea typeface="Times New Roman"/>
              <a:cs typeface="Times New Roman"/>
              <a:sym typeface="Times New Roman"/>
            </a:endParaRPr>
          </a:p>
          <a:p>
            <a:pPr indent="0" lvl="0" marL="0" rtl="0">
              <a:lnSpc>
                <a:spcPct val="200000"/>
              </a:lnSpc>
              <a:spcBef>
                <a:spcPts val="0"/>
              </a:spcBef>
              <a:spcAft>
                <a:spcPts val="0"/>
              </a:spcAft>
              <a:buNone/>
            </a:pPr>
            <a:r>
              <a:rPr lang="en" sz="1200" u="sng">
                <a:solidFill>
                  <a:srgbClr val="F3F3F3"/>
                </a:solidFill>
                <a:latin typeface="Times New Roman"/>
                <a:ea typeface="Times New Roman"/>
                <a:cs typeface="Times New Roman"/>
                <a:sym typeface="Times New Roman"/>
              </a:rPr>
              <a:t>Constraints:</a:t>
            </a:r>
            <a:endParaRPr sz="1200" u="sng">
              <a:solidFill>
                <a:srgbClr val="F3F3F3"/>
              </a:solidFill>
              <a:latin typeface="Times New Roman"/>
              <a:ea typeface="Times New Roman"/>
              <a:cs typeface="Times New Roman"/>
              <a:sym typeface="Times New Roman"/>
            </a:endParaRPr>
          </a:p>
          <a:p>
            <a:pPr indent="-304800" lvl="0" marL="457200" rtl="0">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object the should not be more than 8mm away from the proximity sensor on the device.</a:t>
            </a:r>
            <a:endParaRPr sz="1200">
              <a:latin typeface="Times New Roman"/>
              <a:ea typeface="Times New Roman"/>
              <a:cs typeface="Times New Roman"/>
              <a:sym typeface="Times New Roman"/>
            </a:endParaRPr>
          </a:p>
          <a:p>
            <a:pPr indent="-304800" lvl="0" marL="457200" rtl="0">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trash should not be filled over the device, which is attached inside the trash bin.</a:t>
            </a:r>
            <a:endParaRPr sz="1200">
              <a:latin typeface="Times New Roman"/>
              <a:ea typeface="Times New Roman"/>
              <a:cs typeface="Times New Roman"/>
              <a:sym typeface="Times New Roman"/>
            </a:endParaRPr>
          </a:p>
          <a:p>
            <a:pPr indent="-304800" lvl="0" marL="457200" rtl="0">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user has to check the power supply (batteries) on a regular basis.</a:t>
            </a:r>
            <a:endParaRPr sz="1200">
              <a:solidFill>
                <a:srgbClr val="F3F3F3"/>
              </a:solidFill>
              <a:latin typeface="Times New Roman"/>
              <a:ea typeface="Times New Roman"/>
              <a:cs typeface="Times New Roman"/>
              <a:sym typeface="Times New Roman"/>
            </a:endParaRPr>
          </a:p>
        </p:txBody>
      </p:sp>
      <p:pic>
        <p:nvPicPr>
          <p:cNvPr id="162" name="Shape 162"/>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63" name="Shape 163"/>
          <p:cNvPicPr preferRelativeResize="0"/>
          <p:nvPr/>
        </p:nvPicPr>
        <p:blipFill>
          <a:blip r:embed="rId4">
            <a:alphaModFix/>
          </a:blip>
          <a:stretch>
            <a:fillRect/>
          </a:stretch>
        </p:blipFill>
        <p:spPr>
          <a:xfrm>
            <a:off x="7689625" y="2689600"/>
            <a:ext cx="1432431" cy="24114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1036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Engineering Design Process</a:t>
            </a:r>
            <a:endParaRPr sz="3000">
              <a:latin typeface="Times New Roman"/>
              <a:ea typeface="Times New Roman"/>
              <a:cs typeface="Times New Roman"/>
              <a:sym typeface="Times New Roman"/>
            </a:endParaRPr>
          </a:p>
        </p:txBody>
      </p:sp>
      <p:pic>
        <p:nvPicPr>
          <p:cNvPr id="169" name="Shape 169"/>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70" name="Shape 170"/>
          <p:cNvPicPr preferRelativeResize="0"/>
          <p:nvPr/>
        </p:nvPicPr>
        <p:blipFill>
          <a:blip r:embed="rId4">
            <a:alphaModFix/>
          </a:blip>
          <a:stretch>
            <a:fillRect/>
          </a:stretch>
        </p:blipFill>
        <p:spPr>
          <a:xfrm>
            <a:off x="0" y="2209800"/>
            <a:ext cx="2334576" cy="2946579"/>
          </a:xfrm>
          <a:prstGeom prst="rect">
            <a:avLst/>
          </a:prstGeom>
          <a:noFill/>
          <a:ln>
            <a:noFill/>
          </a:ln>
        </p:spPr>
      </p:pic>
      <p:sp>
        <p:nvSpPr>
          <p:cNvPr id="171" name="Shape 171"/>
          <p:cNvSpPr txBox="1"/>
          <p:nvPr/>
        </p:nvSpPr>
        <p:spPr>
          <a:xfrm>
            <a:off x="2342025" y="919300"/>
            <a:ext cx="6725700" cy="4085100"/>
          </a:xfrm>
          <a:prstGeom prst="rect">
            <a:avLst/>
          </a:prstGeom>
          <a:noFill/>
          <a:ln>
            <a:noFill/>
          </a:ln>
        </p:spPr>
        <p:txBody>
          <a:bodyPr anchorCtr="0" anchor="t" bIns="91425" lIns="91425" spcFirstLastPara="1" rIns="91425" wrap="square" tIns="91425">
            <a:noAutofit/>
          </a:bodyPr>
          <a:lstStyle/>
          <a:p>
            <a:pPr indent="0" lvl="0" marL="0" rtl="0">
              <a:lnSpc>
                <a:spcPct val="200000"/>
              </a:lnSpc>
              <a:spcBef>
                <a:spcPts val="0"/>
              </a:spcBef>
              <a:spcAft>
                <a:spcPts val="0"/>
              </a:spcAft>
              <a:buNone/>
            </a:pPr>
            <a:r>
              <a:t/>
            </a:r>
            <a:endParaRPr sz="1200">
              <a:solidFill>
                <a:srgbClr val="FFFFFF"/>
              </a:solidFill>
              <a:latin typeface="Lato"/>
              <a:ea typeface="Lato"/>
              <a:cs typeface="Lato"/>
              <a:sym typeface="Lato"/>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We followed standard </a:t>
            </a:r>
            <a:r>
              <a:rPr lang="en" sz="1200" u="sng">
                <a:solidFill>
                  <a:srgbClr val="FFFFFF"/>
                </a:solidFill>
                <a:latin typeface="Times New Roman"/>
                <a:ea typeface="Times New Roman"/>
                <a:cs typeface="Times New Roman"/>
                <a:sym typeface="Times New Roman"/>
              </a:rPr>
              <a:t>engineering design process</a:t>
            </a:r>
            <a:r>
              <a:rPr lang="en" sz="1200">
                <a:solidFill>
                  <a:srgbClr val="FFFFFF"/>
                </a:solidFill>
                <a:latin typeface="Times New Roman"/>
                <a:ea typeface="Times New Roman"/>
                <a:cs typeface="Times New Roman"/>
                <a:sym typeface="Times New Roman"/>
              </a:rPr>
              <a:t> as our methodology with steps  that includes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b="1" lang="en" sz="1200" u="sng">
                <a:solidFill>
                  <a:srgbClr val="FFFFFF"/>
                </a:solidFill>
                <a:latin typeface="Times New Roman"/>
                <a:ea typeface="Times New Roman"/>
                <a:cs typeface="Times New Roman"/>
                <a:sym typeface="Times New Roman"/>
              </a:rPr>
              <a:t>ASK</a:t>
            </a:r>
            <a:r>
              <a:rPr lang="en" sz="1200">
                <a:solidFill>
                  <a:srgbClr val="FFFFFF"/>
                </a:solidFill>
                <a:latin typeface="Times New Roman"/>
                <a:ea typeface="Times New Roman"/>
                <a:cs typeface="Times New Roman"/>
                <a:sym typeface="Times New Roman"/>
              </a:rPr>
              <a:t> → </a:t>
            </a:r>
            <a:r>
              <a:rPr b="1" lang="en" sz="1200" u="sng">
                <a:solidFill>
                  <a:srgbClr val="FFFFFF"/>
                </a:solidFill>
                <a:latin typeface="Times New Roman"/>
                <a:ea typeface="Times New Roman"/>
                <a:cs typeface="Times New Roman"/>
                <a:sym typeface="Times New Roman"/>
              </a:rPr>
              <a:t>IMAGINE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PLAN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CREATE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IMPROVE </a:t>
            </a:r>
            <a:r>
              <a:rPr lang="en" sz="1200">
                <a:solidFill>
                  <a:srgbClr val="FFFFFF"/>
                </a:solidFill>
                <a:latin typeface="Times New Roman"/>
                <a:ea typeface="Times New Roman"/>
                <a:cs typeface="Times New Roman"/>
                <a:sym typeface="Times New Roman"/>
              </a:rPr>
              <a:t>→ </a:t>
            </a:r>
            <a:r>
              <a:rPr b="1" lang="en" sz="1200" u="sng">
                <a:solidFill>
                  <a:srgbClr val="FFFFFF"/>
                </a:solidFill>
                <a:latin typeface="Times New Roman"/>
                <a:ea typeface="Times New Roman"/>
                <a:cs typeface="Times New Roman"/>
                <a:sym typeface="Times New Roman"/>
              </a:rPr>
              <a:t>SHARE</a:t>
            </a:r>
            <a:r>
              <a:rPr lang="en" sz="1200">
                <a:solidFill>
                  <a:srgbClr val="FFFFFF"/>
                </a:solidFill>
                <a:latin typeface="Times New Roman"/>
                <a:ea typeface="Times New Roman"/>
                <a:cs typeface="Times New Roman"/>
                <a:sym typeface="Times New Roman"/>
              </a:rPr>
              <a:t> solution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Engineering</a:t>
            </a:r>
            <a:r>
              <a:rPr lang="en" sz="1200">
                <a:solidFill>
                  <a:srgbClr val="FFFFFF"/>
                </a:solidFill>
                <a:latin typeface="Times New Roman"/>
                <a:ea typeface="Times New Roman"/>
                <a:cs typeface="Times New Roman"/>
                <a:sym typeface="Times New Roman"/>
              </a:rPr>
              <a:t> standard: 3-5-ETS1-2 ; </a:t>
            </a:r>
            <a:r>
              <a:rPr lang="en" sz="1200">
                <a:solidFill>
                  <a:schemeClr val="lt1"/>
                </a:solidFill>
                <a:latin typeface="Times New Roman"/>
                <a:ea typeface="Times New Roman"/>
                <a:cs typeface="Times New Roman"/>
                <a:sym typeface="Times New Roman"/>
              </a:rPr>
              <a:t>3-5-ETS1-3</a:t>
            </a:r>
            <a:endParaRPr sz="1200">
              <a:solidFill>
                <a:schemeClr val="lt1"/>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Program Coding standards for arduino e.g.naming convention, single line comments etc.</a:t>
            </a:r>
            <a:endParaRPr sz="1200">
              <a:solidFill>
                <a:schemeClr val="lt1"/>
              </a:solidFill>
              <a:latin typeface="Times New Roman"/>
              <a:ea typeface="Times New Roman"/>
              <a:cs typeface="Times New Roman"/>
              <a:sym typeface="Times New Roman"/>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We did some background research if there any products in market that can efficiently identify recyclable items to avoid intermixing trash, to minimize recyclable items in landfills, and reduce generation of toxic chemicals </a:t>
            </a:r>
            <a:endParaRPr sz="1100">
              <a:solidFill>
                <a:srgbClr val="F3F3F3"/>
              </a:solidFill>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We did some brainstorming and came up with 3 different solutions and decided on one final solution </a:t>
            </a:r>
            <a:endParaRPr sz="1100">
              <a:solidFill>
                <a:srgbClr val="F3F3F3"/>
              </a:solidFill>
            </a:endParaRPr>
          </a:p>
          <a:p>
            <a:pPr indent="-304800" lvl="0" marL="457200" rtl="0">
              <a:lnSpc>
                <a:spcPct val="115000"/>
              </a:lnSpc>
              <a:spcBef>
                <a:spcPts val="0"/>
              </a:spcBef>
              <a:spcAft>
                <a:spcPts val="0"/>
              </a:spcAft>
              <a:buClr>
                <a:srgbClr val="F3F3F3"/>
              </a:buClr>
              <a:buSzPts val="1200"/>
              <a:buFont typeface="Times New Roman"/>
              <a:buChar char="●"/>
            </a:pPr>
            <a:r>
              <a:rPr lang="en" sz="1100">
                <a:solidFill>
                  <a:srgbClr val="F3F3F3"/>
                </a:solidFill>
              </a:rPr>
              <a:t>The selected solution for device design has been split into 3 different modules-  metal detector, motion detector, and Display Panel </a:t>
            </a:r>
            <a:endParaRPr sz="1100">
              <a:solidFill>
                <a:srgbClr val="F3F3F3"/>
              </a:solidFill>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 We first built and tested the 3 modules separately then integrated them and tested the integrated device </a:t>
            </a:r>
            <a:endParaRPr sz="1100">
              <a:solidFill>
                <a:srgbClr val="F3F3F3"/>
              </a:solidFill>
            </a:endParaRPr>
          </a:p>
          <a:p>
            <a:pPr indent="-298450" lvl="0" marL="457200" rtl="0">
              <a:lnSpc>
                <a:spcPct val="115000"/>
              </a:lnSpc>
              <a:spcBef>
                <a:spcPts val="0"/>
              </a:spcBef>
              <a:spcAft>
                <a:spcPts val="0"/>
              </a:spcAft>
              <a:buClr>
                <a:srgbClr val="F3F3F3"/>
              </a:buClr>
              <a:buSzPts val="1100"/>
              <a:buChar char="●"/>
            </a:pPr>
            <a:r>
              <a:rPr lang="en" sz="1100">
                <a:solidFill>
                  <a:srgbClr val="F3F3F3"/>
                </a:solidFill>
              </a:rPr>
              <a:t>We had a couple of bugs along the way with both the separate modules and the integrated device which we persevered to fix then test again</a:t>
            </a:r>
            <a:endParaRPr sz="1100">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988400" y="1194125"/>
            <a:ext cx="7907100" cy="38655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Currently there is no single device in the market that can efficiently identify all recyclable items from trash and </a:t>
            </a:r>
            <a:r>
              <a:rPr lang="en" sz="1200">
                <a:latin typeface="Times New Roman"/>
                <a:ea typeface="Times New Roman"/>
                <a:cs typeface="Times New Roman"/>
                <a:sym typeface="Times New Roman"/>
              </a:rPr>
              <a:t>user friendly.</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We considered the following solution choices  for protype and selected option 1</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Option 1:  A device to identify trash and recyclable items throwing into  the trash bin with lid</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Option 2: A device to identify  recyclable items throwing into  (free flow) the trash bin without  lid</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Option 3: A device to identify  recyclable items from the settled items of the trash bin</a:t>
            </a:r>
            <a:endParaRPr sz="1200">
              <a:solidFill>
                <a:srgbClr val="FFFFFF"/>
              </a:solidFill>
              <a:latin typeface="Times New Roman"/>
              <a:ea typeface="Times New Roman"/>
              <a:cs typeface="Times New Roman"/>
              <a:sym typeface="Times New Roman"/>
            </a:endParaRPr>
          </a:p>
          <a:p>
            <a:pPr indent="0" lvl="0" marL="457200" rtl="0">
              <a:lnSpc>
                <a:spcPct val="200000"/>
              </a:lnSpc>
              <a:spcBef>
                <a:spcPts val="300"/>
              </a:spcBef>
              <a:spcAft>
                <a:spcPts val="0"/>
              </a:spcAft>
              <a:buNone/>
            </a:pPr>
            <a:r>
              <a:rPr lang="en" sz="1200">
                <a:latin typeface="Times New Roman"/>
                <a:ea typeface="Times New Roman"/>
                <a:cs typeface="Times New Roman"/>
                <a:sym typeface="Times New Roman"/>
              </a:rPr>
              <a:t>But after our brainstorm discussions, we found it is practically difficult to identify settled recyclable items from trash bin and also for free flow items without lid. So finally we chose  option 1 as viable solution.                                                                                                                                                                                                                                    </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We considered the following capabilities for this iteration but it has  foundational framework that can be </a:t>
            </a:r>
            <a:r>
              <a:rPr lang="en" sz="1200">
                <a:latin typeface="Times New Roman"/>
                <a:ea typeface="Times New Roman"/>
                <a:cs typeface="Times New Roman"/>
                <a:sym typeface="Times New Roman"/>
              </a:rPr>
              <a:t>extendable </a:t>
            </a:r>
            <a:endParaRPr sz="1200">
              <a:solidFill>
                <a:srgbClr val="FFFFFF"/>
              </a:solidFill>
              <a:latin typeface="Times New Roman"/>
              <a:ea typeface="Times New Roman"/>
              <a:cs typeface="Times New Roman"/>
              <a:sym typeface="Times New Roman"/>
            </a:endParaRPr>
          </a:p>
          <a:p>
            <a:pPr indent="-304800" lvl="1" marL="91440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Identification of few selected  recyclable items - metal detection scope only, individual loading of the items in  trash bin, LCD display for prompts along with buzzer, Lid auto open/close, residential usage only.</a:t>
            </a:r>
            <a:br>
              <a:rPr lang="en" sz="1200">
                <a:solidFill>
                  <a:srgbClr val="FFFFFF"/>
                </a:solidFill>
                <a:latin typeface="Times New Roman"/>
                <a:ea typeface="Times New Roman"/>
                <a:cs typeface="Times New Roman"/>
                <a:sym typeface="Times New Roman"/>
              </a:rPr>
            </a:br>
            <a:endParaRPr>
              <a:solidFill>
                <a:srgbClr val="FFFFFF"/>
              </a:solidFill>
            </a:endParaRPr>
          </a:p>
        </p:txBody>
      </p:sp>
      <p:sp>
        <p:nvSpPr>
          <p:cNvPr id="177" name="Shape 177"/>
          <p:cNvSpPr txBox="1"/>
          <p:nvPr>
            <p:ph type="title"/>
          </p:nvPr>
        </p:nvSpPr>
        <p:spPr>
          <a:xfrm>
            <a:off x="580825" y="2800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Major challenges and correlating </a:t>
            </a:r>
            <a:endParaRPr sz="3000">
              <a:latin typeface="Times New Roman"/>
              <a:ea typeface="Times New Roman"/>
              <a:cs typeface="Times New Roman"/>
              <a:sym typeface="Times New Roman"/>
            </a:endParaRPr>
          </a:p>
          <a:p>
            <a:pPr indent="0" lvl="0" marL="0" algn="ctr">
              <a:spcBef>
                <a:spcPts val="0"/>
              </a:spcBef>
              <a:spcAft>
                <a:spcPts val="0"/>
              </a:spcAft>
              <a:buNone/>
            </a:pPr>
            <a:r>
              <a:rPr lang="en" sz="3000">
                <a:latin typeface="Times New Roman"/>
                <a:ea typeface="Times New Roman"/>
                <a:cs typeface="Times New Roman"/>
                <a:sym typeface="Times New Roman"/>
              </a:rPr>
              <a:t>solutions</a:t>
            </a:r>
            <a:endParaRPr sz="3000">
              <a:latin typeface="Times New Roman"/>
              <a:ea typeface="Times New Roman"/>
              <a:cs typeface="Times New Roman"/>
              <a:sym typeface="Times New Roman"/>
            </a:endParaRPr>
          </a:p>
        </p:txBody>
      </p:sp>
      <p:pic>
        <p:nvPicPr>
          <p:cNvPr id="178" name="Shape 178"/>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Modules Implementation</a:t>
            </a:r>
            <a:endParaRPr sz="3000">
              <a:latin typeface="Times New Roman"/>
              <a:ea typeface="Times New Roman"/>
              <a:cs typeface="Times New Roman"/>
              <a:sym typeface="Times New Roman"/>
            </a:endParaRPr>
          </a:p>
        </p:txBody>
      </p:sp>
      <p:sp>
        <p:nvSpPr>
          <p:cNvPr id="184" name="Shape 184"/>
          <p:cNvSpPr txBox="1"/>
          <p:nvPr>
            <p:ph idx="1" type="body"/>
          </p:nvPr>
        </p:nvSpPr>
        <p:spPr>
          <a:xfrm>
            <a:off x="989725" y="1258950"/>
            <a:ext cx="8070300" cy="38376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lang="en" sz="1200">
                <a:solidFill>
                  <a:srgbClr val="FFFFFF"/>
                </a:solidFill>
                <a:latin typeface="Times New Roman"/>
                <a:ea typeface="Times New Roman"/>
                <a:cs typeface="Times New Roman"/>
                <a:sym typeface="Times New Roman"/>
              </a:rPr>
              <a:t>Design and development work has been split into 3 modules:</a:t>
            </a:r>
            <a:endParaRPr sz="1200">
              <a:solidFill>
                <a:srgbClr val="FFFFFF"/>
              </a:solidFill>
              <a:latin typeface="Times New Roman"/>
              <a:ea typeface="Times New Roman"/>
              <a:cs typeface="Times New Roman"/>
              <a:sym typeface="Times New Roman"/>
            </a:endParaRPr>
          </a:p>
          <a:p>
            <a:pPr indent="-304800" lvl="0" marL="457200" rtl="0">
              <a:lnSpc>
                <a:spcPct val="200000"/>
              </a:lnSpc>
              <a:spcBef>
                <a:spcPts val="300"/>
              </a:spcBef>
              <a:spcAft>
                <a:spcPts val="0"/>
              </a:spcAft>
              <a:buSzPts val="1200"/>
              <a:buFont typeface="Times New Roman"/>
              <a:buChar char="➢"/>
            </a:pPr>
            <a:r>
              <a:rPr lang="en" sz="1200">
                <a:solidFill>
                  <a:srgbClr val="FFFFFF"/>
                </a:solidFill>
                <a:latin typeface="Times New Roman"/>
                <a:ea typeface="Times New Roman"/>
                <a:cs typeface="Times New Roman"/>
                <a:sym typeface="Times New Roman"/>
              </a:rPr>
              <a:t>1. Metal Detector : </a:t>
            </a:r>
            <a:r>
              <a:rPr lang="en" sz="1200">
                <a:latin typeface="Times New Roman"/>
                <a:ea typeface="Times New Roman"/>
                <a:cs typeface="Times New Roman"/>
                <a:sym typeface="Times New Roman"/>
              </a:rPr>
              <a:t>Metal Detector is the inductive proximity sensor for detecting the metal items. Metal detector module upon identification of metal sends signals  in a serial fashion to the code deployed on  the arduino board  and LCD.</a:t>
            </a:r>
            <a:endParaRPr sz="1200">
              <a:latin typeface="Times New Roman"/>
              <a:ea typeface="Times New Roman"/>
              <a:cs typeface="Times New Roman"/>
              <a:sym typeface="Times New Roman"/>
            </a:endParaRPr>
          </a:p>
          <a:p>
            <a:pPr indent="0" lvl="0" marL="0" rtl="0">
              <a:lnSpc>
                <a:spcPct val="200000"/>
              </a:lnSpc>
              <a:spcBef>
                <a:spcPts val="300"/>
              </a:spcBef>
              <a:spcAft>
                <a:spcPts val="0"/>
              </a:spcAft>
              <a:buNone/>
            </a:pPr>
            <a:r>
              <a:t/>
            </a:r>
            <a:endParaRPr sz="1200">
              <a:latin typeface="Times New Roman"/>
              <a:ea typeface="Times New Roman"/>
              <a:cs typeface="Times New Roman"/>
              <a:sym typeface="Times New Roman"/>
            </a:endParaRPr>
          </a:p>
          <a:p>
            <a:pPr indent="-304800" lvl="0" marL="457200" rtl="0">
              <a:lnSpc>
                <a:spcPct val="200000"/>
              </a:lnSpc>
              <a:spcBef>
                <a:spcPts val="300"/>
              </a:spcBef>
              <a:spcAft>
                <a:spcPts val="0"/>
              </a:spcAft>
              <a:buSzPts val="1200"/>
              <a:buFont typeface="Times New Roman"/>
              <a:buChar char="➢"/>
            </a:pPr>
            <a:r>
              <a:rPr lang="en" sz="1200">
                <a:solidFill>
                  <a:srgbClr val="FFFFFF"/>
                </a:solidFill>
                <a:latin typeface="Times New Roman"/>
                <a:ea typeface="Times New Roman"/>
                <a:cs typeface="Times New Roman"/>
                <a:sym typeface="Times New Roman"/>
              </a:rPr>
              <a:t>2. Motion Detector : </a:t>
            </a:r>
            <a:r>
              <a:rPr lang="en" sz="1200">
                <a:latin typeface="Times New Roman"/>
                <a:ea typeface="Times New Roman"/>
                <a:cs typeface="Times New Roman"/>
                <a:sym typeface="Times New Roman"/>
              </a:rPr>
              <a:t>Motion Detector  is an Ultrasonic sensor  to detect the motion of objects within proximity of 5cm to 15cm and sends serial signals to the arduino board that is programmed to  open /close the lid. This also uses Temperature sensor and Real Time Clock (RTC) </a:t>
            </a:r>
            <a:endParaRPr sz="1200">
              <a:latin typeface="Times New Roman"/>
              <a:ea typeface="Times New Roman"/>
              <a:cs typeface="Times New Roman"/>
              <a:sym typeface="Times New Roman"/>
            </a:endParaRPr>
          </a:p>
          <a:p>
            <a:pPr indent="0" lvl="0" marL="0" rtl="0">
              <a:lnSpc>
                <a:spcPct val="200000"/>
              </a:lnSpc>
              <a:spcBef>
                <a:spcPts val="300"/>
              </a:spcBef>
              <a:spcAft>
                <a:spcPts val="0"/>
              </a:spcAft>
              <a:buNone/>
            </a:pPr>
            <a:r>
              <a:t/>
            </a:r>
            <a:endParaRPr sz="1200">
              <a:latin typeface="Times New Roman"/>
              <a:ea typeface="Times New Roman"/>
              <a:cs typeface="Times New Roman"/>
              <a:sym typeface="Times New Roman"/>
            </a:endParaRPr>
          </a:p>
          <a:p>
            <a:pPr indent="-304800" lvl="0" marL="457200" rtl="0">
              <a:lnSpc>
                <a:spcPct val="200000"/>
              </a:lnSpc>
              <a:spcBef>
                <a:spcPts val="300"/>
              </a:spcBef>
              <a:spcAft>
                <a:spcPts val="0"/>
              </a:spcAft>
              <a:buSzPts val="1200"/>
              <a:buFont typeface="Times New Roman"/>
              <a:buChar char="➢"/>
            </a:pPr>
            <a:r>
              <a:rPr lang="en" sz="1200">
                <a:solidFill>
                  <a:srgbClr val="FFFFFF"/>
                </a:solidFill>
                <a:latin typeface="Times New Roman"/>
                <a:ea typeface="Times New Roman"/>
                <a:cs typeface="Times New Roman"/>
                <a:sym typeface="Times New Roman"/>
              </a:rPr>
              <a:t>3. Display Panel  : </a:t>
            </a:r>
            <a:r>
              <a:rPr lang="en" sz="1200">
                <a:latin typeface="Times New Roman"/>
                <a:ea typeface="Times New Roman"/>
                <a:cs typeface="Times New Roman"/>
                <a:sym typeface="Times New Roman"/>
              </a:rPr>
              <a:t>Based on signals received from metal detector module Liquid Crystal Display (LCD) panel  displays “Please Recycle” prompts, if metal is detected and produces buzzing sound.</a:t>
            </a:r>
            <a:endParaRPr>
              <a:solidFill>
                <a:srgbClr val="FFFFFF"/>
              </a:solidFill>
            </a:endParaRPr>
          </a:p>
        </p:txBody>
      </p:sp>
      <p:pic>
        <p:nvPicPr>
          <p:cNvPr id="185" name="Shape 185"/>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75200" y="2487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a:t>
            </a:r>
            <a:r>
              <a:rPr baseline="30000" lang="en"/>
              <a:t>3</a:t>
            </a:r>
            <a:r>
              <a:rPr lang="en" sz="3000">
                <a:latin typeface="Times New Roman"/>
                <a:ea typeface="Times New Roman"/>
                <a:cs typeface="Times New Roman"/>
                <a:sym typeface="Times New Roman"/>
              </a:rPr>
              <a:t> </a:t>
            </a:r>
            <a:r>
              <a:rPr lang="en" sz="3000">
                <a:latin typeface="Times New Roman"/>
                <a:ea typeface="Times New Roman"/>
                <a:cs typeface="Times New Roman"/>
                <a:sym typeface="Times New Roman"/>
              </a:rPr>
              <a:t>Flow Diagram </a:t>
            </a:r>
            <a:endParaRPr sz="3000">
              <a:latin typeface="Times New Roman"/>
              <a:ea typeface="Times New Roman"/>
              <a:cs typeface="Times New Roman"/>
              <a:sym typeface="Times New Roman"/>
            </a:endParaRPr>
          </a:p>
        </p:txBody>
      </p:sp>
      <p:pic>
        <p:nvPicPr>
          <p:cNvPr id="191" name="Shape 191"/>
          <p:cNvPicPr preferRelativeResize="0"/>
          <p:nvPr/>
        </p:nvPicPr>
        <p:blipFill>
          <a:blip r:embed="rId3">
            <a:alphaModFix/>
          </a:blip>
          <a:stretch>
            <a:fillRect/>
          </a:stretch>
        </p:blipFill>
        <p:spPr>
          <a:xfrm>
            <a:off x="6809425" y="0"/>
            <a:ext cx="2334576" cy="799425"/>
          </a:xfrm>
          <a:prstGeom prst="rect">
            <a:avLst/>
          </a:prstGeom>
          <a:noFill/>
          <a:ln>
            <a:noFill/>
          </a:ln>
        </p:spPr>
      </p:pic>
      <p:pic>
        <p:nvPicPr>
          <p:cNvPr id="192" name="Shape 192"/>
          <p:cNvPicPr preferRelativeResize="0"/>
          <p:nvPr/>
        </p:nvPicPr>
        <p:blipFill>
          <a:blip r:embed="rId4">
            <a:alphaModFix/>
          </a:blip>
          <a:stretch>
            <a:fillRect/>
          </a:stretch>
        </p:blipFill>
        <p:spPr>
          <a:xfrm>
            <a:off x="1174685" y="1004225"/>
            <a:ext cx="7593616" cy="401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000">
                <a:latin typeface="Times New Roman"/>
                <a:ea typeface="Times New Roman"/>
                <a:cs typeface="Times New Roman"/>
                <a:sym typeface="Times New Roman"/>
              </a:rPr>
              <a:t>Materials Needed</a:t>
            </a:r>
            <a:r>
              <a:rPr lang="en" sz="3000" u="sng">
                <a:latin typeface="Times New Roman"/>
                <a:ea typeface="Times New Roman"/>
                <a:cs typeface="Times New Roman"/>
                <a:sym typeface="Times New Roman"/>
              </a:rPr>
              <a:t> </a:t>
            </a:r>
            <a:endParaRPr sz="3000" u="sng">
              <a:latin typeface="Times New Roman"/>
              <a:ea typeface="Times New Roman"/>
              <a:cs typeface="Times New Roman"/>
              <a:sym typeface="Times New Roman"/>
            </a:endParaRPr>
          </a:p>
        </p:txBody>
      </p:sp>
      <p:sp>
        <p:nvSpPr>
          <p:cNvPr id="198" name="Shape 198"/>
          <p:cNvSpPr txBox="1"/>
          <p:nvPr>
            <p:ph idx="1" type="body"/>
          </p:nvPr>
        </p:nvSpPr>
        <p:spPr>
          <a:xfrm>
            <a:off x="1297500" y="1491350"/>
            <a:ext cx="7260900" cy="2911200"/>
          </a:xfrm>
          <a:prstGeom prst="rect">
            <a:avLst/>
          </a:prstGeom>
        </p:spPr>
        <p:txBody>
          <a:bodyPr anchorCtr="0" anchor="t" bIns="91425" lIns="91425" spcFirstLastPara="1" rIns="91425" wrap="square" tIns="91425">
            <a:noAutofit/>
          </a:bodyPr>
          <a:lstStyle/>
          <a:p>
            <a:pPr indent="0" lvl="0" marL="0" rtl="0">
              <a:lnSpc>
                <a:spcPct val="200000"/>
              </a:lnSpc>
              <a:spcBef>
                <a:spcPts val="0"/>
              </a:spcBef>
              <a:spcAft>
                <a:spcPts val="0"/>
              </a:spcAft>
              <a:buNone/>
            </a:pPr>
            <a:r>
              <a:rPr b="1" lang="en" sz="1200">
                <a:solidFill>
                  <a:srgbClr val="FFFFFF"/>
                </a:solidFill>
                <a:latin typeface="Times New Roman"/>
                <a:ea typeface="Times New Roman"/>
                <a:cs typeface="Times New Roman"/>
                <a:sym typeface="Times New Roman"/>
              </a:rPr>
              <a:t>Materials Finalized:  </a:t>
            </a:r>
            <a:endParaRPr b="1" sz="1200">
              <a:solidFill>
                <a:srgbClr val="FFFFFF"/>
              </a:solidFill>
              <a:latin typeface="Times New Roman"/>
              <a:ea typeface="Times New Roman"/>
              <a:cs typeface="Times New Roman"/>
              <a:sym typeface="Times New Roman"/>
            </a:endParaRPr>
          </a:p>
          <a:p>
            <a:pPr indent="-304800" lvl="0" marL="457200" marR="0" rtl="0">
              <a:lnSpc>
                <a:spcPct val="200000"/>
              </a:lnSpc>
              <a:spcBef>
                <a:spcPts val="30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Arduino Mega ATmega2560                                                   -       </a:t>
            </a:r>
            <a:r>
              <a:rPr lang="en" sz="1200">
                <a:latin typeface="Times New Roman"/>
                <a:ea typeface="Times New Roman"/>
                <a:cs typeface="Times New Roman"/>
                <a:sym typeface="Times New Roman"/>
              </a:rPr>
              <a:t>1 Battery holder</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Inductive Proximity Sensor( NPN type)                                 -	</a:t>
            </a:r>
            <a:r>
              <a:rPr lang="en" sz="1200">
                <a:solidFill>
                  <a:srgbClr val="FFFFFF"/>
                </a:solidFill>
                <a:latin typeface="Times New Roman"/>
                <a:ea typeface="Times New Roman"/>
                <a:cs typeface="Times New Roman"/>
                <a:sym typeface="Times New Roman"/>
              </a:rPr>
              <a:t>1 Trash bin for prototype</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Ultrasonic Sensor (HC-SR04)                                                 -	</a:t>
            </a:r>
            <a:r>
              <a:rPr lang="en" sz="1200">
                <a:latin typeface="Times New Roman"/>
                <a:ea typeface="Times New Roman"/>
                <a:cs typeface="Times New Roman"/>
                <a:sym typeface="Times New Roman"/>
              </a:rPr>
              <a:t>1 Buzzer </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Liquid Crystal Display (HC1624 LCD)                                  -	</a:t>
            </a:r>
            <a:r>
              <a:rPr lang="en" sz="1200">
                <a:solidFill>
                  <a:srgbClr val="FFFFFF"/>
                </a:solidFill>
                <a:latin typeface="Times New Roman"/>
                <a:ea typeface="Times New Roman"/>
                <a:cs typeface="Times New Roman"/>
                <a:sym typeface="Times New Roman"/>
              </a:rPr>
              <a:t>1 DC Servo (55g)</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Device holding box	                                                                -	</a:t>
            </a:r>
            <a:r>
              <a:rPr lang="en" sz="1200">
                <a:latin typeface="Times New Roman"/>
                <a:ea typeface="Times New Roman"/>
                <a:cs typeface="Times New Roman"/>
                <a:sym typeface="Times New Roman"/>
              </a:rPr>
              <a:t>6V battery ( Quantity 4)</a:t>
            </a: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304800" lvl="0" marL="457200" marR="0" rtl="0">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 RTC and Temperature Sensor (DS3231)                                 -	Miscellaneous                                     </a:t>
            </a:r>
            <a:endParaRPr sz="1200">
              <a:solidFill>
                <a:srgbClr val="FFFFFF"/>
              </a:solidFill>
              <a:latin typeface="Times New Roman"/>
              <a:ea typeface="Times New Roman"/>
              <a:cs typeface="Times New Roman"/>
              <a:sym typeface="Times New Roman"/>
            </a:endParaRPr>
          </a:p>
          <a:p>
            <a:pPr indent="0" lvl="0" marL="0" marR="0" rtl="0">
              <a:lnSpc>
                <a:spcPct val="200000"/>
              </a:lnSpc>
              <a:spcBef>
                <a:spcPts val="300"/>
              </a:spcBef>
              <a:spcAft>
                <a:spcPts val="0"/>
              </a:spcAft>
              <a:buNone/>
            </a:pPr>
            <a:r>
              <a:t/>
            </a:r>
            <a:endParaRPr sz="1200">
              <a:solidFill>
                <a:srgbClr val="FFFFFF"/>
              </a:solidFill>
              <a:latin typeface="Times New Roman"/>
              <a:ea typeface="Times New Roman"/>
              <a:cs typeface="Times New Roman"/>
              <a:sym typeface="Times New Roman"/>
            </a:endParaRPr>
          </a:p>
          <a:p>
            <a:pPr indent="0" lvl="0" marL="0">
              <a:spcBef>
                <a:spcPts val="300"/>
              </a:spcBef>
              <a:spcAft>
                <a:spcPts val="1600"/>
              </a:spcAft>
              <a:buNone/>
            </a:pPr>
            <a:r>
              <a:t/>
            </a:r>
            <a:endParaRPr>
              <a:solidFill>
                <a:srgbClr val="FFFFFF"/>
              </a:solidFill>
            </a:endParaRPr>
          </a:p>
        </p:txBody>
      </p:sp>
      <p:pic>
        <p:nvPicPr>
          <p:cNvPr id="199" name="Shape 199"/>
          <p:cNvPicPr preferRelativeResize="0"/>
          <p:nvPr/>
        </p:nvPicPr>
        <p:blipFill>
          <a:blip r:embed="rId3">
            <a:alphaModFix/>
          </a:blip>
          <a:stretch>
            <a:fillRect/>
          </a:stretch>
        </p:blipFill>
        <p:spPr>
          <a:xfrm>
            <a:off x="6809425" y="0"/>
            <a:ext cx="2334576" cy="7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