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ggnBkFeWC+uL7iNYI6GRd2SFzA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366437-7066-4760-B662-C026E425EA5F}">
  <a:tblStyle styleId="{50366437-7066-4760-B662-C026E425EA5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4908546-9212-4ED5-8307-8DE5A694B7C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7030A0"/>
              </a:buClr>
              <a:buSzPts val="4400"/>
              <a:buFont typeface="Calibri"/>
              <a:buNone/>
              <a:defRPr>
                <a:solidFill>
                  <a:srgbClr val="7030A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5"/>
          <p:cNvSpPr txBox="1"/>
          <p:nvPr/>
        </p:nvSpPr>
        <p:spPr>
          <a:xfrm>
            <a:off x="682172" y="6303569"/>
            <a:ext cx="85634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70C0"/>
                </a:solidFill>
                <a:latin typeface="Calibri"/>
                <a:ea typeface="Calibri"/>
                <a:cs typeface="Calibri"/>
                <a:sym typeface="Calibri"/>
              </a:rPr>
              <a:t>Dr. Machbah Uddin, Associate Professor, BAU, machbah.csm@bau.edu.bd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2"/>
          <p:cNvSpPr/>
          <p:nvPr>
            <p:ph idx="2" type="pic"/>
          </p:nvPr>
        </p:nvSpPr>
        <p:spPr>
          <a:xfrm>
            <a:off x="1792288" y="612775"/>
            <a:ext cx="5486400" cy="4114800"/>
          </a:xfrm>
          <a:prstGeom prst="rect">
            <a:avLst/>
          </a:prstGeom>
          <a:noFill/>
          <a:ln>
            <a:noFill/>
          </a:ln>
        </p:spPr>
      </p:sp>
      <p:sp>
        <p:nvSpPr>
          <p:cNvPr id="65" name="Google Shape;65;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 to Data Structures</a:t>
            </a:r>
            <a:endParaRPr/>
          </a:p>
        </p:txBody>
      </p:sp>
      <p:sp>
        <p:nvSpPr>
          <p:cNvPr id="86" name="Google Shape;86;p1"/>
          <p:cNvSpPr txBox="1"/>
          <p:nvPr>
            <p:ph idx="1" type="subTitle"/>
          </p:nvPr>
        </p:nvSpPr>
        <p:spPr>
          <a:xfrm>
            <a:off x="1371599" y="3886200"/>
            <a:ext cx="6700345" cy="219929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888888"/>
              </a:buClr>
              <a:buSzPts val="3200"/>
              <a:buNone/>
            </a:pPr>
            <a:r>
              <a:rPr lang="en-US"/>
              <a:t>Dr. Machbah Uddin</a:t>
            </a:r>
            <a:endParaRPr/>
          </a:p>
          <a:p>
            <a:pPr indent="0" lvl="0" marL="0" rtl="0" algn="ctr">
              <a:spcBef>
                <a:spcPts val="640"/>
              </a:spcBef>
              <a:spcAft>
                <a:spcPts val="0"/>
              </a:spcAft>
              <a:buClr>
                <a:srgbClr val="888888"/>
              </a:buClr>
              <a:buSzPts val="3200"/>
              <a:buNone/>
            </a:pPr>
            <a:r>
              <a:rPr lang="en-US"/>
              <a:t>Associate Professor</a:t>
            </a:r>
            <a:endParaRPr/>
          </a:p>
          <a:p>
            <a:pPr indent="0" lvl="0" marL="0" rtl="0" algn="ctr">
              <a:spcBef>
                <a:spcPts val="640"/>
              </a:spcBef>
              <a:spcAft>
                <a:spcPts val="0"/>
              </a:spcAft>
              <a:buClr>
                <a:srgbClr val="888888"/>
              </a:buClr>
              <a:buSzPts val="3200"/>
              <a:buNone/>
            </a:pPr>
            <a:r>
              <a:rPr lang="en-US"/>
              <a:t>Dept of Computer Science and Math.</a:t>
            </a:r>
            <a:endParaRPr/>
          </a:p>
          <a:p>
            <a:pPr indent="0" lvl="0" marL="0" rtl="0" algn="ctr">
              <a:spcBef>
                <a:spcPts val="640"/>
              </a:spcBef>
              <a:spcAft>
                <a:spcPts val="0"/>
              </a:spcAft>
              <a:buClr>
                <a:srgbClr val="888888"/>
              </a:buClr>
              <a:buSzPts val="3200"/>
              <a:buNone/>
            </a:pPr>
            <a:r>
              <a:rPr lang="en-US"/>
              <a:t>machbah.csm@bau.edu.bd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Operations in Data Structures</a:t>
            </a:r>
            <a:endParaRPr/>
          </a:p>
        </p:txBody>
      </p:sp>
      <p:pic>
        <p:nvPicPr>
          <p:cNvPr id="141" name="Google Shape;141;p10"/>
          <p:cNvPicPr preferRelativeResize="0"/>
          <p:nvPr/>
        </p:nvPicPr>
        <p:blipFill rotWithShape="1">
          <a:blip r:embed="rId3">
            <a:alphaModFix/>
          </a:blip>
          <a:srcRect b="0" l="0" r="0" t="0"/>
          <a:stretch/>
        </p:blipFill>
        <p:spPr>
          <a:xfrm>
            <a:off x="369030" y="1890876"/>
            <a:ext cx="8317769" cy="28072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Importance of Data Structures</a:t>
            </a:r>
            <a:endParaRPr/>
          </a:p>
        </p:txBody>
      </p:sp>
      <p:sp>
        <p:nvSpPr>
          <p:cNvPr id="147" name="Google Shape;14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Efficiency: Enables fast searching, sorting, and data manipulation.</a:t>
            </a:r>
            <a:endParaRPr/>
          </a:p>
          <a:p>
            <a:pPr indent="-342900" lvl="0" marL="342900" rtl="0" algn="l">
              <a:spcBef>
                <a:spcPts val="640"/>
              </a:spcBef>
              <a:spcAft>
                <a:spcPts val="0"/>
              </a:spcAft>
              <a:buClr>
                <a:schemeClr val="dk1"/>
              </a:buClr>
              <a:buSzPts val="3200"/>
              <a:buChar char="•"/>
            </a:pPr>
            <a:r>
              <a:rPr lang="en-US"/>
              <a:t>Memory Optimization: Reduces memory usage and improves performance.</a:t>
            </a:r>
            <a:endParaRPr/>
          </a:p>
          <a:p>
            <a:pPr indent="-342900" lvl="0" marL="342900" rtl="0" algn="l">
              <a:spcBef>
                <a:spcPts val="640"/>
              </a:spcBef>
              <a:spcAft>
                <a:spcPts val="0"/>
              </a:spcAft>
              <a:buClr>
                <a:schemeClr val="dk1"/>
              </a:buClr>
              <a:buSzPts val="3200"/>
              <a:buChar char="•"/>
            </a:pPr>
            <a:r>
              <a:rPr lang="en-US"/>
              <a:t>Foundation of Algorithms: Used in dynamic programming, graph algorithms, etc.</a:t>
            </a:r>
            <a:endParaRPr/>
          </a:p>
          <a:p>
            <a:pPr indent="-342900" lvl="0" marL="342900" rtl="0" algn="l">
              <a:spcBef>
                <a:spcPts val="640"/>
              </a:spcBef>
              <a:spcAft>
                <a:spcPts val="0"/>
              </a:spcAft>
              <a:buClr>
                <a:schemeClr val="dk1"/>
              </a:buClr>
              <a:buSzPts val="3200"/>
              <a:buChar char="•"/>
            </a:pPr>
            <a:r>
              <a:rPr lang="en-US"/>
              <a:t>Essential in Large-Scale Applications: Databases, operating systems, AI,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Calibri"/>
              <a:buNone/>
            </a:pPr>
            <a:r>
              <a:rPr lang="en-US">
                <a:solidFill>
                  <a:srgbClr val="7030A0"/>
                </a:solidFill>
              </a:rPr>
              <a:t>Application Areas of Data Structures</a:t>
            </a:r>
            <a:endParaRPr/>
          </a:p>
        </p:txBody>
      </p:sp>
      <p:sp>
        <p:nvSpPr>
          <p:cNvPr id="153" name="Google Shape;15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Software Development: Efficient data handling in applications.</a:t>
            </a:r>
            <a:endParaRPr/>
          </a:p>
          <a:p>
            <a:pPr indent="-342900" lvl="0" marL="342900" rtl="0" algn="l">
              <a:spcBef>
                <a:spcPts val="544"/>
              </a:spcBef>
              <a:spcAft>
                <a:spcPts val="0"/>
              </a:spcAft>
              <a:buClr>
                <a:schemeClr val="dk1"/>
              </a:buClr>
              <a:buSzPct val="100000"/>
              <a:buChar char="•"/>
            </a:pPr>
            <a:r>
              <a:rPr lang="en-US"/>
              <a:t>Databases &amp; File Systems: Storing and retrieving large-scale data.</a:t>
            </a:r>
            <a:endParaRPr/>
          </a:p>
          <a:p>
            <a:pPr indent="-342900" lvl="0" marL="342900" rtl="0" algn="l">
              <a:spcBef>
                <a:spcPts val="544"/>
              </a:spcBef>
              <a:spcAft>
                <a:spcPts val="0"/>
              </a:spcAft>
              <a:buClr>
                <a:schemeClr val="dk1"/>
              </a:buClr>
              <a:buSzPct val="100000"/>
              <a:buChar char="•"/>
            </a:pPr>
            <a:r>
              <a:rPr lang="en-US"/>
              <a:t>Operating Systems: Memory management, process scheduling.</a:t>
            </a:r>
            <a:endParaRPr/>
          </a:p>
          <a:p>
            <a:pPr indent="-342900" lvl="0" marL="342900" rtl="0" algn="l">
              <a:spcBef>
                <a:spcPts val="544"/>
              </a:spcBef>
              <a:spcAft>
                <a:spcPts val="0"/>
              </a:spcAft>
              <a:buClr>
                <a:schemeClr val="dk1"/>
              </a:buClr>
              <a:buSzPct val="100000"/>
              <a:buChar char="•"/>
            </a:pPr>
            <a:r>
              <a:rPr lang="en-US"/>
              <a:t>AI &amp; Machine Learning: Storing and accessing feature sets.</a:t>
            </a:r>
            <a:endParaRPr/>
          </a:p>
          <a:p>
            <a:pPr indent="-342900" lvl="0" marL="342900" rtl="0" algn="l">
              <a:spcBef>
                <a:spcPts val="544"/>
              </a:spcBef>
              <a:spcAft>
                <a:spcPts val="0"/>
              </a:spcAft>
              <a:buClr>
                <a:schemeClr val="dk1"/>
              </a:buClr>
              <a:buSzPct val="100000"/>
              <a:buChar char="•"/>
            </a:pPr>
            <a:r>
              <a:rPr lang="en-US"/>
              <a:t>Networking: Routing algorithms, data packet transmission.</a:t>
            </a:r>
            <a:endParaRPr/>
          </a:p>
          <a:p>
            <a:pPr indent="-342900" lvl="0" marL="342900" rtl="0" algn="l">
              <a:spcBef>
                <a:spcPts val="544"/>
              </a:spcBef>
              <a:spcAft>
                <a:spcPts val="0"/>
              </a:spcAft>
              <a:buClr>
                <a:schemeClr val="dk1"/>
              </a:buClr>
              <a:buSzPct val="100000"/>
              <a:buChar char="•"/>
            </a:pPr>
            <a:r>
              <a:rPr lang="en-US"/>
              <a:t>Bioinformatics: DNA sequence alignment, phylogenetic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Calibri"/>
              <a:buNone/>
            </a:pPr>
            <a:r>
              <a:rPr lang="en-US">
                <a:solidFill>
                  <a:srgbClr val="7030A0"/>
                </a:solidFill>
              </a:rPr>
              <a:t>Application Areas of Data Structures</a:t>
            </a:r>
            <a:endParaRPr/>
          </a:p>
        </p:txBody>
      </p:sp>
      <p:pic>
        <p:nvPicPr>
          <p:cNvPr id="159" name="Google Shape;159;p13"/>
          <p:cNvPicPr preferRelativeResize="0"/>
          <p:nvPr/>
        </p:nvPicPr>
        <p:blipFill rotWithShape="1">
          <a:blip r:embed="rId3">
            <a:alphaModFix/>
          </a:blip>
          <a:srcRect b="0" l="0" r="0" t="0"/>
          <a:stretch/>
        </p:blipFill>
        <p:spPr>
          <a:xfrm>
            <a:off x="457200" y="1593138"/>
            <a:ext cx="8083005" cy="45554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Classification of Data Structures</a:t>
            </a:r>
            <a:endParaRPr/>
          </a:p>
        </p:txBody>
      </p:sp>
      <p:sp>
        <p:nvSpPr>
          <p:cNvPr id="165" name="Google Shape;16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Linear Data Structures: Arrays, Linked Lists, Stacks, Queues.</a:t>
            </a:r>
            <a:endParaRPr/>
          </a:p>
          <a:p>
            <a:pPr indent="-342900" lvl="0" marL="342900" rtl="0" algn="l">
              <a:spcBef>
                <a:spcPts val="640"/>
              </a:spcBef>
              <a:spcAft>
                <a:spcPts val="0"/>
              </a:spcAft>
              <a:buClr>
                <a:schemeClr val="dk1"/>
              </a:buClr>
              <a:buSzPts val="3200"/>
              <a:buChar char="•"/>
            </a:pPr>
            <a:r>
              <a:rPr lang="en-US"/>
              <a:t>Non-Linear Data Structures: Trees, Graphs.</a:t>
            </a:r>
            <a:endParaRPr/>
          </a:p>
          <a:p>
            <a:pPr indent="-342900" lvl="0" marL="342900" rtl="0" algn="l">
              <a:spcBef>
                <a:spcPts val="640"/>
              </a:spcBef>
              <a:spcAft>
                <a:spcPts val="0"/>
              </a:spcAft>
              <a:buClr>
                <a:schemeClr val="dk1"/>
              </a:buClr>
              <a:buSzPts val="3200"/>
              <a:buChar char="•"/>
            </a:pPr>
            <a:r>
              <a:rPr lang="en-US"/>
              <a:t>Hashing Techniques.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Classification of Data Structures</a:t>
            </a:r>
            <a:endParaRPr/>
          </a:p>
        </p:txBody>
      </p:sp>
      <p:pic>
        <p:nvPicPr>
          <p:cNvPr id="171" name="Google Shape;171;p15"/>
          <p:cNvPicPr preferRelativeResize="0"/>
          <p:nvPr/>
        </p:nvPicPr>
        <p:blipFill rotWithShape="1">
          <a:blip r:embed="rId3">
            <a:alphaModFix/>
          </a:blip>
          <a:srcRect b="0" l="0" r="0" t="0"/>
          <a:stretch/>
        </p:blipFill>
        <p:spPr>
          <a:xfrm>
            <a:off x="537647" y="1417638"/>
            <a:ext cx="8068705" cy="4242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Array</a:t>
            </a:r>
            <a:endParaRPr/>
          </a:p>
        </p:txBody>
      </p:sp>
      <p:pic>
        <p:nvPicPr>
          <p:cNvPr id="177" name="Google Shape;177;p16"/>
          <p:cNvPicPr preferRelativeResize="0"/>
          <p:nvPr/>
        </p:nvPicPr>
        <p:blipFill rotWithShape="1">
          <a:blip r:embed="rId3">
            <a:alphaModFix/>
          </a:blip>
          <a:srcRect b="0" l="0" r="0" t="0"/>
          <a:stretch/>
        </p:blipFill>
        <p:spPr>
          <a:xfrm>
            <a:off x="685800" y="1417638"/>
            <a:ext cx="7772400" cy="437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Stack</a:t>
            </a:r>
            <a:endParaRPr/>
          </a:p>
        </p:txBody>
      </p:sp>
      <p:pic>
        <p:nvPicPr>
          <p:cNvPr id="183" name="Google Shape;183;p17"/>
          <p:cNvPicPr preferRelativeResize="0"/>
          <p:nvPr/>
        </p:nvPicPr>
        <p:blipFill rotWithShape="1">
          <a:blip r:embed="rId3">
            <a:alphaModFix/>
          </a:blip>
          <a:srcRect b="0" l="0" r="0" t="0"/>
          <a:stretch/>
        </p:blipFill>
        <p:spPr>
          <a:xfrm>
            <a:off x="536558" y="1236335"/>
            <a:ext cx="8070883" cy="24212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Queue</a:t>
            </a:r>
            <a:endParaRPr/>
          </a:p>
        </p:txBody>
      </p:sp>
      <p:pic>
        <p:nvPicPr>
          <p:cNvPr id="189" name="Google Shape;189;p18"/>
          <p:cNvPicPr preferRelativeResize="0"/>
          <p:nvPr/>
        </p:nvPicPr>
        <p:blipFill rotWithShape="1">
          <a:blip r:embed="rId3">
            <a:alphaModFix/>
          </a:blip>
          <a:srcRect b="0" l="0" r="0" t="0"/>
          <a:stretch/>
        </p:blipFill>
        <p:spPr>
          <a:xfrm>
            <a:off x="496716" y="1860331"/>
            <a:ext cx="8208689" cy="35407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Linked List</a:t>
            </a:r>
            <a:endParaRPr/>
          </a:p>
        </p:txBody>
      </p:sp>
      <p:pic>
        <p:nvPicPr>
          <p:cNvPr id="195" name="Google Shape;195;p19"/>
          <p:cNvPicPr preferRelativeResize="0"/>
          <p:nvPr/>
        </p:nvPicPr>
        <p:blipFill rotWithShape="1">
          <a:blip r:embed="rId3">
            <a:alphaModFix/>
          </a:blip>
          <a:srcRect b="0" l="0" r="0" t="0"/>
          <a:stretch/>
        </p:blipFill>
        <p:spPr>
          <a:xfrm>
            <a:off x="520262" y="1323974"/>
            <a:ext cx="7734300" cy="2105025"/>
          </a:xfrm>
          <a:prstGeom prst="rect">
            <a:avLst/>
          </a:prstGeom>
          <a:noFill/>
          <a:ln>
            <a:noFill/>
          </a:ln>
        </p:spPr>
      </p:pic>
      <p:pic>
        <p:nvPicPr>
          <p:cNvPr id="196" name="Google Shape;196;p19"/>
          <p:cNvPicPr preferRelativeResize="0"/>
          <p:nvPr/>
        </p:nvPicPr>
        <p:blipFill rotWithShape="1">
          <a:blip r:embed="rId4">
            <a:alphaModFix/>
          </a:blip>
          <a:srcRect b="0" l="0" r="0" t="0"/>
          <a:stretch/>
        </p:blipFill>
        <p:spPr>
          <a:xfrm>
            <a:off x="277522" y="3428999"/>
            <a:ext cx="8409278" cy="1439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Course Overview</a:t>
            </a:r>
            <a:endParaRPr/>
          </a:p>
        </p:txBody>
      </p:sp>
      <p:sp>
        <p:nvSpPr>
          <p:cNvPr id="92" name="Google Shape;92;p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Week 1: Basic</a:t>
            </a:r>
            <a:endParaRPr/>
          </a:p>
          <a:p>
            <a:pPr indent="-342900" lvl="0" marL="342900" rtl="0" algn="l">
              <a:spcBef>
                <a:spcPts val="480"/>
              </a:spcBef>
              <a:spcAft>
                <a:spcPts val="0"/>
              </a:spcAft>
              <a:buClr>
                <a:schemeClr val="dk1"/>
              </a:buClr>
              <a:buSzPts val="2400"/>
              <a:buChar char="•"/>
            </a:pPr>
            <a:r>
              <a:rPr lang="en-US" sz="2400"/>
              <a:t>Week 2: Array, Binary Search</a:t>
            </a:r>
            <a:endParaRPr/>
          </a:p>
          <a:p>
            <a:pPr indent="-342900" lvl="0" marL="342900" rtl="0" algn="l">
              <a:spcBef>
                <a:spcPts val="480"/>
              </a:spcBef>
              <a:spcAft>
                <a:spcPts val="0"/>
              </a:spcAft>
              <a:buClr>
                <a:schemeClr val="dk1"/>
              </a:buClr>
              <a:buSzPts val="2400"/>
              <a:buChar char="•"/>
            </a:pPr>
            <a:r>
              <a:rPr lang="en-US" sz="2400"/>
              <a:t>Week 3: List, String</a:t>
            </a:r>
            <a:endParaRPr sz="2400"/>
          </a:p>
          <a:p>
            <a:pPr indent="-342900" lvl="0" marL="342900" rtl="0" algn="l">
              <a:spcBef>
                <a:spcPts val="480"/>
              </a:spcBef>
              <a:spcAft>
                <a:spcPts val="0"/>
              </a:spcAft>
              <a:buClr>
                <a:schemeClr val="dk1"/>
              </a:buClr>
              <a:buSzPts val="2400"/>
              <a:buChar char="•"/>
            </a:pPr>
            <a:r>
              <a:rPr lang="en-US" sz="2400"/>
              <a:t>Week 4: Stack</a:t>
            </a:r>
            <a:endParaRPr/>
          </a:p>
          <a:p>
            <a:pPr indent="-342900" lvl="0" marL="342900" rtl="0" algn="l">
              <a:spcBef>
                <a:spcPts val="480"/>
              </a:spcBef>
              <a:spcAft>
                <a:spcPts val="0"/>
              </a:spcAft>
              <a:buClr>
                <a:schemeClr val="dk1"/>
              </a:buClr>
              <a:buSzPts val="2400"/>
              <a:buChar char="•"/>
            </a:pPr>
            <a:r>
              <a:rPr lang="en-US" sz="2400"/>
              <a:t>Week 5: Queue</a:t>
            </a:r>
            <a:endParaRPr/>
          </a:p>
          <a:p>
            <a:pPr indent="-342900" lvl="0" marL="342900" rtl="0" algn="l">
              <a:spcBef>
                <a:spcPts val="480"/>
              </a:spcBef>
              <a:spcAft>
                <a:spcPts val="0"/>
              </a:spcAft>
              <a:buClr>
                <a:schemeClr val="dk1"/>
              </a:buClr>
              <a:buSzPts val="2400"/>
              <a:buChar char="•"/>
            </a:pPr>
            <a:r>
              <a:rPr lang="en-US" sz="2400"/>
              <a:t>Week 6: Hashing</a:t>
            </a:r>
            <a:endParaRPr/>
          </a:p>
          <a:p>
            <a:pPr indent="-342900" lvl="0" marL="342900" rtl="0" algn="l">
              <a:spcBef>
                <a:spcPts val="480"/>
              </a:spcBef>
              <a:spcAft>
                <a:spcPts val="0"/>
              </a:spcAft>
              <a:buClr>
                <a:schemeClr val="dk1"/>
              </a:buClr>
              <a:buSzPts val="2400"/>
              <a:buChar char="•"/>
            </a:pPr>
            <a:r>
              <a:rPr lang="en-US" sz="2400"/>
              <a:t>Week 7: Graph</a:t>
            </a:r>
            <a:endParaRPr/>
          </a:p>
          <a:p>
            <a:pPr indent="-342900" lvl="0" marL="342900" rtl="0" algn="l">
              <a:spcBef>
                <a:spcPts val="480"/>
              </a:spcBef>
              <a:spcAft>
                <a:spcPts val="0"/>
              </a:spcAft>
              <a:buClr>
                <a:schemeClr val="dk1"/>
              </a:buClr>
              <a:buSzPts val="2400"/>
              <a:buChar char="•"/>
            </a:pPr>
            <a:r>
              <a:rPr lang="en-US" sz="2400"/>
              <a:t>Week 8: Graph</a:t>
            </a:r>
            <a:endParaRPr/>
          </a:p>
          <a:p>
            <a:pPr indent="-342900" lvl="0" marL="342900" rtl="0" algn="l">
              <a:spcBef>
                <a:spcPts val="480"/>
              </a:spcBef>
              <a:spcAft>
                <a:spcPts val="0"/>
              </a:spcAft>
              <a:buClr>
                <a:schemeClr val="dk1"/>
              </a:buClr>
              <a:buSzPts val="2400"/>
              <a:buChar char="•"/>
            </a:pPr>
            <a:r>
              <a:rPr lang="en-US" sz="2400"/>
              <a:t>Week 9: Tree</a:t>
            </a:r>
            <a:endParaRPr/>
          </a:p>
          <a:p>
            <a:pPr indent="-342900" lvl="0" marL="342900" rtl="0" algn="l">
              <a:spcBef>
                <a:spcPts val="480"/>
              </a:spcBef>
              <a:spcAft>
                <a:spcPts val="0"/>
              </a:spcAft>
              <a:buClr>
                <a:schemeClr val="dk1"/>
              </a:buClr>
              <a:buSzPts val="2400"/>
              <a:buChar char="•"/>
            </a:pPr>
            <a:r>
              <a:rPr lang="en-US" sz="2400"/>
              <a:t>Week 10: 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Tree</a:t>
            </a:r>
            <a:endParaRPr/>
          </a:p>
        </p:txBody>
      </p:sp>
      <p:pic>
        <p:nvPicPr>
          <p:cNvPr id="202" name="Google Shape;202;p20"/>
          <p:cNvPicPr preferRelativeResize="0"/>
          <p:nvPr/>
        </p:nvPicPr>
        <p:blipFill rotWithShape="1">
          <a:blip r:embed="rId3">
            <a:alphaModFix/>
          </a:blip>
          <a:srcRect b="0" l="0" r="0" t="0"/>
          <a:stretch/>
        </p:blipFill>
        <p:spPr>
          <a:xfrm>
            <a:off x="835572" y="1259983"/>
            <a:ext cx="7851226" cy="48341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Graph</a:t>
            </a:r>
            <a:endParaRPr/>
          </a:p>
        </p:txBody>
      </p:sp>
      <p:pic>
        <p:nvPicPr>
          <p:cNvPr id="208" name="Google Shape;208;p21"/>
          <p:cNvPicPr preferRelativeResize="0"/>
          <p:nvPr/>
        </p:nvPicPr>
        <p:blipFill rotWithShape="1">
          <a:blip r:embed="rId3">
            <a:alphaModFix/>
          </a:blip>
          <a:srcRect b="0" l="0" r="0" t="0"/>
          <a:stretch/>
        </p:blipFill>
        <p:spPr>
          <a:xfrm>
            <a:off x="701954" y="1243140"/>
            <a:ext cx="7740092" cy="43717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Limitations of Data Structures</a:t>
            </a:r>
            <a:endParaRPr/>
          </a:p>
        </p:txBody>
      </p:sp>
      <p:sp>
        <p:nvSpPr>
          <p:cNvPr id="214" name="Google Shape;21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Complexity: Some structures (e.g., graphs, trees) are difficult to implement.</a:t>
            </a:r>
            <a:endParaRPr/>
          </a:p>
          <a:p>
            <a:pPr indent="-342900" lvl="0" marL="342900" rtl="0" algn="l">
              <a:spcBef>
                <a:spcPts val="640"/>
              </a:spcBef>
              <a:spcAft>
                <a:spcPts val="0"/>
              </a:spcAft>
              <a:buClr>
                <a:schemeClr val="dk1"/>
              </a:buClr>
              <a:buSzPts val="3200"/>
              <a:buChar char="•"/>
            </a:pPr>
            <a:r>
              <a:rPr lang="en-US"/>
              <a:t>Memory Overhead: Linked structures require extra storage for pointers.</a:t>
            </a:r>
            <a:endParaRPr/>
          </a:p>
          <a:p>
            <a:pPr indent="-342900" lvl="0" marL="342900" rtl="0" algn="l">
              <a:spcBef>
                <a:spcPts val="640"/>
              </a:spcBef>
              <a:spcAft>
                <a:spcPts val="0"/>
              </a:spcAft>
              <a:buClr>
                <a:schemeClr val="dk1"/>
              </a:buClr>
              <a:buSzPts val="3200"/>
              <a:buChar char="•"/>
            </a:pPr>
            <a:r>
              <a:rPr lang="en-US"/>
              <a:t>Fixed Size (Arrays): Cannot dynamically grow or shrink.</a:t>
            </a:r>
            <a:endParaRPr/>
          </a:p>
          <a:p>
            <a:pPr indent="-342900" lvl="0" marL="342900" rtl="0" algn="l">
              <a:spcBef>
                <a:spcPts val="640"/>
              </a:spcBef>
              <a:spcAft>
                <a:spcPts val="0"/>
              </a:spcAft>
              <a:buClr>
                <a:schemeClr val="dk1"/>
              </a:buClr>
              <a:buSzPts val="3200"/>
              <a:buChar char="•"/>
            </a:pPr>
            <a:r>
              <a:rPr lang="en-US"/>
              <a:t>Time-Consuming Operations: Insertions and deletions may be expensive.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Challenges in Using Data Structures</a:t>
            </a:r>
            <a:endParaRPr/>
          </a:p>
        </p:txBody>
      </p:sp>
      <p:sp>
        <p:nvSpPr>
          <p:cNvPr id="220" name="Google Shape;22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Choosing the Right Data Structure: Based on problem requirements.</a:t>
            </a:r>
            <a:endParaRPr/>
          </a:p>
          <a:p>
            <a:pPr indent="-342900" lvl="0" marL="342900" rtl="0" algn="l">
              <a:spcBef>
                <a:spcPts val="640"/>
              </a:spcBef>
              <a:spcAft>
                <a:spcPts val="0"/>
              </a:spcAft>
              <a:buClr>
                <a:schemeClr val="dk1"/>
              </a:buClr>
              <a:buSzPts val="3200"/>
              <a:buChar char="•"/>
            </a:pPr>
            <a:r>
              <a:rPr lang="en-US"/>
              <a:t>Scalability Issues: Some structures degrade in performance with large data.</a:t>
            </a:r>
            <a:endParaRPr/>
          </a:p>
          <a:p>
            <a:pPr indent="-342900" lvl="0" marL="342900" rtl="0" algn="l">
              <a:spcBef>
                <a:spcPts val="640"/>
              </a:spcBef>
              <a:spcAft>
                <a:spcPts val="0"/>
              </a:spcAft>
              <a:buClr>
                <a:schemeClr val="dk1"/>
              </a:buClr>
              <a:buSzPts val="3200"/>
              <a:buChar char="•"/>
            </a:pPr>
            <a:r>
              <a:rPr lang="en-US"/>
              <a:t>Optimization Trade-offs: Balancing speed vs. memory.</a:t>
            </a:r>
            <a:endParaRPr/>
          </a:p>
          <a:p>
            <a:pPr indent="-342900" lvl="0" marL="342900" rtl="0" algn="l">
              <a:spcBef>
                <a:spcPts val="640"/>
              </a:spcBef>
              <a:spcAft>
                <a:spcPts val="0"/>
              </a:spcAft>
              <a:buClr>
                <a:schemeClr val="dk1"/>
              </a:buClr>
              <a:buSzPts val="3200"/>
              <a:buChar char="•"/>
            </a:pPr>
            <a:r>
              <a:rPr lang="en-US"/>
              <a:t>Concurrency &amp; Parallelism: Managing data in multi-threaded environments.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Summary</a:t>
            </a:r>
            <a:endParaRPr/>
          </a:p>
        </p:txBody>
      </p:sp>
      <p:sp>
        <p:nvSpPr>
          <p:cNvPr id="226" name="Google Shape;22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structures improve computational efficiency.</a:t>
            </a:r>
            <a:endParaRPr/>
          </a:p>
          <a:p>
            <a:pPr indent="-342900" lvl="0" marL="342900" rtl="0" algn="l">
              <a:spcBef>
                <a:spcPts val="640"/>
              </a:spcBef>
              <a:spcAft>
                <a:spcPts val="0"/>
              </a:spcAft>
              <a:buClr>
                <a:schemeClr val="dk1"/>
              </a:buClr>
              <a:buSzPts val="3200"/>
              <a:buChar char="•"/>
            </a:pPr>
            <a:r>
              <a:rPr lang="en-US"/>
              <a:t>Linear vs Non-Linear structures.</a:t>
            </a:r>
            <a:endParaRPr/>
          </a:p>
          <a:p>
            <a:pPr indent="-342900" lvl="0" marL="342900" rtl="0" algn="l">
              <a:spcBef>
                <a:spcPts val="640"/>
              </a:spcBef>
              <a:spcAft>
                <a:spcPts val="0"/>
              </a:spcAft>
              <a:buClr>
                <a:schemeClr val="dk1"/>
              </a:buClr>
              <a:buSzPts val="3200"/>
              <a:buChar char="•"/>
            </a:pPr>
            <a:r>
              <a:rPr lang="en-US"/>
              <a:t>Applications in real-world scenarios.</a:t>
            </a:r>
            <a:endParaRPr/>
          </a:p>
          <a:p>
            <a:pPr indent="-342900" lvl="0" marL="342900" rtl="0" algn="l">
              <a:spcBef>
                <a:spcPts val="640"/>
              </a:spcBef>
              <a:spcAft>
                <a:spcPts val="0"/>
              </a:spcAft>
              <a:buClr>
                <a:schemeClr val="dk1"/>
              </a:buClr>
              <a:buSzPts val="3200"/>
              <a:buChar char="•"/>
            </a:pPr>
            <a:r>
              <a:rPr lang="en-US"/>
              <a:t>Challenges and limitations in practical use.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Lost Artifact</a:t>
            </a:r>
            <a:endParaRPr/>
          </a:p>
        </p:txBody>
      </p:sp>
      <p:sp>
        <p:nvSpPr>
          <p:cNvPr id="232" name="Google Shape;23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Story:</a:t>
            </a:r>
            <a:br>
              <a:rPr lang="en-US"/>
            </a:br>
            <a:r>
              <a:rPr lang="en-US"/>
              <a:t>A team of archaeologists has discovered an ancient underground maze where a legendary artifact is hidden. The maze consists of interconnected chambers, represented as a graph. Each chamber is a node, and the paths between them are edges. Some paths are one-way due to collapses. Your task is to help the archaeologists find the shortest path from the entrance to the chamber containing the artifact.</a:t>
            </a:r>
            <a:endParaRPr/>
          </a:p>
          <a:p>
            <a:pPr indent="-342900" lvl="0" marL="342900" rtl="0" algn="l">
              <a:spcBef>
                <a:spcPts val="544"/>
              </a:spcBef>
              <a:spcAft>
                <a:spcPts val="0"/>
              </a:spcAft>
              <a:buClr>
                <a:schemeClr val="dk1"/>
              </a:buClr>
              <a:buSzPct val="100000"/>
              <a:buChar char="•"/>
            </a:pPr>
            <a:r>
              <a:rPr b="1" lang="en-US"/>
              <a:t>Input:</a:t>
            </a:r>
            <a:endParaRPr/>
          </a:p>
          <a:p>
            <a:pPr indent="-457200" lvl="1" marL="857250" rtl="0" algn="l">
              <a:spcBef>
                <a:spcPts val="476"/>
              </a:spcBef>
              <a:spcAft>
                <a:spcPts val="0"/>
              </a:spcAft>
              <a:buClr>
                <a:schemeClr val="dk1"/>
              </a:buClr>
              <a:buSzPct val="100000"/>
              <a:buChar char="–"/>
            </a:pPr>
            <a:r>
              <a:rPr lang="en-US"/>
              <a:t>A number of chambers (nodes) and paths (edges).</a:t>
            </a:r>
            <a:endParaRPr/>
          </a:p>
          <a:p>
            <a:pPr indent="-457200" lvl="1" marL="857250" rtl="0" algn="l">
              <a:spcBef>
                <a:spcPts val="476"/>
              </a:spcBef>
              <a:spcAft>
                <a:spcPts val="0"/>
              </a:spcAft>
              <a:buClr>
                <a:schemeClr val="dk1"/>
              </a:buClr>
              <a:buSzPct val="100000"/>
              <a:buChar char="–"/>
            </a:pPr>
            <a:r>
              <a:rPr lang="en-US"/>
              <a:t>The start chamber (entrance) and the target chamber (artifact location).</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Lost Artifact</a:t>
            </a:r>
            <a:endParaRPr/>
          </a:p>
        </p:txBody>
      </p:sp>
      <p:sp>
        <p:nvSpPr>
          <p:cNvPr id="238" name="Google Shape;23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Solution Approach:</a:t>
            </a:r>
            <a:endParaRPr/>
          </a:p>
          <a:p>
            <a:pPr indent="-342900" lvl="0" marL="342900" rtl="0" algn="l">
              <a:spcBef>
                <a:spcPts val="640"/>
              </a:spcBef>
              <a:spcAft>
                <a:spcPts val="0"/>
              </a:spcAft>
              <a:buClr>
                <a:schemeClr val="dk1"/>
              </a:buClr>
              <a:buSzPts val="3200"/>
              <a:buFont typeface="Arial"/>
              <a:buChar char="•"/>
            </a:pPr>
            <a:r>
              <a:rPr lang="en-US"/>
              <a:t>Use </a:t>
            </a:r>
            <a:r>
              <a:rPr b="1" lang="en-US"/>
              <a:t>Breadth-First Search (BFS)</a:t>
            </a:r>
            <a:r>
              <a:rPr lang="en-US"/>
              <a:t> to find the shortest path in an unweighted graph.</a:t>
            </a:r>
            <a:endParaRPr/>
          </a:p>
          <a:p>
            <a:pPr indent="-342900" lvl="0" marL="342900" rtl="0" algn="l">
              <a:spcBef>
                <a:spcPts val="640"/>
              </a:spcBef>
              <a:spcAft>
                <a:spcPts val="0"/>
              </a:spcAft>
              <a:buClr>
                <a:schemeClr val="dk1"/>
              </a:buClr>
              <a:buSzPts val="3200"/>
              <a:buFont typeface="Arial"/>
              <a:buChar char="•"/>
            </a:pPr>
            <a:r>
              <a:rPr lang="en-US"/>
              <a:t>If weighted paths are involved, use </a:t>
            </a:r>
            <a:r>
              <a:rPr b="1" lang="en-US"/>
              <a:t>Dijkstra’s Algorithm</a:t>
            </a: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Lost Artifact</a:t>
            </a:r>
            <a:endParaRPr/>
          </a:p>
        </p:txBody>
      </p:sp>
      <p:graphicFrame>
        <p:nvGraphicFramePr>
          <p:cNvPr id="244" name="Google Shape;244;p27"/>
          <p:cNvGraphicFramePr/>
          <p:nvPr/>
        </p:nvGraphicFramePr>
        <p:xfrm>
          <a:off x="457199" y="1302404"/>
          <a:ext cx="3000000" cy="3000000"/>
        </p:xfrm>
        <a:graphic>
          <a:graphicData uri="http://schemas.openxmlformats.org/drawingml/2006/table">
            <a:tbl>
              <a:tblPr bandRow="1" firstRow="1">
                <a:noFill/>
                <a:tableStyleId>{50366437-7066-4760-B662-C026E425EA5F}</a:tableStyleId>
              </a:tblPr>
              <a:tblGrid>
                <a:gridCol w="4240925"/>
                <a:gridCol w="3988675"/>
              </a:tblGrid>
              <a:tr h="4798850">
                <a:tc>
                  <a:txBody>
                    <a:bodyPr/>
                    <a:lstStyle/>
                    <a:p>
                      <a:pPr indent="0" lvl="0" marL="0" marR="0" rtl="0" algn="l">
                        <a:spcBef>
                          <a:spcPts val="0"/>
                        </a:spcBef>
                        <a:spcAft>
                          <a:spcPts val="0"/>
                        </a:spcAft>
                        <a:buNone/>
                      </a:pPr>
                      <a:r>
                        <a:rPr lang="en-US" sz="1800">
                          <a:solidFill>
                            <a:schemeClr val="accent5"/>
                          </a:solidFill>
                        </a:rPr>
                        <a:t>from collections import deque</a:t>
                      </a:r>
                      <a:endParaRPr/>
                    </a:p>
                    <a:p>
                      <a:pPr indent="0" lvl="0" marL="0" marR="0" rtl="0" algn="l">
                        <a:spcBef>
                          <a:spcPts val="0"/>
                        </a:spcBef>
                        <a:spcAft>
                          <a:spcPts val="0"/>
                        </a:spcAft>
                        <a:buNone/>
                      </a:pPr>
                      <a:r>
                        <a:t/>
                      </a:r>
                      <a:endParaRPr sz="1800">
                        <a:solidFill>
                          <a:schemeClr val="accent5"/>
                        </a:solidFill>
                      </a:endParaRPr>
                    </a:p>
                    <a:p>
                      <a:pPr indent="0" lvl="0" marL="0" marR="0" rtl="0" algn="l">
                        <a:spcBef>
                          <a:spcPts val="0"/>
                        </a:spcBef>
                        <a:spcAft>
                          <a:spcPts val="0"/>
                        </a:spcAft>
                        <a:buNone/>
                      </a:pPr>
                      <a:r>
                        <a:rPr lang="en-US" sz="1800">
                          <a:solidFill>
                            <a:schemeClr val="accent5"/>
                          </a:solidFill>
                        </a:rPr>
                        <a:t>def find_shortest_path(n, edges, start, target):</a:t>
                      </a:r>
                      <a:endParaRPr/>
                    </a:p>
                    <a:p>
                      <a:pPr indent="0" lvl="0" marL="0" marR="0" rtl="0" algn="l">
                        <a:spcBef>
                          <a:spcPts val="0"/>
                        </a:spcBef>
                        <a:spcAft>
                          <a:spcPts val="0"/>
                        </a:spcAft>
                        <a:buNone/>
                      </a:pPr>
                      <a:r>
                        <a:rPr lang="en-US" sz="1800">
                          <a:solidFill>
                            <a:schemeClr val="accent5"/>
                          </a:solidFill>
                        </a:rPr>
                        <a:t>    graph = {i: [] for i in range(n)}</a:t>
                      </a:r>
                      <a:endParaRPr/>
                    </a:p>
                    <a:p>
                      <a:pPr indent="0" lvl="0" marL="0" marR="0" rtl="0" algn="l">
                        <a:spcBef>
                          <a:spcPts val="0"/>
                        </a:spcBef>
                        <a:spcAft>
                          <a:spcPts val="0"/>
                        </a:spcAft>
                        <a:buNone/>
                      </a:pPr>
                      <a:r>
                        <a:rPr lang="en-US" sz="1800">
                          <a:solidFill>
                            <a:schemeClr val="accent5"/>
                          </a:solidFill>
                        </a:rPr>
                        <a:t>    for u, v in edges:</a:t>
                      </a:r>
                      <a:endParaRPr/>
                    </a:p>
                    <a:p>
                      <a:pPr indent="0" lvl="0" marL="0" marR="0" rtl="0" algn="l">
                        <a:spcBef>
                          <a:spcPts val="0"/>
                        </a:spcBef>
                        <a:spcAft>
                          <a:spcPts val="0"/>
                        </a:spcAft>
                        <a:buNone/>
                      </a:pPr>
                      <a:r>
                        <a:rPr lang="en-US" sz="1800">
                          <a:solidFill>
                            <a:schemeClr val="accent5"/>
                          </a:solidFill>
                        </a:rPr>
                        <a:t>        graph[u].append(v)</a:t>
                      </a:r>
                      <a:endParaRPr/>
                    </a:p>
                    <a:p>
                      <a:pPr indent="0" lvl="0" marL="0" marR="0" rtl="0" algn="l">
                        <a:spcBef>
                          <a:spcPts val="0"/>
                        </a:spcBef>
                        <a:spcAft>
                          <a:spcPts val="0"/>
                        </a:spcAft>
                        <a:buNone/>
                      </a:pPr>
                      <a:r>
                        <a:t/>
                      </a:r>
                      <a:endParaRPr sz="1800">
                        <a:solidFill>
                          <a:schemeClr val="accent5"/>
                        </a:solidFill>
                      </a:endParaRPr>
                    </a:p>
                    <a:p>
                      <a:pPr indent="0" lvl="0" marL="0" marR="0" rtl="0" algn="l">
                        <a:spcBef>
                          <a:spcPts val="0"/>
                        </a:spcBef>
                        <a:spcAft>
                          <a:spcPts val="0"/>
                        </a:spcAft>
                        <a:buNone/>
                      </a:pPr>
                      <a:r>
                        <a:rPr lang="en-US" sz="1800">
                          <a:solidFill>
                            <a:schemeClr val="accent5"/>
                          </a:solidFill>
                        </a:rPr>
                        <a:t>    queue = deque([(start, [start])])</a:t>
                      </a:r>
                      <a:endParaRPr/>
                    </a:p>
                    <a:p>
                      <a:pPr indent="0" lvl="0" marL="0" marR="0" rtl="0" algn="l">
                        <a:spcBef>
                          <a:spcPts val="0"/>
                        </a:spcBef>
                        <a:spcAft>
                          <a:spcPts val="0"/>
                        </a:spcAft>
                        <a:buNone/>
                      </a:pPr>
                      <a:r>
                        <a:rPr lang="en-US" sz="1800">
                          <a:solidFill>
                            <a:schemeClr val="accent5"/>
                          </a:solidFill>
                        </a:rPr>
                        <a:t>    visited = set()</a:t>
                      </a:r>
                      <a:endParaRPr/>
                    </a:p>
                    <a:p>
                      <a:pPr indent="0" lvl="0" marL="0" marR="0" rtl="0" algn="l">
                        <a:spcBef>
                          <a:spcPts val="0"/>
                        </a:spcBef>
                        <a:spcAft>
                          <a:spcPts val="0"/>
                        </a:spcAft>
                        <a:buNone/>
                      </a:pPr>
                      <a:r>
                        <a:t/>
                      </a:r>
                      <a:endParaRPr sz="1800">
                        <a:solidFill>
                          <a:schemeClr val="accent5"/>
                        </a:solidFill>
                      </a:endParaRPr>
                    </a:p>
                    <a:p>
                      <a:pPr indent="0" lvl="0" marL="0" marR="0" rtl="0" algn="l">
                        <a:spcBef>
                          <a:spcPts val="0"/>
                        </a:spcBef>
                        <a:spcAft>
                          <a:spcPts val="0"/>
                        </a:spcAft>
                        <a:buNone/>
                      </a:pPr>
                      <a:r>
                        <a:rPr lang="en-US" sz="1800">
                          <a:solidFill>
                            <a:schemeClr val="accent5"/>
                          </a:solidFill>
                        </a:rPr>
                        <a:t>    while queue:</a:t>
                      </a:r>
                      <a:endParaRPr/>
                    </a:p>
                    <a:p>
                      <a:pPr indent="0" lvl="0" marL="0" marR="0" rtl="0" algn="l">
                        <a:spcBef>
                          <a:spcPts val="0"/>
                        </a:spcBef>
                        <a:spcAft>
                          <a:spcPts val="0"/>
                        </a:spcAft>
                        <a:buNone/>
                      </a:pPr>
                      <a:r>
                        <a:rPr lang="en-US" sz="1800">
                          <a:solidFill>
                            <a:schemeClr val="accent5"/>
                          </a:solidFill>
                        </a:rPr>
                        <a:t>        node, path = queue.popleft()</a:t>
                      </a:r>
                      <a:endParaRPr/>
                    </a:p>
                    <a:p>
                      <a:pPr indent="0" lvl="0" marL="0" marR="0" rtl="0" algn="l">
                        <a:spcBef>
                          <a:spcPts val="0"/>
                        </a:spcBef>
                        <a:spcAft>
                          <a:spcPts val="0"/>
                        </a:spcAft>
                        <a:buNone/>
                      </a:pPr>
                      <a:r>
                        <a:rPr lang="en-US" sz="1800">
                          <a:solidFill>
                            <a:schemeClr val="accent5"/>
                          </a:solidFill>
                        </a:rPr>
                        <a:t>        if node == target:</a:t>
                      </a:r>
                      <a:endParaRPr/>
                    </a:p>
                    <a:p>
                      <a:pPr indent="0" lvl="0" marL="0" marR="0" rtl="0" algn="l">
                        <a:spcBef>
                          <a:spcPts val="0"/>
                        </a:spcBef>
                        <a:spcAft>
                          <a:spcPts val="0"/>
                        </a:spcAft>
                        <a:buNone/>
                      </a:pPr>
                      <a:r>
                        <a:rPr lang="en-US" sz="1800">
                          <a:solidFill>
                            <a:schemeClr val="accent5"/>
                          </a:solidFill>
                        </a:rPr>
                        <a:t>            return path</a:t>
                      </a:r>
                      <a:endParaRPr/>
                    </a:p>
                    <a:p>
                      <a:pPr indent="0" lvl="0" marL="0" marR="0" rtl="0" algn="l">
                        <a:spcBef>
                          <a:spcPts val="0"/>
                        </a:spcBef>
                        <a:spcAft>
                          <a:spcPts val="0"/>
                        </a:spcAft>
                        <a:buNone/>
                      </a:pPr>
                      <a:r>
                        <a:rPr lang="en-US" sz="1800">
                          <a:solidFill>
                            <a:schemeClr val="accent5"/>
                          </a:solidFill>
                        </a:rPr>
                        <a:t>        if node not in visited:</a:t>
                      </a:r>
                      <a:endParaRPr/>
                    </a:p>
                    <a:p>
                      <a:pPr indent="0" lvl="0" marL="0" marR="0" rtl="0" algn="l">
                        <a:spcBef>
                          <a:spcPts val="0"/>
                        </a:spcBef>
                        <a:spcAft>
                          <a:spcPts val="0"/>
                        </a:spcAft>
                        <a:buNone/>
                      </a:pPr>
                      <a:r>
                        <a:rPr lang="en-US" sz="1800">
                          <a:solidFill>
                            <a:schemeClr val="accent5"/>
                          </a:solidFill>
                        </a:rPr>
                        <a:t>            visited.add(node)</a:t>
                      </a:r>
                      <a:endParaRPr/>
                    </a:p>
                    <a:p>
                      <a:pPr indent="0" lvl="0" marL="0" marR="0" rtl="0" algn="l">
                        <a:spcBef>
                          <a:spcPts val="0"/>
                        </a:spcBef>
                        <a:spcAft>
                          <a:spcPts val="0"/>
                        </a:spcAft>
                        <a:buNone/>
                      </a:pPr>
                      <a:r>
                        <a:rPr lang="en-US" sz="1800">
                          <a:solidFill>
                            <a:schemeClr val="accent5"/>
                          </a:solidFill>
                        </a:rPr>
                        <a:t>            for neighbor in graph[node]:</a:t>
                      </a:r>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800">
                          <a:solidFill>
                            <a:schemeClr val="accent5"/>
                          </a:solidFill>
                        </a:rPr>
                        <a:t>queue.append((neighbor, path + [neighbor]))</a:t>
                      </a:r>
                      <a:endParaRPr/>
                    </a:p>
                    <a:p>
                      <a:pPr indent="0" lvl="0" marL="0" marR="0" rtl="0" algn="l">
                        <a:spcBef>
                          <a:spcPts val="0"/>
                        </a:spcBef>
                        <a:spcAft>
                          <a:spcPts val="0"/>
                        </a:spcAft>
                        <a:buNone/>
                      </a:pPr>
                      <a:r>
                        <a:rPr lang="en-US" sz="1800">
                          <a:solidFill>
                            <a:schemeClr val="accent5"/>
                          </a:solidFill>
                        </a:rPr>
                        <a:t>    </a:t>
                      </a:r>
                      <a:endParaRPr/>
                    </a:p>
                    <a:p>
                      <a:pPr indent="0" lvl="0" marL="0" marR="0" rtl="0" algn="l">
                        <a:spcBef>
                          <a:spcPts val="0"/>
                        </a:spcBef>
                        <a:spcAft>
                          <a:spcPts val="0"/>
                        </a:spcAft>
                        <a:buNone/>
                      </a:pPr>
                      <a:r>
                        <a:rPr lang="en-US" sz="1800">
                          <a:solidFill>
                            <a:schemeClr val="accent5"/>
                          </a:solidFill>
                        </a:rPr>
                        <a:t>    return "No path found"</a:t>
                      </a:r>
                      <a:endParaRPr/>
                    </a:p>
                    <a:p>
                      <a:pPr indent="0" lvl="0" marL="0" marR="0" rtl="0" algn="l">
                        <a:spcBef>
                          <a:spcPts val="0"/>
                        </a:spcBef>
                        <a:spcAft>
                          <a:spcPts val="0"/>
                        </a:spcAft>
                        <a:buNone/>
                      </a:pPr>
                      <a:r>
                        <a:t/>
                      </a:r>
                      <a:endParaRPr sz="1800">
                        <a:solidFill>
                          <a:schemeClr val="accent5"/>
                        </a:solidFill>
                      </a:endParaRPr>
                    </a:p>
                    <a:p>
                      <a:pPr indent="0" lvl="0" marL="0" marR="0" rtl="0" algn="l">
                        <a:spcBef>
                          <a:spcPts val="0"/>
                        </a:spcBef>
                        <a:spcAft>
                          <a:spcPts val="0"/>
                        </a:spcAft>
                        <a:buNone/>
                      </a:pPr>
                      <a:r>
                        <a:rPr lang="en-US" sz="1800">
                          <a:solidFill>
                            <a:schemeClr val="accent5"/>
                          </a:solidFill>
                        </a:rPr>
                        <a:t># Example usage:</a:t>
                      </a:r>
                      <a:endParaRPr/>
                    </a:p>
                    <a:p>
                      <a:pPr indent="0" lvl="0" marL="0" marR="0" rtl="0" algn="l">
                        <a:spcBef>
                          <a:spcPts val="0"/>
                        </a:spcBef>
                        <a:spcAft>
                          <a:spcPts val="0"/>
                        </a:spcAft>
                        <a:buNone/>
                      </a:pPr>
                      <a:r>
                        <a:rPr lang="en-US" sz="1800">
                          <a:solidFill>
                            <a:schemeClr val="accent5"/>
                          </a:solidFill>
                        </a:rPr>
                        <a:t>n = 6</a:t>
                      </a:r>
                      <a:endParaRPr/>
                    </a:p>
                    <a:p>
                      <a:pPr indent="0" lvl="0" marL="0" marR="0" rtl="0" algn="l">
                        <a:spcBef>
                          <a:spcPts val="0"/>
                        </a:spcBef>
                        <a:spcAft>
                          <a:spcPts val="0"/>
                        </a:spcAft>
                        <a:buNone/>
                      </a:pPr>
                      <a:r>
                        <a:rPr lang="en-US" sz="1800">
                          <a:solidFill>
                            <a:schemeClr val="accent5"/>
                          </a:solidFill>
                        </a:rPr>
                        <a:t>edges = [(0,1), (1,2), (2,3), (3,4), (4,5), (1,3)]</a:t>
                      </a:r>
                      <a:endParaRPr/>
                    </a:p>
                    <a:p>
                      <a:pPr indent="0" lvl="0" marL="0" marR="0" rtl="0" algn="l">
                        <a:spcBef>
                          <a:spcPts val="0"/>
                        </a:spcBef>
                        <a:spcAft>
                          <a:spcPts val="0"/>
                        </a:spcAft>
                        <a:buNone/>
                      </a:pPr>
                      <a:r>
                        <a:rPr lang="en-US" sz="1800">
                          <a:solidFill>
                            <a:schemeClr val="accent5"/>
                          </a:solidFill>
                        </a:rPr>
                        <a:t>start, target = 0, 5</a:t>
                      </a:r>
                      <a:endParaRPr/>
                    </a:p>
                    <a:p>
                      <a:pPr indent="0" lvl="0" marL="0" marR="0" rtl="0" algn="l">
                        <a:spcBef>
                          <a:spcPts val="0"/>
                        </a:spcBef>
                        <a:spcAft>
                          <a:spcPts val="0"/>
                        </a:spcAft>
                        <a:buNone/>
                      </a:pPr>
                      <a:r>
                        <a:rPr lang="en-US" sz="1800">
                          <a:solidFill>
                            <a:schemeClr val="accent5"/>
                          </a:solidFill>
                        </a:rPr>
                        <a:t>print(find_shortest_path(n, edges, start, target))</a:t>
                      </a:r>
                      <a:endParaRPr/>
                    </a:p>
                    <a:p>
                      <a:pPr indent="0" lvl="0" marL="0" marR="0" rtl="0" algn="l">
                        <a:spcBef>
                          <a:spcPts val="0"/>
                        </a:spcBef>
                        <a:spcAft>
                          <a:spcPts val="0"/>
                        </a:spcAft>
                        <a:buNone/>
                      </a:pPr>
                      <a:r>
                        <a:t/>
                      </a:r>
                      <a:endParaRPr sz="1800">
                        <a:solidFill>
                          <a:schemeClr val="accent5"/>
                        </a:solidFill>
                      </a:endParaRPr>
                    </a:p>
                  </a:txBody>
                  <a:tcPr marT="45725" marB="45725" marR="91450" marL="91450">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Magic Spellbook</a:t>
            </a:r>
            <a:endParaRPr/>
          </a:p>
        </p:txBody>
      </p:sp>
      <p:sp>
        <p:nvSpPr>
          <p:cNvPr id="250" name="Google Shape;25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Story:</a:t>
            </a:r>
            <a:br>
              <a:rPr lang="en-US"/>
            </a:br>
            <a:r>
              <a:rPr lang="en-US"/>
              <a:t>A young wizard has discovered an ancient spellbook, but the pages are cursed! The book must be read in reverse order to unlock its secrets. The wizard can only flip one page at a time. Given a sequence of pages read by the wizard, your task is to output the correct sequence in reverse order.</a:t>
            </a:r>
            <a:endParaRPr/>
          </a:p>
          <a:p>
            <a:pPr indent="-342900" lvl="0" marL="342900" rtl="0" algn="l">
              <a:spcBef>
                <a:spcPts val="592"/>
              </a:spcBef>
              <a:spcAft>
                <a:spcPts val="0"/>
              </a:spcAft>
              <a:buClr>
                <a:schemeClr val="dk1"/>
              </a:buClr>
              <a:buSzPct val="100000"/>
              <a:buChar char="•"/>
            </a:pPr>
            <a:r>
              <a:rPr b="1" lang="en-US"/>
              <a:t>Input:</a:t>
            </a:r>
            <a:endParaRPr/>
          </a:p>
          <a:p>
            <a:pPr indent="0" lvl="0" marL="0" rtl="0" algn="l">
              <a:spcBef>
                <a:spcPts val="592"/>
              </a:spcBef>
              <a:spcAft>
                <a:spcPts val="0"/>
              </a:spcAft>
              <a:buClr>
                <a:schemeClr val="dk1"/>
              </a:buClr>
              <a:buSzPct val="100000"/>
              <a:buNone/>
            </a:pPr>
            <a:r>
              <a:rPr lang="en-US"/>
              <a:t>	A sequence of integers representing pages read in order.</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Magic Spellbook</a:t>
            </a:r>
            <a:endParaRPr/>
          </a:p>
        </p:txBody>
      </p:sp>
      <p:sp>
        <p:nvSpPr>
          <p:cNvPr id="256" name="Google Shape;256;p29"/>
          <p:cNvSpPr txBox="1"/>
          <p:nvPr>
            <p:ph idx="1" type="body"/>
          </p:nvPr>
        </p:nvSpPr>
        <p:spPr>
          <a:xfrm>
            <a:off x="457200" y="1600200"/>
            <a:ext cx="3578772"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Solution Approach:</a:t>
            </a:r>
            <a:endParaRPr/>
          </a:p>
          <a:p>
            <a:pPr indent="-342900" lvl="0" marL="342900" rtl="0" algn="l">
              <a:spcBef>
                <a:spcPts val="640"/>
              </a:spcBef>
              <a:spcAft>
                <a:spcPts val="0"/>
              </a:spcAft>
              <a:buClr>
                <a:schemeClr val="dk1"/>
              </a:buClr>
              <a:buSzPts val="3200"/>
              <a:buFont typeface="Arial"/>
              <a:buChar char="•"/>
            </a:pPr>
            <a:r>
              <a:rPr lang="en-US"/>
              <a:t>Use a </a:t>
            </a:r>
            <a:r>
              <a:rPr b="1" lang="en-US"/>
              <a:t>Stack</a:t>
            </a:r>
            <a:r>
              <a:rPr lang="en-US"/>
              <a:t> (LIFO) to reverse the sequence.</a:t>
            </a:r>
            <a:endParaRPr/>
          </a:p>
          <a:p>
            <a:pPr indent="-139700" lvl="0" marL="342900" rtl="0" algn="l">
              <a:spcBef>
                <a:spcPts val="640"/>
              </a:spcBef>
              <a:spcAft>
                <a:spcPts val="0"/>
              </a:spcAft>
              <a:buClr>
                <a:schemeClr val="dk1"/>
              </a:buClr>
              <a:buSzPts val="3200"/>
              <a:buNone/>
            </a:pPr>
            <a:r>
              <a:t/>
            </a:r>
            <a:endParaRPr/>
          </a:p>
        </p:txBody>
      </p:sp>
      <p:sp>
        <p:nvSpPr>
          <p:cNvPr id="257" name="Google Shape;257;p29"/>
          <p:cNvSpPr txBox="1"/>
          <p:nvPr/>
        </p:nvSpPr>
        <p:spPr>
          <a:xfrm>
            <a:off x="4524704" y="1844119"/>
            <a:ext cx="4619296"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def reverse_pages(pages):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stack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for page in pages: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stack.append(page)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reversed_order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while stack: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reversed_order.append(stack.pop())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reversed_order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Example usage: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pages_read = [3, 5, 7, 9, 11]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print(reverse_pages(pages_read))  # Output: [11, 9, 7, 5,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0" y="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Course Structure and Evaluation</a:t>
            </a:r>
            <a:endParaRPr/>
          </a:p>
        </p:txBody>
      </p:sp>
      <p:sp>
        <p:nvSpPr>
          <p:cNvPr id="98" name="Google Shape;98;p3"/>
          <p:cNvSpPr txBox="1"/>
          <p:nvPr>
            <p:ph idx="1" type="body"/>
          </p:nvPr>
        </p:nvSpPr>
        <p:spPr>
          <a:xfrm>
            <a:off x="609600" y="4146538"/>
            <a:ext cx="7924800" cy="2246769"/>
          </a:xfrm>
          <a:prstGeom prst="rect">
            <a:avLst/>
          </a:prstGeom>
          <a:noFill/>
          <a:ln>
            <a:noFill/>
          </a:ln>
        </p:spPr>
        <p:txBody>
          <a:bodyPr anchorCtr="0" anchor="ctr" bIns="45700" lIns="91425" spcFirstLastPara="1" rIns="91425" wrap="square" tIns="45700">
            <a:spAutoFit/>
          </a:bodyPr>
          <a:lstStyle/>
          <a:p>
            <a:pPr indent="-177800" lvl="0" marL="176213" rtl="0" algn="l">
              <a:spcBef>
                <a:spcPts val="0"/>
              </a:spcBef>
              <a:spcAft>
                <a:spcPts val="0"/>
              </a:spcAft>
              <a:buClr>
                <a:schemeClr val="dk1"/>
              </a:buClr>
              <a:buSzPts val="2800"/>
              <a:buChar char="•"/>
            </a:pPr>
            <a:r>
              <a:rPr lang="en-US" sz="2800"/>
              <a:t>We will provide all lecture slides, practice problems in google classroom </a:t>
            </a:r>
            <a:endParaRPr/>
          </a:p>
          <a:p>
            <a:pPr indent="-177800" lvl="0" marL="176213" rtl="0" algn="l">
              <a:spcBef>
                <a:spcPts val="0"/>
              </a:spcBef>
              <a:spcAft>
                <a:spcPts val="0"/>
              </a:spcAft>
              <a:buClr>
                <a:schemeClr val="dk1"/>
              </a:buClr>
              <a:buSzPts val="2800"/>
              <a:buChar char="•"/>
            </a:pPr>
            <a:r>
              <a:rPr lang="en-US" sz="2800"/>
              <a:t>CT on routine declared date</a:t>
            </a:r>
            <a:endParaRPr/>
          </a:p>
          <a:p>
            <a:pPr indent="-177800" lvl="0" marL="176213" rtl="0" algn="l">
              <a:spcBef>
                <a:spcPts val="0"/>
              </a:spcBef>
              <a:spcAft>
                <a:spcPts val="0"/>
              </a:spcAft>
              <a:buClr>
                <a:schemeClr val="dk1"/>
              </a:buClr>
              <a:buSzPts val="2800"/>
              <a:buChar char="•"/>
            </a:pPr>
            <a:r>
              <a:rPr lang="en-US" sz="2800"/>
              <a:t> A Project submission</a:t>
            </a:r>
            <a:endParaRPr/>
          </a:p>
          <a:p>
            <a:pPr indent="-177800" lvl="0" marL="176213" rtl="0" algn="l">
              <a:spcBef>
                <a:spcPts val="0"/>
              </a:spcBef>
              <a:spcAft>
                <a:spcPts val="0"/>
              </a:spcAft>
              <a:buClr>
                <a:schemeClr val="dk1"/>
              </a:buClr>
              <a:buSzPts val="2800"/>
              <a:buChar char="•"/>
            </a:pPr>
            <a:r>
              <a:rPr lang="en-US" sz="2800"/>
              <a:t> Detailed query or Feedback on Google Classroom</a:t>
            </a:r>
            <a:endParaRPr/>
          </a:p>
        </p:txBody>
      </p:sp>
      <p:graphicFrame>
        <p:nvGraphicFramePr>
          <p:cNvPr id="99" name="Google Shape;99;p3"/>
          <p:cNvGraphicFramePr/>
          <p:nvPr/>
        </p:nvGraphicFramePr>
        <p:xfrm>
          <a:off x="457200" y="946150"/>
          <a:ext cx="3000000" cy="3000000"/>
        </p:xfrm>
        <a:graphic>
          <a:graphicData uri="http://schemas.openxmlformats.org/drawingml/2006/table">
            <a:tbl>
              <a:tblPr bandRow="1" firstRow="1">
                <a:noFill/>
                <a:tableStyleId>{50366437-7066-4760-B662-C026E425EA5F}</a:tableStyleId>
              </a:tblPr>
              <a:tblGrid>
                <a:gridCol w="2565400"/>
                <a:gridCol w="3014350"/>
                <a:gridCol w="2116450"/>
              </a:tblGrid>
              <a:tr h="365675">
                <a:tc>
                  <a:txBody>
                    <a:bodyPr/>
                    <a:lstStyle/>
                    <a:p>
                      <a:pPr indent="0" lvl="0" marL="0" marR="0" rtl="0" algn="l">
                        <a:spcBef>
                          <a:spcPts val="0"/>
                        </a:spcBef>
                        <a:spcAft>
                          <a:spcPts val="0"/>
                        </a:spcAft>
                        <a:buNone/>
                      </a:pPr>
                      <a:r>
                        <a:rPr lang="en-US" sz="2400" u="none" cap="none" strike="noStrike"/>
                        <a:t>Time</a:t>
                      </a:r>
                      <a:endParaRPr sz="2400"/>
                    </a:p>
                  </a:txBody>
                  <a:tcPr marT="45725" marB="45725" marR="91450" marL="91450"/>
                </a:tc>
                <a:tc>
                  <a:txBody>
                    <a:bodyPr/>
                    <a:lstStyle/>
                    <a:p>
                      <a:pPr indent="0" lvl="0" marL="0" marR="0" rtl="0" algn="l">
                        <a:spcBef>
                          <a:spcPts val="0"/>
                        </a:spcBef>
                        <a:spcAft>
                          <a:spcPts val="0"/>
                        </a:spcAft>
                        <a:buNone/>
                      </a:pPr>
                      <a:r>
                        <a:rPr lang="en-US" sz="2400"/>
                        <a:t>Work</a:t>
                      </a:r>
                      <a:endParaRPr sz="2400"/>
                    </a:p>
                  </a:txBody>
                  <a:tcPr marT="45725" marB="45725" marR="91450" marL="91450"/>
                </a:tc>
                <a:tc>
                  <a:txBody>
                    <a:bodyPr/>
                    <a:lstStyle/>
                    <a:p>
                      <a:pPr indent="0" lvl="0" marL="0" marR="0" rtl="0" algn="l">
                        <a:spcBef>
                          <a:spcPts val="0"/>
                        </a:spcBef>
                        <a:spcAft>
                          <a:spcPts val="0"/>
                        </a:spcAft>
                        <a:buNone/>
                      </a:pPr>
                      <a:r>
                        <a:t/>
                      </a:r>
                      <a:endParaRPr sz="2400"/>
                    </a:p>
                  </a:txBody>
                  <a:tcPr marT="45725" marB="45725" marR="91450" marL="91450"/>
                </a:tc>
              </a:tr>
              <a:tr h="914125">
                <a:tc>
                  <a:txBody>
                    <a:bodyPr/>
                    <a:lstStyle/>
                    <a:p>
                      <a:pPr indent="0" lvl="0" marL="0" marR="0" rtl="0" algn="l">
                        <a:spcBef>
                          <a:spcPts val="0"/>
                        </a:spcBef>
                        <a:spcAft>
                          <a:spcPts val="0"/>
                        </a:spcAft>
                        <a:buNone/>
                      </a:pPr>
                      <a:r>
                        <a:rPr lang="en-US" sz="2400"/>
                        <a:t>First day of week</a:t>
                      </a:r>
                      <a:endParaRPr sz="2400"/>
                    </a:p>
                  </a:txBody>
                  <a:tcPr marT="45725" marB="45725" marR="91450" marL="91450"/>
                </a:tc>
                <a:tc gridSpan="2">
                  <a:txBody>
                    <a:bodyPr/>
                    <a:lstStyle/>
                    <a:p>
                      <a:pPr indent="-342900" lvl="0" marL="342900" marR="0" rtl="0" algn="l">
                        <a:spcBef>
                          <a:spcPts val="0"/>
                        </a:spcBef>
                        <a:spcAft>
                          <a:spcPts val="0"/>
                        </a:spcAft>
                        <a:buClr>
                          <a:schemeClr val="dk1"/>
                        </a:buClr>
                        <a:buSzPts val="2400"/>
                        <a:buFont typeface="Arial"/>
                        <a:buChar char="•"/>
                      </a:pPr>
                      <a:r>
                        <a:rPr lang="en-US" sz="2400"/>
                        <a:t>Theory Lecture</a:t>
                      </a:r>
                      <a:endParaRPr/>
                    </a:p>
                    <a:p>
                      <a:pPr indent="-342900" lvl="0" marL="342900" marR="0" rtl="0" algn="l">
                        <a:spcBef>
                          <a:spcPts val="0"/>
                        </a:spcBef>
                        <a:spcAft>
                          <a:spcPts val="0"/>
                        </a:spcAft>
                        <a:buClr>
                          <a:schemeClr val="dk1"/>
                        </a:buClr>
                        <a:buSzPts val="2400"/>
                        <a:buFont typeface="Arial"/>
                        <a:buChar char="•"/>
                      </a:pPr>
                      <a:r>
                        <a:rPr lang="en-US" sz="2400"/>
                        <a:t>Problem discussion</a:t>
                      </a:r>
                      <a:endParaRPr sz="2400"/>
                    </a:p>
                    <a:p>
                      <a:pPr indent="-342900" lvl="0" marL="342900" marR="0" rtl="0" algn="l">
                        <a:spcBef>
                          <a:spcPts val="0"/>
                        </a:spcBef>
                        <a:spcAft>
                          <a:spcPts val="0"/>
                        </a:spcAft>
                        <a:buClr>
                          <a:schemeClr val="dk1"/>
                        </a:buClr>
                        <a:buSzPts val="2400"/>
                        <a:buFont typeface="Arial"/>
                        <a:buChar char="•"/>
                      </a:pPr>
                      <a:r>
                        <a:rPr lang="en-US" sz="2400"/>
                        <a:t>Group Presentation</a:t>
                      </a:r>
                      <a:endParaRPr sz="2400"/>
                    </a:p>
                  </a:txBody>
                  <a:tcPr marT="45725" marB="45725" marR="91450" marL="91450"/>
                </a:tc>
                <a:tc hMerge="1"/>
              </a:tr>
              <a:tr h="914125">
                <a:tc>
                  <a:txBody>
                    <a:bodyPr/>
                    <a:lstStyle/>
                    <a:p>
                      <a:pPr indent="0" lvl="0" marL="0" marR="0" rtl="0" algn="l">
                        <a:spcBef>
                          <a:spcPts val="0"/>
                        </a:spcBef>
                        <a:spcAft>
                          <a:spcPts val="0"/>
                        </a:spcAft>
                        <a:buNone/>
                      </a:pPr>
                      <a:r>
                        <a:rPr lang="en-US" sz="2400"/>
                        <a:t>2</a:t>
                      </a:r>
                      <a:r>
                        <a:rPr baseline="30000" lang="en-US" sz="2400"/>
                        <a:t>nd</a:t>
                      </a:r>
                      <a:r>
                        <a:rPr lang="en-US" sz="2400"/>
                        <a:t> Day of week</a:t>
                      </a:r>
                      <a:endParaRPr sz="2400"/>
                    </a:p>
                  </a:txBody>
                  <a:tcPr marT="45725" marB="45725" marR="91450" marL="91450"/>
                </a:tc>
                <a:tc gridSpan="2">
                  <a:txBody>
                    <a:bodyPr/>
                    <a:lstStyle/>
                    <a:p>
                      <a:pPr indent="-342900" lvl="0" marL="342900" marR="0" rtl="0" algn="l">
                        <a:spcBef>
                          <a:spcPts val="0"/>
                        </a:spcBef>
                        <a:spcAft>
                          <a:spcPts val="0"/>
                        </a:spcAft>
                        <a:buClr>
                          <a:schemeClr val="dk1"/>
                        </a:buClr>
                        <a:buSzPts val="2400"/>
                        <a:buFont typeface="Arial"/>
                        <a:buChar char="•"/>
                      </a:pPr>
                      <a:r>
                        <a:rPr lang="en-US" sz="2400"/>
                        <a:t>Problem-solving in PC based on theory</a:t>
                      </a:r>
                      <a:endParaRPr/>
                    </a:p>
                    <a:p>
                      <a:pPr indent="-342900" lvl="0" marL="342900" marR="0" rtl="0" algn="l">
                        <a:spcBef>
                          <a:spcPts val="0"/>
                        </a:spcBef>
                        <a:spcAft>
                          <a:spcPts val="0"/>
                        </a:spcAft>
                        <a:buClr>
                          <a:schemeClr val="dk1"/>
                        </a:buClr>
                        <a:buSzPts val="2400"/>
                        <a:buFont typeface="Arial"/>
                        <a:buChar char="•"/>
                      </a:pPr>
                      <a:r>
                        <a:rPr lang="en-US" sz="2400"/>
                        <a:t>Evaluation</a:t>
                      </a:r>
                      <a:endParaRPr/>
                    </a:p>
                    <a:p>
                      <a:pPr indent="-342900" lvl="0" marL="342900" marR="0" rtl="0" algn="l">
                        <a:spcBef>
                          <a:spcPts val="0"/>
                        </a:spcBef>
                        <a:spcAft>
                          <a:spcPts val="0"/>
                        </a:spcAft>
                        <a:buClr>
                          <a:schemeClr val="dk1"/>
                        </a:buClr>
                        <a:buSzPts val="2400"/>
                        <a:buFont typeface="Arial"/>
                        <a:buChar char="•"/>
                      </a:pPr>
                      <a:r>
                        <a:rPr lang="en-US" sz="2400"/>
                        <a:t>Demonstration of the given problem</a:t>
                      </a:r>
                      <a:endParaRPr sz="2400"/>
                    </a:p>
                  </a:txBody>
                  <a:tcPr marT="45725" marB="45725" marR="91450" marL="91450"/>
                </a:tc>
                <a:tc hMerge="1"/>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Treasure Hunt </a:t>
            </a:r>
            <a:endParaRPr/>
          </a:p>
        </p:txBody>
      </p:sp>
      <p:sp>
        <p:nvSpPr>
          <p:cNvPr id="263" name="Google Shape;26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Story:A group of pirates is searching for hidden treasures scattered across an island. Each treasure has a value (gold coins) and a difficulty level (effort required to dig it up). The captain wants to prioritize treasures that give the most gold while requiring the least effort. Help the pirates decide which treasure to dig up first.</a:t>
            </a:r>
            <a:endParaRPr/>
          </a:p>
          <a:p>
            <a:pPr indent="-342900" lvl="0" marL="342900" rtl="0" algn="l">
              <a:spcBef>
                <a:spcPts val="592"/>
              </a:spcBef>
              <a:spcAft>
                <a:spcPts val="0"/>
              </a:spcAft>
              <a:buClr>
                <a:schemeClr val="dk1"/>
              </a:buClr>
              <a:buSzPct val="100000"/>
              <a:buChar char="•"/>
            </a:pPr>
            <a:r>
              <a:rPr lang="en-US"/>
              <a:t>Input:</a:t>
            </a:r>
            <a:endParaRPr/>
          </a:p>
          <a:p>
            <a:pPr indent="-285750" lvl="1" marL="742950" rtl="0" algn="l">
              <a:spcBef>
                <a:spcPts val="518"/>
              </a:spcBef>
              <a:spcAft>
                <a:spcPts val="0"/>
              </a:spcAft>
              <a:buClr>
                <a:schemeClr val="dk1"/>
              </a:buClr>
              <a:buSzPct val="100000"/>
              <a:buChar char="–"/>
            </a:pPr>
            <a:r>
              <a:rPr lang="en-US"/>
              <a:t>A list of treasures, where each treasure is represented as (gold_coins, effort_required).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The Treasure Hunt </a:t>
            </a:r>
            <a:endParaRPr/>
          </a:p>
        </p:txBody>
      </p:sp>
      <p:sp>
        <p:nvSpPr>
          <p:cNvPr id="269" name="Google Shape;269;p31"/>
          <p:cNvSpPr txBox="1"/>
          <p:nvPr>
            <p:ph idx="1" type="body"/>
          </p:nvPr>
        </p:nvSpPr>
        <p:spPr>
          <a:xfrm>
            <a:off x="457200" y="1600200"/>
            <a:ext cx="2711669"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Solution Approach:</a:t>
            </a:r>
            <a:endParaRPr sz="2400"/>
          </a:p>
          <a:p>
            <a:pPr indent="-342900" lvl="0" marL="342900" rtl="0" algn="l">
              <a:spcBef>
                <a:spcPts val="480"/>
              </a:spcBef>
              <a:spcAft>
                <a:spcPts val="0"/>
              </a:spcAft>
              <a:buClr>
                <a:schemeClr val="dk1"/>
              </a:buClr>
              <a:buSzPts val="2400"/>
              <a:buFont typeface="Arial"/>
              <a:buChar char="•"/>
            </a:pPr>
            <a:r>
              <a:rPr lang="en-US" sz="2400"/>
              <a:t>Use a </a:t>
            </a:r>
            <a:r>
              <a:rPr b="1" lang="en-US" sz="2400"/>
              <a:t>Priority Queue (Min-Heap or Max-Heap)</a:t>
            </a:r>
            <a:r>
              <a:rPr lang="en-US" sz="2400"/>
              <a:t> to prioritize treasures based on a gold-to-effort ratio.</a:t>
            </a:r>
            <a:endParaRPr/>
          </a:p>
        </p:txBody>
      </p:sp>
      <p:sp>
        <p:nvSpPr>
          <p:cNvPr id="270" name="Google Shape;270;p31"/>
          <p:cNvSpPr txBox="1"/>
          <p:nvPr/>
        </p:nvSpPr>
        <p:spPr>
          <a:xfrm>
            <a:off x="4619296" y="1185525"/>
            <a:ext cx="4619296"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heapq</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def prioritize_treasures(treasures):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heap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for gold, effort in treasures: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heapq.heappush(heap, (-gold/effort, gold, effort))  # Max heap based on gold/effort ratio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best_treasures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while heap: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ratio, gold, effort = heapq.heappop(heap)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best_treasures.append((gold, effort))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best_treasures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Example usage: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treasures = [(100, 5), (200, 10), (50, 2), (300, 15)]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print(prioritize_treasures(treasures))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Questions &amp; Discussion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Evaluation Strategies</a:t>
            </a:r>
            <a:endParaRPr/>
          </a:p>
        </p:txBody>
      </p:sp>
      <p:graphicFrame>
        <p:nvGraphicFramePr>
          <p:cNvPr id="105" name="Google Shape;105;p4"/>
          <p:cNvGraphicFramePr/>
          <p:nvPr/>
        </p:nvGraphicFramePr>
        <p:xfrm>
          <a:off x="577782" y="1966588"/>
          <a:ext cx="3000000" cy="3000000"/>
        </p:xfrm>
        <a:graphic>
          <a:graphicData uri="http://schemas.openxmlformats.org/drawingml/2006/table">
            <a:tbl>
              <a:tblPr>
                <a:noFill/>
                <a:tableStyleId>{54908546-9212-4ED5-8307-8DE5A694B7CC}</a:tableStyleId>
              </a:tblPr>
              <a:tblGrid>
                <a:gridCol w="4467175"/>
                <a:gridCol w="3641825"/>
              </a:tblGrid>
              <a:tr h="530800">
                <a:tc>
                  <a:txBody>
                    <a:bodyPr/>
                    <a:lstStyle/>
                    <a:p>
                      <a:pPr indent="0" lvl="0" marL="0" marR="0" rtl="0" algn="l">
                        <a:spcBef>
                          <a:spcPts val="0"/>
                        </a:spcBef>
                        <a:spcAft>
                          <a:spcPts val="0"/>
                        </a:spcAft>
                        <a:buNone/>
                      </a:pPr>
                      <a:r>
                        <a:rPr b="1" lang="en-US" sz="2400"/>
                        <a:t>Theory Class</a:t>
                      </a:r>
                      <a:endParaRPr sz="24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spcBef>
                          <a:spcPts val="0"/>
                        </a:spcBef>
                        <a:spcAft>
                          <a:spcPts val="0"/>
                        </a:spcAft>
                        <a:buNone/>
                      </a:pPr>
                      <a:r>
                        <a:rPr b="1" lang="en-US" sz="2400"/>
                        <a:t>Lab Class</a:t>
                      </a:r>
                      <a:endParaRPr sz="24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2521275">
                <a:tc>
                  <a:txBody>
                    <a:bodyPr/>
                    <a:lstStyle/>
                    <a:p>
                      <a:pPr indent="0" lvl="0" marL="0" marR="0" rtl="0" algn="l">
                        <a:spcBef>
                          <a:spcPts val="0"/>
                        </a:spcBef>
                        <a:spcAft>
                          <a:spcPts val="0"/>
                        </a:spcAft>
                        <a:buNone/>
                      </a:pPr>
                      <a:r>
                        <a:rPr lang="en-US" sz="2400"/>
                        <a:t>Attendance: 10%</a:t>
                      </a:r>
                      <a:br>
                        <a:rPr lang="en-US" sz="2400"/>
                      </a:br>
                      <a:r>
                        <a:rPr lang="en-US" sz="2400"/>
                        <a:t>Class Tests/Quizes:  10% </a:t>
                      </a:r>
                      <a:br>
                        <a:rPr lang="en-US" sz="2400"/>
                      </a:br>
                      <a:r>
                        <a:rPr lang="en-US" sz="2400"/>
                        <a:t>Assignment/Presentation: 10%</a:t>
                      </a:r>
                      <a:br>
                        <a:rPr lang="en-US" sz="2400"/>
                      </a:br>
                      <a:r>
                        <a:rPr lang="en-US" sz="2400"/>
                        <a:t>Final Exam: 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spcBef>
                          <a:spcPts val="0"/>
                        </a:spcBef>
                        <a:spcAft>
                          <a:spcPts val="0"/>
                        </a:spcAft>
                        <a:buNone/>
                      </a:pPr>
                      <a:r>
                        <a:rPr lang="en-US" sz="2400"/>
                        <a:t>Lab Attendance: 10%</a:t>
                      </a:r>
                      <a:br>
                        <a:rPr lang="en-US" sz="2400"/>
                      </a:br>
                      <a:r>
                        <a:rPr lang="en-US" sz="2400"/>
                        <a:t>Continuous Performance Test: 20%</a:t>
                      </a:r>
                      <a:endParaRPr/>
                    </a:p>
                    <a:p>
                      <a:pPr indent="0" lvl="0" marL="0" marR="0" rtl="0" algn="l">
                        <a:spcBef>
                          <a:spcPts val="0"/>
                        </a:spcBef>
                        <a:spcAft>
                          <a:spcPts val="0"/>
                        </a:spcAft>
                        <a:buNone/>
                      </a:pPr>
                      <a:r>
                        <a:rPr lang="en-US" sz="2400"/>
                        <a:t>Problem solving: 40%</a:t>
                      </a:r>
                      <a:endParaRPr/>
                    </a:p>
                    <a:p>
                      <a:pPr indent="0" lvl="0" marL="0" marR="0" rtl="0" algn="l">
                        <a:spcBef>
                          <a:spcPts val="0"/>
                        </a:spcBef>
                        <a:spcAft>
                          <a:spcPts val="0"/>
                        </a:spcAft>
                        <a:buNone/>
                      </a:pPr>
                      <a:r>
                        <a:rPr lang="en-US" sz="2400"/>
                        <a:t>Viva: 5%</a:t>
                      </a:r>
                      <a:br>
                        <a:rPr lang="en-US" sz="2400"/>
                      </a:br>
                      <a:r>
                        <a:rPr lang="en-US" sz="2400"/>
                        <a:t>Project: 25%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26988" y="9525"/>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Expected Outcome</a:t>
            </a:r>
            <a:endParaRPr/>
          </a:p>
        </p:txBody>
      </p:sp>
      <p:sp>
        <p:nvSpPr>
          <p:cNvPr id="111" name="Google Shape;111;p5"/>
          <p:cNvSpPr txBox="1"/>
          <p:nvPr>
            <p:ph idx="1" type="body"/>
          </p:nvPr>
        </p:nvSpPr>
        <p:spPr>
          <a:xfrm>
            <a:off x="304800" y="1193989"/>
            <a:ext cx="7772400" cy="4031873"/>
          </a:xfrm>
          <a:prstGeom prst="rect">
            <a:avLst/>
          </a:prstGeom>
          <a:noFill/>
          <a:ln>
            <a:noFill/>
          </a:ln>
        </p:spPr>
        <p:txBody>
          <a:bodyPr anchorCtr="0" anchor="ctr" bIns="45700" lIns="91425" spcFirstLastPara="1" rIns="91425" wrap="square" tIns="45700">
            <a:spAutoFit/>
          </a:bodyPr>
          <a:lstStyle/>
          <a:p>
            <a:pPr indent="-203200" lvl="0" marL="176213" rtl="0" algn="l">
              <a:spcBef>
                <a:spcPts val="0"/>
              </a:spcBef>
              <a:spcAft>
                <a:spcPts val="0"/>
              </a:spcAft>
              <a:buClr>
                <a:schemeClr val="dk1"/>
              </a:buClr>
              <a:buSzPts val="3200"/>
              <a:buChar char="•"/>
            </a:pPr>
            <a:r>
              <a:rPr lang="en-US"/>
              <a:t>Develop skills to handle data in efficient ways for a target job.</a:t>
            </a:r>
            <a:endParaRPr/>
          </a:p>
          <a:p>
            <a:pPr indent="0" lvl="0" marL="176213" rtl="0" algn="l">
              <a:spcBef>
                <a:spcPts val="0"/>
              </a:spcBef>
              <a:spcAft>
                <a:spcPts val="0"/>
              </a:spcAft>
              <a:buClr>
                <a:schemeClr val="dk1"/>
              </a:buClr>
              <a:buSzPts val="3200"/>
              <a:buNone/>
            </a:pPr>
            <a:r>
              <a:t/>
            </a:r>
            <a:endParaRPr/>
          </a:p>
          <a:p>
            <a:pPr indent="-203200" lvl="0" marL="0" rtl="0" algn="l">
              <a:spcBef>
                <a:spcPts val="0"/>
              </a:spcBef>
              <a:spcAft>
                <a:spcPts val="0"/>
              </a:spcAft>
              <a:buClr>
                <a:schemeClr val="dk1"/>
              </a:buClr>
              <a:buSzPts val="3200"/>
              <a:buChar char="•"/>
            </a:pPr>
            <a:r>
              <a:rPr lang="en-US"/>
              <a:t>Gain the ability to analyze and improve data retrieval and storing performance.</a:t>
            </a:r>
            <a:endParaRPr/>
          </a:p>
          <a:p>
            <a:pPr indent="0" lvl="0" marL="0" rtl="0" algn="l">
              <a:spcBef>
                <a:spcPts val="0"/>
              </a:spcBef>
              <a:spcAft>
                <a:spcPts val="0"/>
              </a:spcAft>
              <a:buClr>
                <a:schemeClr val="dk1"/>
              </a:buClr>
              <a:buSzPts val="3200"/>
              <a:buNone/>
            </a:pPr>
            <a:r>
              <a:t/>
            </a:r>
            <a:endParaRPr/>
          </a:p>
          <a:p>
            <a:pPr indent="-203200" lvl="0" marL="0" rtl="0" algn="l">
              <a:spcBef>
                <a:spcPts val="0"/>
              </a:spcBef>
              <a:spcAft>
                <a:spcPts val="0"/>
              </a:spcAft>
              <a:buClr>
                <a:schemeClr val="dk1"/>
              </a:buClr>
              <a:buSzPts val="3200"/>
              <a:buChar char="•"/>
            </a:pPr>
            <a:r>
              <a:rPr lang="en-US"/>
              <a:t>Learn to apply data structure and algorithmic thinking in real-world scenarios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t>Language</a:t>
            </a:r>
            <a:endParaRPr/>
          </a:p>
        </p:txBody>
      </p:sp>
      <p:sp>
        <p:nvSpPr>
          <p:cNvPr id="117" name="Google Shape;11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C/C++</a:t>
            </a:r>
            <a:endParaRPr/>
          </a:p>
          <a:p>
            <a:pPr indent="-342900" lvl="0" marL="342900" rtl="0" algn="l">
              <a:spcBef>
                <a:spcPts val="640"/>
              </a:spcBef>
              <a:spcAft>
                <a:spcPts val="0"/>
              </a:spcAft>
              <a:buClr>
                <a:schemeClr val="dk1"/>
              </a:buClr>
              <a:buSzPts val="3200"/>
              <a:buChar char="•"/>
            </a:pPr>
            <a:r>
              <a:rPr lang="en-US"/>
              <a:t>Java</a:t>
            </a:r>
            <a:endParaRPr/>
          </a:p>
          <a:p>
            <a:pPr indent="-342900" lvl="0" marL="342900" rtl="0" algn="l">
              <a:spcBef>
                <a:spcPts val="640"/>
              </a:spcBef>
              <a:spcAft>
                <a:spcPts val="0"/>
              </a:spcAft>
              <a:buClr>
                <a:schemeClr val="dk1"/>
              </a:buClr>
              <a:buSzPts val="3200"/>
              <a:buChar char="•"/>
            </a:pPr>
            <a:r>
              <a:rPr lang="en-US"/>
              <a:t>Python</a:t>
            </a:r>
            <a:endParaRPr/>
          </a:p>
          <a:p>
            <a:pPr indent="-342900" lvl="0" marL="342900" rtl="0" algn="l">
              <a:spcBef>
                <a:spcPts val="640"/>
              </a:spcBef>
              <a:spcAft>
                <a:spcPts val="0"/>
              </a:spcAft>
              <a:buClr>
                <a:schemeClr val="dk1"/>
              </a:buClr>
              <a:buSzPts val="3200"/>
              <a:buChar char="•"/>
            </a:pPr>
            <a:r>
              <a:rPr lang="en-US"/>
              <a:t>Any other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What is a Data Structure?</a:t>
            </a:r>
            <a:endParaRPr/>
          </a:p>
        </p:txBody>
      </p:sp>
      <p:pic>
        <p:nvPicPr>
          <p:cNvPr id="123" name="Google Shape;123;p7"/>
          <p:cNvPicPr preferRelativeResize="0"/>
          <p:nvPr/>
        </p:nvPicPr>
        <p:blipFill rotWithShape="1">
          <a:blip r:embed="rId3">
            <a:alphaModFix/>
          </a:blip>
          <a:srcRect b="0" l="0" r="0" t="0"/>
          <a:stretch/>
        </p:blipFill>
        <p:spPr>
          <a:xfrm>
            <a:off x="331701" y="1417637"/>
            <a:ext cx="8365225" cy="46993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What is a Data Structure?</a:t>
            </a:r>
            <a:endParaRPr/>
          </a:p>
        </p:txBody>
      </p:sp>
      <p:pic>
        <p:nvPicPr>
          <p:cNvPr id="129" name="Google Shape;129;p8"/>
          <p:cNvPicPr preferRelativeResize="0"/>
          <p:nvPr/>
        </p:nvPicPr>
        <p:blipFill rotWithShape="1">
          <a:blip r:embed="rId3">
            <a:alphaModFix/>
          </a:blip>
          <a:srcRect b="17938" l="12584" r="6966" t="20751"/>
          <a:stretch/>
        </p:blipFill>
        <p:spPr>
          <a:xfrm>
            <a:off x="765545" y="2175642"/>
            <a:ext cx="7612909" cy="3657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lang="en-US">
                <a:solidFill>
                  <a:srgbClr val="7030A0"/>
                </a:solidFill>
              </a:rPr>
              <a:t>What is a Data Structure?</a:t>
            </a:r>
            <a:endParaRPr/>
          </a:p>
        </p:txBody>
      </p:sp>
      <p:sp>
        <p:nvSpPr>
          <p:cNvPr id="135" name="Google Shape;13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data structure is a way of organizing and storing data efficiently.</a:t>
            </a:r>
            <a:endParaRPr/>
          </a:p>
          <a:p>
            <a:pPr indent="-342900" lvl="0" marL="342900" rtl="0" algn="l">
              <a:spcBef>
                <a:spcPts val="640"/>
              </a:spcBef>
              <a:spcAft>
                <a:spcPts val="0"/>
              </a:spcAft>
              <a:buClr>
                <a:schemeClr val="dk1"/>
              </a:buClr>
              <a:buSzPts val="3200"/>
              <a:buChar char="•"/>
            </a:pPr>
            <a:r>
              <a:rPr lang="en-US"/>
              <a:t>Essential for efficient algorithm design and software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