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9" r:id="rId5"/>
    <p:sldMasterId id="214748366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</p:sldIdLst>
  <p:sldSz cy="6858000" cx="9144000"/>
  <p:notesSz cx="6858000" cy="9144000"/>
  <p:embeddedFontLst>
    <p:embeddedFont>
      <p:font typeface="Inter"/>
      <p:regular r:id="rId80"/>
      <p:bold r:id="rId81"/>
      <p:italic r:id="rId82"/>
      <p:boldItalic r:id="rId8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84" roundtripDataSignature="AMtx7mheA33P+l8Ji/l7xcZvy8WzHDc3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84" Type="http://customschemas.google.com/relationships/presentationmetadata" Target="metadata"/><Relationship Id="rId83" Type="http://schemas.openxmlformats.org/officeDocument/2006/relationships/font" Target="fonts/Inter-boldItalic.fntdata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80" Type="http://schemas.openxmlformats.org/officeDocument/2006/relationships/font" Target="fonts/Inter-regular.fntdata"/><Relationship Id="rId82" Type="http://schemas.openxmlformats.org/officeDocument/2006/relationships/font" Target="fonts/Inter-italic.fntdata"/><Relationship Id="rId81" Type="http://schemas.openxmlformats.org/officeDocument/2006/relationships/font" Target="fonts/Inter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31" Type="http://schemas.openxmlformats.org/officeDocument/2006/relationships/slide" Target="slides/slide24.xml"/><Relationship Id="rId75" Type="http://schemas.openxmlformats.org/officeDocument/2006/relationships/slide" Target="slides/slide68.xml"/><Relationship Id="rId30" Type="http://schemas.openxmlformats.org/officeDocument/2006/relationships/slide" Target="slides/slide23.xml"/><Relationship Id="rId74" Type="http://schemas.openxmlformats.org/officeDocument/2006/relationships/slide" Target="slides/slide67.xml"/><Relationship Id="rId33" Type="http://schemas.openxmlformats.org/officeDocument/2006/relationships/slide" Target="slides/slide26.xml"/><Relationship Id="rId77" Type="http://schemas.openxmlformats.org/officeDocument/2006/relationships/slide" Target="slides/slide70.xml"/><Relationship Id="rId32" Type="http://schemas.openxmlformats.org/officeDocument/2006/relationships/slide" Target="slides/slide25.xml"/><Relationship Id="rId76" Type="http://schemas.openxmlformats.org/officeDocument/2006/relationships/slide" Target="slides/slide69.xml"/><Relationship Id="rId35" Type="http://schemas.openxmlformats.org/officeDocument/2006/relationships/slide" Target="slides/slide28.xml"/><Relationship Id="rId79" Type="http://schemas.openxmlformats.org/officeDocument/2006/relationships/slide" Target="slides/slide72.xml"/><Relationship Id="rId34" Type="http://schemas.openxmlformats.org/officeDocument/2006/relationships/slide" Target="slides/slide27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slide" Target="slides/slide59.xml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slide" Target="slides/slide61.xml"/><Relationship Id="rId23" Type="http://schemas.openxmlformats.org/officeDocument/2006/relationships/slide" Target="slides/slide16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slide" Target="slides/slide62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6" name="Google Shape;416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1" name="Google Shape;501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2" name="Google Shape;52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9" name="Google Shape;529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6" name="Google Shape;536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9" name="Google Shape;549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6" name="Google Shape;556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3" name="Google Shape;56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0" name="Google Shape;570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7" name="Google Shape;577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4" name="Google Shape;584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1" name="Google Shape;59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1" name="Google Shape;611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8" name="Google Shape;618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5" name="Google Shape;625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0" name="Google Shape;640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9" name="Google Shape;64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6" name="Google Shape;65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3" name="Google Shape;663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0" name="Google Shape;670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7" name="Google Shape;677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5" name="Google Shape;685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2" name="Google Shape;692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9" name="Google Shape;699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6" name="Google Shape;706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3" name="Google Shape;713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0" name="Google Shape;720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7" name="Google Shape;727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4" name="Google Shape;734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1" name="Google Shape;741;p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48" name="Google Shape;748;p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5" name="Google Shape;755;p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2" name="Google Shape;762;p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9" name="Google Shape;769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6" name="Google Shape;776;p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4" name="Google Shape;784;p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p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1" name="Google Shape;791;p6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p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8" name="Google Shape;798;p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5" name="Google Shape;805;p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2" name="Google Shape;812;p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4"/>
          <p:cNvSpPr txBox="1"/>
          <p:nvPr>
            <p:ph type="ctrTitle"/>
          </p:nvPr>
        </p:nvSpPr>
        <p:spPr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4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7"/>
          <p:cNvSpPr txBox="1"/>
          <p:nvPr>
            <p:ph type="title"/>
          </p:nvPr>
        </p:nvSpPr>
        <p:spPr>
          <a:xfrm>
            <a:off x="623888" y="1709738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7"/>
          <p:cNvSpPr txBox="1"/>
          <p:nvPr>
            <p:ph idx="1" type="body"/>
          </p:nvPr>
        </p:nvSpPr>
        <p:spPr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8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8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8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6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6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7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8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8"/>
          <p:cNvSpPr txBox="1"/>
          <p:nvPr>
            <p:ph idx="1" type="body"/>
          </p:nvPr>
        </p:nvSpPr>
        <p:spPr>
          <a:xfrm>
            <a:off x="685800" y="1295400"/>
            <a:ext cx="77724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78"/>
          <p:cNvSpPr txBox="1"/>
          <p:nvPr>
            <p:ph idx="2" type="body"/>
          </p:nvPr>
        </p:nvSpPr>
        <p:spPr>
          <a:xfrm>
            <a:off x="685800" y="3771900"/>
            <a:ext cx="77724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7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7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9"/>
          <p:cNvSpPr txBox="1"/>
          <p:nvPr>
            <p:ph type="title"/>
          </p:nvPr>
        </p:nvSpPr>
        <p:spPr>
          <a:xfrm rot="5400000">
            <a:off x="4667250" y="2305050"/>
            <a:ext cx="56388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9"/>
          <p:cNvSpPr txBox="1"/>
          <p:nvPr>
            <p:ph idx="1" type="body"/>
          </p:nvPr>
        </p:nvSpPr>
        <p:spPr>
          <a:xfrm rot="5400000">
            <a:off x="704850" y="438150"/>
            <a:ext cx="56388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0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0"/>
          <p:cNvSpPr txBox="1"/>
          <p:nvPr>
            <p:ph idx="1" type="body"/>
          </p:nvPr>
        </p:nvSpPr>
        <p:spPr>
          <a:xfrm rot="5400000">
            <a:off x="2171700" y="-190500"/>
            <a:ext cx="4800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1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1"/>
          <p:cNvSpPr/>
          <p:nvPr>
            <p:ph idx="2" type="pic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81"/>
          <p:cNvSpPr txBox="1"/>
          <p:nvPr>
            <p:ph idx="1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7" name="Google Shape;37;p8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2"/>
          <p:cNvSpPr txBox="1"/>
          <p:nvPr>
            <p:ph type="title"/>
          </p:nvPr>
        </p:nvSpPr>
        <p:spPr>
          <a:xfrm>
            <a:off x="630238" y="457200"/>
            <a:ext cx="294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2"/>
          <p:cNvSpPr txBox="1"/>
          <p:nvPr>
            <p:ph idx="1" type="body"/>
          </p:nvPr>
        </p:nvSpPr>
        <p:spPr>
          <a:xfrm>
            <a:off x="3887788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82"/>
          <p:cNvSpPr txBox="1"/>
          <p:nvPr>
            <p:ph idx="2" type="body"/>
          </p:nvPr>
        </p:nvSpPr>
        <p:spPr>
          <a:xfrm>
            <a:off x="630238" y="2057400"/>
            <a:ext cx="29496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4" name="Google Shape;44;p8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8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4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5"/>
          <p:cNvSpPr txBox="1"/>
          <p:nvPr>
            <p:ph type="title"/>
          </p:nvPr>
        </p:nvSpPr>
        <p:spPr>
          <a:xfrm>
            <a:off x="630238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5"/>
          <p:cNvSpPr txBox="1"/>
          <p:nvPr>
            <p:ph idx="1" type="body"/>
          </p:nvPr>
        </p:nvSpPr>
        <p:spPr>
          <a:xfrm>
            <a:off x="630238" y="1681163"/>
            <a:ext cx="38688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85"/>
          <p:cNvSpPr txBox="1"/>
          <p:nvPr>
            <p:ph idx="2" type="body"/>
          </p:nvPr>
        </p:nvSpPr>
        <p:spPr>
          <a:xfrm>
            <a:off x="630238" y="2505075"/>
            <a:ext cx="38688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85"/>
          <p:cNvSpPr txBox="1"/>
          <p:nvPr>
            <p:ph idx="3" type="body"/>
          </p:nvPr>
        </p:nvSpPr>
        <p:spPr>
          <a:xfrm>
            <a:off x="4629150" y="1681163"/>
            <a:ext cx="38877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85"/>
          <p:cNvSpPr txBox="1"/>
          <p:nvPr>
            <p:ph idx="4" type="body"/>
          </p:nvPr>
        </p:nvSpPr>
        <p:spPr>
          <a:xfrm>
            <a:off x="4629150" y="2505075"/>
            <a:ext cx="38877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8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6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6"/>
          <p:cNvSpPr txBox="1"/>
          <p:nvPr>
            <p:ph idx="1" type="body"/>
          </p:nvPr>
        </p:nvSpPr>
        <p:spPr>
          <a:xfrm>
            <a:off x="685800" y="12954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86"/>
          <p:cNvSpPr txBox="1"/>
          <p:nvPr>
            <p:ph idx="2" type="body"/>
          </p:nvPr>
        </p:nvSpPr>
        <p:spPr>
          <a:xfrm>
            <a:off x="4648200" y="1295400"/>
            <a:ext cx="3810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3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73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7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7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7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5"/>
          <p:cNvSpPr txBox="1"/>
          <p:nvPr/>
        </p:nvSpPr>
        <p:spPr>
          <a:xfrm>
            <a:off x="76200" y="6386512"/>
            <a:ext cx="8382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Machbah Uddin, Associate Professor, BAU, machbah.csm@bau.edu.bd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5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1" name="Google Shape;81;p75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2" name="Google Shape;82;p7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3" name="Google Shape;83;p7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7"/>
          <p:cNvSpPr txBox="1"/>
          <p:nvPr/>
        </p:nvSpPr>
        <p:spPr>
          <a:xfrm>
            <a:off x="76200" y="6386512"/>
            <a:ext cx="8382000" cy="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Machbah Uddin, Associate Professor, BAU, machbah.csm@bau.edu.bd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77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2" name="Google Shape;92;p77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3" name="Google Shape;93;p7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4" name="Google Shape;94;p7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4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3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6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ctrTitle"/>
          </p:nvPr>
        </p:nvSpPr>
        <p:spPr>
          <a:xfrm>
            <a:off x="1143000" y="1122362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Times New Roman"/>
              <a:buNone/>
            </a:pPr>
            <a:r>
              <a:rPr b="1" i="0" lang="en-US" sz="4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Lists</a:t>
            </a:r>
            <a:endParaRPr/>
          </a:p>
        </p:txBody>
      </p:sp>
      <p:sp>
        <p:nvSpPr>
          <p:cNvPr id="106" name="Google Shape;106;p1"/>
          <p:cNvSpPr txBox="1"/>
          <p:nvPr>
            <p:ph idx="1" type="subTitle"/>
          </p:nvPr>
        </p:nvSpPr>
        <p:spPr>
          <a:xfrm>
            <a:off x="1143000" y="3602037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Machbah Uddin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Computer Science and Math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BAU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machbah.csm@bau.edu.bd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0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Ideas</a:t>
            </a:r>
            <a:endParaRPr/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assume that the node is given by the following type declaration: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Node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Object element;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Node *next;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1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Linked List Operations 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Traversal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a node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 a node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a node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2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Traversing a linked list</a:t>
            </a:r>
            <a:endParaRPr/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685800" y="12954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 *pWalker;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&lt;&lt;“List contains:\n”;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(pWalker=pHead; pWalker!=NULL; 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pWalker = pWalker-&gt;next)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count ++;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pWalker-&gt;element &lt;&lt; endl;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ow to traverse a linked list | Easy algorithm" id="229" name="Google Shape;229;p13"/>
          <p:cNvPicPr preferRelativeResize="0"/>
          <p:nvPr/>
        </p:nvPicPr>
        <p:blipFill rotWithShape="1">
          <a:blip r:embed="rId3">
            <a:alphaModFix/>
          </a:blip>
          <a:srcRect b="0" l="14283" r="22740" t="0"/>
          <a:stretch/>
        </p:blipFill>
        <p:spPr>
          <a:xfrm>
            <a:off x="1668275" y="239725"/>
            <a:ext cx="6554641" cy="58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4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14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&lt;stdio.h&gt;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#include &lt;stdlib.h&gt;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Define the structure for a 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Node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int data;           // Data stored in the 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Node* next;  // Pointer to the next 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Function to create a new 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Node* createNode(int data)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Node* newNode = (struct Node*)malloc(sizeof(struct Node));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newNode-&gt;data = 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newNode-&gt;next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newNode;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36" name="Google Shape;236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15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Function to insert a node at the end of the linked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insertAtEnd(struct Node** head, int data)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Node* newNode = createNode(data);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(*head == NULL)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*head = newNode;  // If the list is empty, make the new node the head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 else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struct Node* temp = *head;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 (temp-&gt;next != NULL)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temp = temp-&gt;next;  // Traverse to the last 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temp-&gt;next = newNode;  // Link the new node to the last 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43" name="Google Shape;243;p1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6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Function to traverse and print the linked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void traverseList(struct Node* head)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Node* temp = head;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printf("Linked List: 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while (temp != NULL)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printf("%d -&gt; ", temp-&gt;data);  // Print the data of the current 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temp = temp-&gt;next;             // Move to the next node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printf("NULL\n");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50" name="Google Shape;250;p1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7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// Main function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 main()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struct Node* head = NULL;  // Initialize an empty linked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Insert elements into the linked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insertAtEnd(&amp;head, 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insertAtEnd(&amp;head, 20);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insertAtEnd(&amp;head, 30);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insertAtEnd(&amp;head, 40);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// Traverse and print the linked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traverseList(head);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0;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/>
          </a:p>
        </p:txBody>
      </p:sp>
      <p:sp>
        <p:nvSpPr>
          <p:cNvPr id="257" name="Google Shape;257;p1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8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Searching a node in a linked list</a:t>
            </a:r>
            <a:endParaRPr/>
          </a:p>
        </p:txBody>
      </p:sp>
      <p:sp>
        <p:nvSpPr>
          <p:cNvPr id="264" name="Google Shape;264;p18"/>
          <p:cNvSpPr txBox="1"/>
          <p:nvPr>
            <p:ph idx="1" type="body"/>
          </p:nvPr>
        </p:nvSpPr>
        <p:spPr>
          <a:xfrm>
            <a:off x="609600" y="1295400"/>
            <a:ext cx="8153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pCur = pHead; 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 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Search until target is found or we reach 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the end of list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(pCur != NULL &amp;&amp;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pCur-&gt;element != target)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pCur = pCur-&gt;next;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//Determine if target is found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(pCur) found = 1;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found = 0;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9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in a linked list</a:t>
            </a:r>
            <a:endParaRPr/>
          </a:p>
        </p:txBody>
      </p:sp>
      <p:sp>
        <p:nvSpPr>
          <p:cNvPr id="271" name="Google Shape;271;p19"/>
          <p:cNvSpPr txBox="1"/>
          <p:nvPr/>
        </p:nvSpPr>
        <p:spPr>
          <a:xfrm>
            <a:off x="2057400" y="1295400"/>
            <a:ext cx="1398600" cy="7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2" name="Google Shape;272;p19"/>
          <p:cNvCxnSpPr/>
          <p:nvPr/>
        </p:nvCxnSpPr>
        <p:spPr>
          <a:xfrm>
            <a:off x="2932112" y="1308100"/>
            <a:ext cx="0" cy="74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3" name="Google Shape;273;p19"/>
          <p:cNvSpPr txBox="1"/>
          <p:nvPr/>
        </p:nvSpPr>
        <p:spPr>
          <a:xfrm>
            <a:off x="5905500" y="1295400"/>
            <a:ext cx="1398600" cy="7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4" name="Google Shape;274;p19"/>
          <p:cNvCxnSpPr/>
          <p:nvPr/>
        </p:nvCxnSpPr>
        <p:spPr>
          <a:xfrm>
            <a:off x="6780212" y="1308100"/>
            <a:ext cx="1500" cy="74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75" name="Google Shape;275;p19"/>
          <p:cNvSpPr txBox="1"/>
          <p:nvPr/>
        </p:nvSpPr>
        <p:spPr>
          <a:xfrm>
            <a:off x="2232025" y="1395412"/>
            <a:ext cx="700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 txBox="1"/>
          <p:nvPr/>
        </p:nvSpPr>
        <p:spPr>
          <a:xfrm>
            <a:off x="6096000" y="1422400"/>
            <a:ext cx="700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7" name="Google Shape;277;p19"/>
          <p:cNvCxnSpPr/>
          <p:nvPr/>
        </p:nvCxnSpPr>
        <p:spPr>
          <a:xfrm>
            <a:off x="3200400" y="1676400"/>
            <a:ext cx="2667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8" name="Google Shape;278;p19"/>
          <p:cNvCxnSpPr/>
          <p:nvPr/>
        </p:nvCxnSpPr>
        <p:spPr>
          <a:xfrm>
            <a:off x="1371600" y="1612900"/>
            <a:ext cx="685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p19"/>
          <p:cNvCxnSpPr/>
          <p:nvPr/>
        </p:nvCxnSpPr>
        <p:spPr>
          <a:xfrm>
            <a:off x="7010400" y="16129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0" name="Google Shape;280;p19"/>
          <p:cNvSpPr txBox="1"/>
          <p:nvPr/>
        </p:nvSpPr>
        <p:spPr>
          <a:xfrm>
            <a:off x="609600" y="1524000"/>
            <a:ext cx="762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9"/>
          <p:cNvSpPr txBox="1"/>
          <p:nvPr/>
        </p:nvSpPr>
        <p:spPr>
          <a:xfrm>
            <a:off x="7848600" y="1524000"/>
            <a:ext cx="762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9"/>
          <p:cNvSpPr txBox="1"/>
          <p:nvPr/>
        </p:nvSpPr>
        <p:spPr>
          <a:xfrm>
            <a:off x="3863975" y="2795587"/>
            <a:ext cx="1398600" cy="7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3" name="Google Shape;283;p19"/>
          <p:cNvCxnSpPr/>
          <p:nvPr/>
        </p:nvCxnSpPr>
        <p:spPr>
          <a:xfrm>
            <a:off x="4738687" y="2808287"/>
            <a:ext cx="0" cy="74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4" name="Google Shape;284;p19"/>
          <p:cNvSpPr txBox="1"/>
          <p:nvPr/>
        </p:nvSpPr>
        <p:spPr>
          <a:xfrm>
            <a:off x="4038600" y="2895600"/>
            <a:ext cx="700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19"/>
          <p:cNvCxnSpPr/>
          <p:nvPr/>
        </p:nvCxnSpPr>
        <p:spPr>
          <a:xfrm flipH="1" rot="10800000">
            <a:off x="2209800" y="2057400"/>
            <a:ext cx="45720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Google Shape;286;p19"/>
          <p:cNvCxnSpPr/>
          <p:nvPr/>
        </p:nvCxnSpPr>
        <p:spPr>
          <a:xfrm>
            <a:off x="3124200" y="3352800"/>
            <a:ext cx="76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7" name="Google Shape;287;p19"/>
          <p:cNvSpPr txBox="1"/>
          <p:nvPr/>
        </p:nvSpPr>
        <p:spPr>
          <a:xfrm>
            <a:off x="1219200" y="2667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9"/>
          <p:cNvSpPr txBox="1"/>
          <p:nvPr/>
        </p:nvSpPr>
        <p:spPr>
          <a:xfrm>
            <a:off x="2438400" y="3124200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9" name="Google Shape;289;p19"/>
          <p:cNvCxnSpPr/>
          <p:nvPr/>
        </p:nvCxnSpPr>
        <p:spPr>
          <a:xfrm>
            <a:off x="3276600" y="1676400"/>
            <a:ext cx="609600" cy="1143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0" name="Google Shape;290;p19"/>
          <p:cNvCxnSpPr/>
          <p:nvPr/>
        </p:nvCxnSpPr>
        <p:spPr>
          <a:xfrm flipH="1" rot="10800000">
            <a:off x="5029200" y="1828800"/>
            <a:ext cx="838200" cy="1295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1" name="Google Shape;291;p19"/>
          <p:cNvSpPr txBox="1"/>
          <p:nvPr/>
        </p:nvSpPr>
        <p:spPr>
          <a:xfrm>
            <a:off x="457200" y="3657600"/>
            <a:ext cx="8153400" cy="23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 = new Node;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tmp-&gt;element = x;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tmp-&gt;next = current-&gt;next;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current-&gt;next = tmp;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simply (if Node has a constructor initializing its members):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current-&gt;next = new Node(x,current-&gt;next);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 Basics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lists and arrays are similar since they both store collections of data.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array's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features all follow from its strategy of allocating the memory for all its elements in one block of memory.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 an entirely different strategy: linked lists allocate memory for each element separately and </a:t>
            </a:r>
            <a:r>
              <a:rPr b="0" i="0" lang="en-US" sz="2800" u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when necessary.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 from a linked list</a:t>
            </a:r>
            <a:endParaRPr/>
          </a:p>
        </p:txBody>
      </p:sp>
      <p:sp>
        <p:nvSpPr>
          <p:cNvPr id="298" name="Google Shape;298;p20"/>
          <p:cNvSpPr txBox="1"/>
          <p:nvPr>
            <p:ph idx="1" type="body"/>
          </p:nvPr>
        </p:nvSpPr>
        <p:spPr>
          <a:xfrm>
            <a:off x="1066800" y="4114800"/>
            <a:ext cx="72390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 *deletedNode = current-&gt;next;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current-&gt;next = current-&gt;next-&gt;next;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deletedNode;</a:t>
            </a:r>
            <a:endParaRPr/>
          </a:p>
        </p:txBody>
      </p:sp>
      <p:sp>
        <p:nvSpPr>
          <p:cNvPr id="299" name="Google Shape;299;p20"/>
          <p:cNvSpPr txBox="1"/>
          <p:nvPr/>
        </p:nvSpPr>
        <p:spPr>
          <a:xfrm>
            <a:off x="1981200" y="1600200"/>
            <a:ext cx="1398600" cy="74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0" name="Google Shape;300;p20"/>
          <p:cNvCxnSpPr/>
          <p:nvPr/>
        </p:nvCxnSpPr>
        <p:spPr>
          <a:xfrm>
            <a:off x="2855912" y="1612900"/>
            <a:ext cx="0" cy="74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1" name="Google Shape;301;p20"/>
          <p:cNvCxnSpPr/>
          <p:nvPr/>
        </p:nvCxnSpPr>
        <p:spPr>
          <a:xfrm>
            <a:off x="3030537" y="1973262"/>
            <a:ext cx="87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2" name="Google Shape;302;p20"/>
          <p:cNvSpPr txBox="1"/>
          <p:nvPr/>
        </p:nvSpPr>
        <p:spPr>
          <a:xfrm>
            <a:off x="3905250" y="1600200"/>
            <a:ext cx="1398600" cy="7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3" name="Google Shape;303;p20"/>
          <p:cNvCxnSpPr/>
          <p:nvPr/>
        </p:nvCxnSpPr>
        <p:spPr>
          <a:xfrm>
            <a:off x="4779962" y="1612900"/>
            <a:ext cx="1500" cy="74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4" name="Google Shape;304;p20"/>
          <p:cNvSpPr txBox="1"/>
          <p:nvPr/>
        </p:nvSpPr>
        <p:spPr>
          <a:xfrm>
            <a:off x="5829300" y="1600200"/>
            <a:ext cx="1398600" cy="7476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5" name="Google Shape;305;p20"/>
          <p:cNvCxnSpPr/>
          <p:nvPr/>
        </p:nvCxnSpPr>
        <p:spPr>
          <a:xfrm>
            <a:off x="6704012" y="1612900"/>
            <a:ext cx="1500" cy="747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06" name="Google Shape;306;p20"/>
          <p:cNvSpPr txBox="1"/>
          <p:nvPr/>
        </p:nvSpPr>
        <p:spPr>
          <a:xfrm>
            <a:off x="2155825" y="1700212"/>
            <a:ext cx="700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/>
          <p:nvPr/>
        </p:nvSpPr>
        <p:spPr>
          <a:xfrm>
            <a:off x="4079875" y="1700212"/>
            <a:ext cx="700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0"/>
          <p:cNvSpPr txBox="1"/>
          <p:nvPr/>
        </p:nvSpPr>
        <p:spPr>
          <a:xfrm>
            <a:off x="6019800" y="1727200"/>
            <a:ext cx="7002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20"/>
          <p:cNvCxnSpPr/>
          <p:nvPr/>
        </p:nvCxnSpPr>
        <p:spPr>
          <a:xfrm>
            <a:off x="4954587" y="2000250"/>
            <a:ext cx="87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0" name="Google Shape;310;p20"/>
          <p:cNvCxnSpPr/>
          <p:nvPr/>
        </p:nvCxnSpPr>
        <p:spPr>
          <a:xfrm>
            <a:off x="1295400" y="2057400"/>
            <a:ext cx="6858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20"/>
          <p:cNvSpPr txBox="1"/>
          <p:nvPr/>
        </p:nvSpPr>
        <p:spPr>
          <a:xfrm>
            <a:off x="609600" y="1828800"/>
            <a:ext cx="762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0"/>
          <p:cNvSpPr txBox="1"/>
          <p:nvPr/>
        </p:nvSpPr>
        <p:spPr>
          <a:xfrm>
            <a:off x="8001000" y="1752600"/>
            <a:ext cx="7620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20"/>
          <p:cNvCxnSpPr/>
          <p:nvPr/>
        </p:nvCxnSpPr>
        <p:spPr>
          <a:xfrm>
            <a:off x="6934200" y="2057400"/>
            <a:ext cx="762000" cy="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4" name="Google Shape;314;p20"/>
          <p:cNvSpPr/>
          <p:nvPr/>
        </p:nvSpPr>
        <p:spPr>
          <a:xfrm>
            <a:off x="3048000" y="1981200"/>
            <a:ext cx="2743200" cy="927100"/>
          </a:xfrm>
          <a:custGeom>
            <a:rect b="b" l="l" r="r" t="t"/>
            <a:pathLst>
              <a:path extrusionOk="0" h="584" w="1728">
                <a:moveTo>
                  <a:pt x="0" y="0"/>
                </a:moveTo>
                <a:cubicBezTo>
                  <a:pt x="312" y="284"/>
                  <a:pt x="624" y="568"/>
                  <a:pt x="912" y="576"/>
                </a:cubicBezTo>
                <a:cubicBezTo>
                  <a:pt x="1200" y="584"/>
                  <a:pt x="1464" y="316"/>
                  <a:pt x="1728" y="48"/>
                </a:cubicBez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1219200" y="2667000"/>
            <a:ext cx="1371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20"/>
          <p:cNvCxnSpPr/>
          <p:nvPr/>
        </p:nvCxnSpPr>
        <p:spPr>
          <a:xfrm flipH="1" rot="10800000">
            <a:off x="2362200" y="2362200"/>
            <a:ext cx="2286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1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Cases (1)</a:t>
            </a:r>
            <a:endParaRPr/>
          </a:p>
        </p:txBody>
      </p:sp>
      <p:sp>
        <p:nvSpPr>
          <p:cNvPr id="323" name="Google Shape;323;p21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Inserting before the first node (or to an empty list):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 = new Node;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tmp-&gt;element = x;</a:t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(current == NULL){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tmp-&gt;next = head;	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head = tmp;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 {	// Adding in middle or at end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tmp-&gt;next = curent-&gt;next;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current-&gt;next = tmp;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2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Cases (2)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Node *deletedNode;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(current == NULL){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Deleting first node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deletedNode = head;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head = head 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// Deleting other nodes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deletedNode = current-&gt;next;</a:t>
            </a:r>
            <a:endParaRPr b="0" i="0" sz="24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current-&gt;next = deletedNode -&gt;next;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deletedNode;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3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Nodes</a:t>
            </a:r>
            <a:endParaRPr/>
          </a:p>
        </p:txBody>
      </p:sp>
      <p:sp>
        <p:nvSpPr>
          <p:cNvPr id="337" name="Google Shape;337;p23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problem with the basic description: it assumes that whenever an item x is removed (or inserted) some previous item is always present.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Consequently removal of the first item and inserting an item as a new first node become special cases to consider.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avoid dealing with special cases: introduce a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node (dummy node)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header node is an extra node in the list that holds no data but serves to satisfy the requirement that every node has a previous node.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with a header node</a:t>
            </a:r>
            <a:endParaRPr/>
          </a:p>
        </p:txBody>
      </p:sp>
      <p:sp>
        <p:nvSpPr>
          <p:cNvPr id="344" name="Google Shape;344;p24"/>
          <p:cNvSpPr txBox="1"/>
          <p:nvPr>
            <p:ph idx="1" type="body"/>
          </p:nvPr>
        </p:nvSpPr>
        <p:spPr>
          <a:xfrm>
            <a:off x="609600" y="3429000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List</a:t>
            </a:r>
            <a:endParaRPr/>
          </a:p>
        </p:txBody>
      </p:sp>
      <p:sp>
        <p:nvSpPr>
          <p:cNvPr id="345" name="Google Shape;345;p24"/>
          <p:cNvSpPr txBox="1"/>
          <p:nvPr/>
        </p:nvSpPr>
        <p:spPr>
          <a:xfrm>
            <a:off x="2057400" y="1676400"/>
            <a:ext cx="1215900" cy="5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6" name="Google Shape;346;p24"/>
          <p:cNvCxnSpPr/>
          <p:nvPr/>
        </p:nvCxnSpPr>
        <p:spPr>
          <a:xfrm>
            <a:off x="2817812" y="1687512"/>
            <a:ext cx="0" cy="59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7" name="Google Shape;347;p24"/>
          <p:cNvCxnSpPr/>
          <p:nvPr/>
        </p:nvCxnSpPr>
        <p:spPr>
          <a:xfrm>
            <a:off x="2968625" y="1974850"/>
            <a:ext cx="76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8" name="Google Shape;348;p24"/>
          <p:cNvSpPr txBox="1"/>
          <p:nvPr/>
        </p:nvSpPr>
        <p:spPr>
          <a:xfrm>
            <a:off x="3729037" y="1676400"/>
            <a:ext cx="1215900" cy="5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49" name="Google Shape;349;p24"/>
          <p:cNvCxnSpPr/>
          <p:nvPr/>
        </p:nvCxnSpPr>
        <p:spPr>
          <a:xfrm>
            <a:off x="4489450" y="1685925"/>
            <a:ext cx="1500" cy="59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0" name="Google Shape;350;p24"/>
          <p:cNvSpPr txBox="1"/>
          <p:nvPr/>
        </p:nvSpPr>
        <p:spPr>
          <a:xfrm>
            <a:off x="5400675" y="1676400"/>
            <a:ext cx="1215900" cy="5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1" name="Google Shape;351;p24"/>
          <p:cNvCxnSpPr/>
          <p:nvPr/>
        </p:nvCxnSpPr>
        <p:spPr>
          <a:xfrm>
            <a:off x="6161087" y="1685925"/>
            <a:ext cx="1500" cy="59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2" name="Google Shape;352;p24"/>
          <p:cNvCxnSpPr/>
          <p:nvPr/>
        </p:nvCxnSpPr>
        <p:spPr>
          <a:xfrm>
            <a:off x="6313487" y="1995487"/>
            <a:ext cx="7605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3" name="Google Shape;353;p24"/>
          <p:cNvSpPr txBox="1"/>
          <p:nvPr/>
        </p:nvSpPr>
        <p:spPr>
          <a:xfrm>
            <a:off x="7073900" y="1676400"/>
            <a:ext cx="1214400" cy="598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4" name="Google Shape;354;p24"/>
          <p:cNvCxnSpPr/>
          <p:nvPr/>
        </p:nvCxnSpPr>
        <p:spPr>
          <a:xfrm>
            <a:off x="7832725" y="1685925"/>
            <a:ext cx="1500" cy="59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24"/>
          <p:cNvSpPr txBox="1"/>
          <p:nvPr/>
        </p:nvSpPr>
        <p:spPr>
          <a:xfrm>
            <a:off x="2209800" y="1755775"/>
            <a:ext cx="6081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4"/>
          <p:cNvSpPr txBox="1"/>
          <p:nvPr/>
        </p:nvSpPr>
        <p:spPr>
          <a:xfrm>
            <a:off x="3881437" y="1755775"/>
            <a:ext cx="6081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24"/>
          <p:cNvSpPr txBox="1"/>
          <p:nvPr/>
        </p:nvSpPr>
        <p:spPr>
          <a:xfrm>
            <a:off x="5567362" y="1778000"/>
            <a:ext cx="6081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4"/>
          <p:cNvSpPr txBox="1"/>
          <p:nvPr/>
        </p:nvSpPr>
        <p:spPr>
          <a:xfrm>
            <a:off x="7224712" y="1755775"/>
            <a:ext cx="608100" cy="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9" name="Google Shape;359;p24"/>
          <p:cNvCxnSpPr/>
          <p:nvPr/>
        </p:nvCxnSpPr>
        <p:spPr>
          <a:xfrm>
            <a:off x="4641850" y="1995487"/>
            <a:ext cx="758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0" name="Google Shape;360;p24"/>
          <p:cNvCxnSpPr/>
          <p:nvPr/>
        </p:nvCxnSpPr>
        <p:spPr>
          <a:xfrm>
            <a:off x="8137525" y="1995487"/>
            <a:ext cx="45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24"/>
          <p:cNvCxnSpPr/>
          <p:nvPr/>
        </p:nvCxnSpPr>
        <p:spPr>
          <a:xfrm>
            <a:off x="8593137" y="1995487"/>
            <a:ext cx="0" cy="14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2" name="Google Shape;362;p24"/>
          <p:cNvCxnSpPr/>
          <p:nvPr/>
        </p:nvCxnSpPr>
        <p:spPr>
          <a:xfrm>
            <a:off x="8442325" y="2139950"/>
            <a:ext cx="39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3" name="Google Shape;363;p24"/>
          <p:cNvCxnSpPr/>
          <p:nvPr/>
        </p:nvCxnSpPr>
        <p:spPr>
          <a:xfrm>
            <a:off x="8534400" y="2205037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4" name="Google Shape;364;p24"/>
          <p:cNvSpPr txBox="1"/>
          <p:nvPr/>
        </p:nvSpPr>
        <p:spPr>
          <a:xfrm>
            <a:off x="381000" y="1673225"/>
            <a:ext cx="1215900" cy="598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5" name="Google Shape;365;p24"/>
          <p:cNvCxnSpPr/>
          <p:nvPr/>
        </p:nvCxnSpPr>
        <p:spPr>
          <a:xfrm>
            <a:off x="1141412" y="1684337"/>
            <a:ext cx="0" cy="598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24"/>
          <p:cNvCxnSpPr/>
          <p:nvPr/>
        </p:nvCxnSpPr>
        <p:spPr>
          <a:xfrm>
            <a:off x="1292225" y="1971675"/>
            <a:ext cx="7605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7" name="Google Shape;367;p24"/>
          <p:cNvCxnSpPr/>
          <p:nvPr/>
        </p:nvCxnSpPr>
        <p:spPr>
          <a:xfrm>
            <a:off x="685800" y="1295400"/>
            <a:ext cx="152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8" name="Google Shape;368;p24"/>
          <p:cNvSpPr txBox="1"/>
          <p:nvPr/>
        </p:nvSpPr>
        <p:spPr>
          <a:xfrm>
            <a:off x="304800" y="914400"/>
            <a:ext cx="121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24"/>
          <p:cNvGrpSpPr/>
          <p:nvPr/>
        </p:nvGrpSpPr>
        <p:grpSpPr>
          <a:xfrm>
            <a:off x="2819400" y="4114800"/>
            <a:ext cx="1504950" cy="1246188"/>
            <a:chOff x="576" y="2258"/>
            <a:chExt cx="948" cy="785"/>
          </a:xfrm>
        </p:grpSpPr>
        <p:sp>
          <p:nvSpPr>
            <p:cNvPr id="370" name="Google Shape;370;p24"/>
            <p:cNvSpPr txBox="1"/>
            <p:nvPr/>
          </p:nvSpPr>
          <p:spPr>
            <a:xfrm>
              <a:off x="624" y="2736"/>
              <a:ext cx="900" cy="3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1" name="Google Shape;371;p24"/>
            <p:cNvCxnSpPr/>
            <p:nvPr/>
          </p:nvCxnSpPr>
          <p:spPr>
            <a:xfrm>
              <a:off x="1103" y="2743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4"/>
            <p:cNvCxnSpPr/>
            <p:nvPr/>
          </p:nvCxnSpPr>
          <p:spPr>
            <a:xfrm>
              <a:off x="816" y="2498"/>
              <a:ext cx="0" cy="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373" name="Google Shape;373;p24"/>
            <p:cNvSpPr txBox="1"/>
            <p:nvPr/>
          </p:nvSpPr>
          <p:spPr>
            <a:xfrm>
              <a:off x="576" y="2258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4" name="Google Shape;374;p24"/>
          <p:cNvCxnSpPr/>
          <p:nvPr/>
        </p:nvCxnSpPr>
        <p:spPr>
          <a:xfrm>
            <a:off x="3962400" y="5113337"/>
            <a:ext cx="45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5" name="Google Shape;375;p24"/>
          <p:cNvCxnSpPr/>
          <p:nvPr/>
        </p:nvCxnSpPr>
        <p:spPr>
          <a:xfrm>
            <a:off x="4418012" y="5113337"/>
            <a:ext cx="0" cy="14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6" name="Google Shape;376;p24"/>
          <p:cNvCxnSpPr/>
          <p:nvPr/>
        </p:nvCxnSpPr>
        <p:spPr>
          <a:xfrm>
            <a:off x="4267200" y="5257800"/>
            <a:ext cx="39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7" name="Google Shape;377;p24"/>
          <p:cNvCxnSpPr/>
          <p:nvPr/>
        </p:nvCxnSpPr>
        <p:spPr>
          <a:xfrm>
            <a:off x="4359275" y="5322887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5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Doubly Linked Lists</a:t>
            </a:r>
            <a:endParaRPr/>
          </a:p>
        </p:txBody>
      </p:sp>
      <p:grpSp>
        <p:nvGrpSpPr>
          <p:cNvPr id="384" name="Google Shape;384;p25"/>
          <p:cNvGrpSpPr/>
          <p:nvPr/>
        </p:nvGrpSpPr>
        <p:grpSpPr>
          <a:xfrm>
            <a:off x="1851025" y="1944687"/>
            <a:ext cx="1708967" cy="802569"/>
            <a:chOff x="4140" y="5580"/>
            <a:chExt cx="2100" cy="600"/>
          </a:xfrm>
        </p:grpSpPr>
        <p:sp>
          <p:nvSpPr>
            <p:cNvPr id="385" name="Google Shape;385;p25"/>
            <p:cNvSpPr txBox="1"/>
            <p:nvPr/>
          </p:nvSpPr>
          <p:spPr>
            <a:xfrm>
              <a:off x="4140" y="5580"/>
              <a:ext cx="21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6" name="Google Shape;386;p25"/>
            <p:cNvCxnSpPr/>
            <p:nvPr/>
          </p:nvCxnSpPr>
          <p:spPr>
            <a:xfrm>
              <a:off x="46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25"/>
            <p:cNvCxnSpPr/>
            <p:nvPr/>
          </p:nvCxnSpPr>
          <p:spPr>
            <a:xfrm>
              <a:off x="55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88" name="Google Shape;388;p25"/>
          <p:cNvGrpSpPr/>
          <p:nvPr/>
        </p:nvGrpSpPr>
        <p:grpSpPr>
          <a:xfrm>
            <a:off x="4048125" y="1944687"/>
            <a:ext cx="1707284" cy="802569"/>
            <a:chOff x="4140" y="5580"/>
            <a:chExt cx="2100" cy="600"/>
          </a:xfrm>
        </p:grpSpPr>
        <p:sp>
          <p:nvSpPr>
            <p:cNvPr id="389" name="Google Shape;389;p25"/>
            <p:cNvSpPr txBox="1"/>
            <p:nvPr/>
          </p:nvSpPr>
          <p:spPr>
            <a:xfrm>
              <a:off x="4140" y="5580"/>
              <a:ext cx="21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0" name="Google Shape;390;p25"/>
            <p:cNvCxnSpPr/>
            <p:nvPr/>
          </p:nvCxnSpPr>
          <p:spPr>
            <a:xfrm>
              <a:off x="46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25"/>
            <p:cNvCxnSpPr/>
            <p:nvPr/>
          </p:nvCxnSpPr>
          <p:spPr>
            <a:xfrm>
              <a:off x="55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392" name="Google Shape;392;p25"/>
          <p:cNvGrpSpPr/>
          <p:nvPr/>
        </p:nvGrpSpPr>
        <p:grpSpPr>
          <a:xfrm>
            <a:off x="6389687" y="1944687"/>
            <a:ext cx="1708967" cy="802569"/>
            <a:chOff x="4140" y="5580"/>
            <a:chExt cx="2100" cy="600"/>
          </a:xfrm>
        </p:grpSpPr>
        <p:sp>
          <p:nvSpPr>
            <p:cNvPr id="393" name="Google Shape;393;p25"/>
            <p:cNvSpPr txBox="1"/>
            <p:nvPr/>
          </p:nvSpPr>
          <p:spPr>
            <a:xfrm>
              <a:off x="4140" y="5580"/>
              <a:ext cx="21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4" name="Google Shape;394;p25"/>
            <p:cNvCxnSpPr/>
            <p:nvPr/>
          </p:nvCxnSpPr>
          <p:spPr>
            <a:xfrm>
              <a:off x="46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25"/>
            <p:cNvCxnSpPr/>
            <p:nvPr/>
          </p:nvCxnSpPr>
          <p:spPr>
            <a:xfrm>
              <a:off x="55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396" name="Google Shape;396;p25"/>
          <p:cNvCxnSpPr/>
          <p:nvPr/>
        </p:nvCxnSpPr>
        <p:spPr>
          <a:xfrm>
            <a:off x="3168650" y="2125662"/>
            <a:ext cx="879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7" name="Google Shape;397;p25"/>
          <p:cNvCxnSpPr/>
          <p:nvPr/>
        </p:nvCxnSpPr>
        <p:spPr>
          <a:xfrm rot="10800000">
            <a:off x="3462424" y="2305050"/>
            <a:ext cx="877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8" name="Google Shape;398;p25"/>
          <p:cNvCxnSpPr/>
          <p:nvPr/>
        </p:nvCxnSpPr>
        <p:spPr>
          <a:xfrm>
            <a:off x="5365750" y="2125662"/>
            <a:ext cx="102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99" name="Google Shape;399;p25"/>
          <p:cNvCxnSpPr/>
          <p:nvPr/>
        </p:nvCxnSpPr>
        <p:spPr>
          <a:xfrm rot="10800000">
            <a:off x="5657975" y="2305050"/>
            <a:ext cx="1025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0" name="Google Shape;400;p25"/>
          <p:cNvSpPr txBox="1"/>
          <p:nvPr/>
        </p:nvSpPr>
        <p:spPr>
          <a:xfrm>
            <a:off x="914400" y="1066800"/>
            <a:ext cx="12954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1" name="Google Shape;401;p25"/>
          <p:cNvCxnSpPr/>
          <p:nvPr/>
        </p:nvCxnSpPr>
        <p:spPr>
          <a:xfrm>
            <a:off x="1828800" y="1371600"/>
            <a:ext cx="533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2" name="Google Shape;402;p25"/>
          <p:cNvCxnSpPr/>
          <p:nvPr/>
        </p:nvCxnSpPr>
        <p:spPr>
          <a:xfrm>
            <a:off x="7773987" y="2362200"/>
            <a:ext cx="455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3" name="Google Shape;403;p25"/>
          <p:cNvCxnSpPr/>
          <p:nvPr/>
        </p:nvCxnSpPr>
        <p:spPr>
          <a:xfrm>
            <a:off x="8229600" y="2362200"/>
            <a:ext cx="0" cy="14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4" name="Google Shape;404;p25"/>
          <p:cNvCxnSpPr/>
          <p:nvPr/>
        </p:nvCxnSpPr>
        <p:spPr>
          <a:xfrm>
            <a:off x="8078787" y="2506662"/>
            <a:ext cx="39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5" name="Google Shape;405;p25"/>
          <p:cNvCxnSpPr/>
          <p:nvPr/>
        </p:nvCxnSpPr>
        <p:spPr>
          <a:xfrm>
            <a:off x="8170862" y="2571750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6" name="Google Shape;406;p25"/>
          <p:cNvCxnSpPr/>
          <p:nvPr/>
        </p:nvCxnSpPr>
        <p:spPr>
          <a:xfrm flipH="1">
            <a:off x="1523912" y="2438400"/>
            <a:ext cx="455700" cy="1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7" name="Google Shape;407;p25"/>
          <p:cNvCxnSpPr/>
          <p:nvPr/>
        </p:nvCxnSpPr>
        <p:spPr>
          <a:xfrm>
            <a:off x="1522412" y="2446337"/>
            <a:ext cx="0" cy="149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8" name="Google Shape;408;p25"/>
          <p:cNvCxnSpPr/>
          <p:nvPr/>
        </p:nvCxnSpPr>
        <p:spPr>
          <a:xfrm>
            <a:off x="1371600" y="2590800"/>
            <a:ext cx="396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9" name="Google Shape;409;p25"/>
          <p:cNvCxnSpPr/>
          <p:nvPr/>
        </p:nvCxnSpPr>
        <p:spPr>
          <a:xfrm>
            <a:off x="1463675" y="2655887"/>
            <a:ext cx="241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10" name="Google Shape;410;p25"/>
          <p:cNvSpPr txBox="1"/>
          <p:nvPr/>
        </p:nvSpPr>
        <p:spPr>
          <a:xfrm>
            <a:off x="2362200" y="20574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5"/>
          <p:cNvSpPr txBox="1"/>
          <p:nvPr/>
        </p:nvSpPr>
        <p:spPr>
          <a:xfrm>
            <a:off x="4495800" y="20574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5"/>
          <p:cNvSpPr txBox="1"/>
          <p:nvPr/>
        </p:nvSpPr>
        <p:spPr>
          <a:xfrm>
            <a:off x="6858000" y="2057400"/>
            <a:ext cx="68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5"/>
          <p:cNvSpPr txBox="1"/>
          <p:nvPr>
            <p:ph idx="1" type="body"/>
          </p:nvPr>
        </p:nvSpPr>
        <p:spPr>
          <a:xfrm>
            <a:off x="609600" y="3276600"/>
            <a:ext cx="79248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Convenient to traverse the list backwards.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Simplifies insertion and deletion because you no longer have to refer to the previous node.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in space requirements.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6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</a:t>
            </a:r>
            <a:endParaRPr/>
          </a:p>
        </p:txBody>
      </p:sp>
      <p:sp>
        <p:nvSpPr>
          <p:cNvPr id="420" name="Google Shape;420;p26"/>
          <p:cNvSpPr txBox="1"/>
          <p:nvPr>
            <p:ph idx="1" type="body"/>
          </p:nvPr>
        </p:nvSpPr>
        <p:spPr>
          <a:xfrm>
            <a:off x="685800" y="3657600"/>
            <a:ext cx="77724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oldNode = current;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oldNode-&gt;prev-&gt;next = oldNode-&gt;next;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oldNode-&gt;next-&gt;prev = oldNode-&gt;prev;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 oldNode;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 = head;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1" name="Google Shape;421;p26"/>
          <p:cNvCxnSpPr/>
          <p:nvPr/>
        </p:nvCxnSpPr>
        <p:spPr>
          <a:xfrm flipH="1">
            <a:off x="4657862" y="1700212"/>
            <a:ext cx="274500" cy="627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2" name="Google Shape;422;p26"/>
          <p:cNvSpPr txBox="1"/>
          <p:nvPr/>
        </p:nvSpPr>
        <p:spPr>
          <a:xfrm>
            <a:off x="4572000" y="1295400"/>
            <a:ext cx="12954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3" name="Google Shape;423;p26"/>
          <p:cNvGrpSpPr/>
          <p:nvPr/>
        </p:nvGrpSpPr>
        <p:grpSpPr>
          <a:xfrm>
            <a:off x="1770062" y="2327275"/>
            <a:ext cx="1604577" cy="694972"/>
            <a:chOff x="4140" y="5580"/>
            <a:chExt cx="2100" cy="600"/>
          </a:xfrm>
        </p:grpSpPr>
        <p:sp>
          <p:nvSpPr>
            <p:cNvPr id="424" name="Google Shape;424;p26"/>
            <p:cNvSpPr txBox="1"/>
            <p:nvPr/>
          </p:nvSpPr>
          <p:spPr>
            <a:xfrm>
              <a:off x="4140" y="5580"/>
              <a:ext cx="21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5" name="Google Shape;425;p26"/>
            <p:cNvCxnSpPr/>
            <p:nvPr/>
          </p:nvCxnSpPr>
          <p:spPr>
            <a:xfrm>
              <a:off x="46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26"/>
            <p:cNvCxnSpPr/>
            <p:nvPr/>
          </p:nvCxnSpPr>
          <p:spPr>
            <a:xfrm>
              <a:off x="55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27" name="Google Shape;427;p26"/>
          <p:cNvGrpSpPr/>
          <p:nvPr/>
        </p:nvGrpSpPr>
        <p:grpSpPr>
          <a:xfrm>
            <a:off x="3832225" y="2327275"/>
            <a:ext cx="1604577" cy="694972"/>
            <a:chOff x="4140" y="5580"/>
            <a:chExt cx="2100" cy="600"/>
          </a:xfrm>
        </p:grpSpPr>
        <p:sp>
          <p:nvSpPr>
            <p:cNvPr id="428" name="Google Shape;428;p26"/>
            <p:cNvSpPr txBox="1"/>
            <p:nvPr/>
          </p:nvSpPr>
          <p:spPr>
            <a:xfrm>
              <a:off x="4140" y="5580"/>
              <a:ext cx="21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9" name="Google Shape;429;p26"/>
            <p:cNvCxnSpPr/>
            <p:nvPr/>
          </p:nvCxnSpPr>
          <p:spPr>
            <a:xfrm>
              <a:off x="46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26"/>
            <p:cNvCxnSpPr/>
            <p:nvPr/>
          </p:nvCxnSpPr>
          <p:spPr>
            <a:xfrm>
              <a:off x="55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31" name="Google Shape;431;p26"/>
          <p:cNvGrpSpPr/>
          <p:nvPr/>
        </p:nvGrpSpPr>
        <p:grpSpPr>
          <a:xfrm>
            <a:off x="6032500" y="2327275"/>
            <a:ext cx="1602894" cy="694972"/>
            <a:chOff x="4140" y="5580"/>
            <a:chExt cx="2100" cy="600"/>
          </a:xfrm>
        </p:grpSpPr>
        <p:sp>
          <p:nvSpPr>
            <p:cNvPr id="432" name="Google Shape;432;p26"/>
            <p:cNvSpPr txBox="1"/>
            <p:nvPr/>
          </p:nvSpPr>
          <p:spPr>
            <a:xfrm>
              <a:off x="4140" y="5580"/>
              <a:ext cx="21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33" name="Google Shape;433;p26"/>
            <p:cNvCxnSpPr/>
            <p:nvPr/>
          </p:nvCxnSpPr>
          <p:spPr>
            <a:xfrm>
              <a:off x="46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4" name="Google Shape;434;p26"/>
            <p:cNvCxnSpPr/>
            <p:nvPr/>
          </p:nvCxnSpPr>
          <p:spPr>
            <a:xfrm>
              <a:off x="55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35" name="Google Shape;435;p26"/>
          <p:cNvCxnSpPr/>
          <p:nvPr/>
        </p:nvCxnSpPr>
        <p:spPr>
          <a:xfrm>
            <a:off x="3008312" y="2482850"/>
            <a:ext cx="82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6" name="Google Shape;436;p26"/>
          <p:cNvCxnSpPr/>
          <p:nvPr/>
        </p:nvCxnSpPr>
        <p:spPr>
          <a:xfrm rot="10800000">
            <a:off x="3283062" y="2797175"/>
            <a:ext cx="823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7" name="Google Shape;437;p26"/>
          <p:cNvCxnSpPr/>
          <p:nvPr/>
        </p:nvCxnSpPr>
        <p:spPr>
          <a:xfrm>
            <a:off x="5068887" y="2482850"/>
            <a:ext cx="96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8" name="Google Shape;438;p26"/>
          <p:cNvCxnSpPr/>
          <p:nvPr/>
        </p:nvCxnSpPr>
        <p:spPr>
          <a:xfrm rot="10800000">
            <a:off x="5345037" y="2797175"/>
            <a:ext cx="962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9" name="Google Shape;439;p26"/>
          <p:cNvSpPr txBox="1"/>
          <p:nvPr/>
        </p:nvSpPr>
        <p:spPr>
          <a:xfrm>
            <a:off x="1371600" y="1371600"/>
            <a:ext cx="1419300" cy="4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6"/>
          <p:cNvSpPr/>
          <p:nvPr/>
        </p:nvSpPr>
        <p:spPr>
          <a:xfrm>
            <a:off x="3008312" y="1987550"/>
            <a:ext cx="3024183" cy="495300"/>
          </a:xfrm>
          <a:custGeom>
            <a:rect b="b" l="l" r="r" t="t"/>
            <a:pathLst>
              <a:path extrusionOk="0" h="570" w="3960">
                <a:moveTo>
                  <a:pt x="0" y="570"/>
                </a:moveTo>
                <a:cubicBezTo>
                  <a:pt x="660" y="315"/>
                  <a:pt x="1320" y="60"/>
                  <a:pt x="1980" y="30"/>
                </a:cubicBezTo>
                <a:cubicBezTo>
                  <a:pt x="2640" y="0"/>
                  <a:pt x="3630" y="330"/>
                  <a:pt x="3960" y="39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41" name="Google Shape;441;p26"/>
          <p:cNvGrpSpPr/>
          <p:nvPr/>
        </p:nvGrpSpPr>
        <p:grpSpPr>
          <a:xfrm>
            <a:off x="3237089" y="2327275"/>
            <a:ext cx="504472" cy="260614"/>
            <a:chOff x="5340" y="5580"/>
            <a:chExt cx="660" cy="300"/>
          </a:xfrm>
        </p:grpSpPr>
        <p:cxnSp>
          <p:nvCxnSpPr>
            <p:cNvPr id="442" name="Google Shape;442;p26"/>
            <p:cNvCxnSpPr/>
            <p:nvPr/>
          </p:nvCxnSpPr>
          <p:spPr>
            <a:xfrm flipH="1">
              <a:off x="5340" y="5580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3" name="Google Shape;443;p26"/>
            <p:cNvCxnSpPr/>
            <p:nvPr/>
          </p:nvCxnSpPr>
          <p:spPr>
            <a:xfrm>
              <a:off x="5400" y="5580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44" name="Google Shape;444;p26"/>
          <p:cNvGrpSpPr/>
          <p:nvPr/>
        </p:nvGrpSpPr>
        <p:grpSpPr>
          <a:xfrm>
            <a:off x="5435776" y="2640012"/>
            <a:ext cx="504472" cy="260614"/>
            <a:chOff x="5340" y="5580"/>
            <a:chExt cx="660" cy="300"/>
          </a:xfrm>
        </p:grpSpPr>
        <p:cxnSp>
          <p:nvCxnSpPr>
            <p:cNvPr id="445" name="Google Shape;445;p26"/>
            <p:cNvCxnSpPr/>
            <p:nvPr/>
          </p:nvCxnSpPr>
          <p:spPr>
            <a:xfrm flipH="1">
              <a:off x="5340" y="5580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6" name="Google Shape;446;p26"/>
            <p:cNvCxnSpPr/>
            <p:nvPr/>
          </p:nvCxnSpPr>
          <p:spPr>
            <a:xfrm>
              <a:off x="5400" y="5580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47" name="Google Shape;447;p26"/>
          <p:cNvSpPr/>
          <p:nvPr/>
        </p:nvSpPr>
        <p:spPr>
          <a:xfrm>
            <a:off x="3144837" y="2797175"/>
            <a:ext cx="3162298" cy="495300"/>
          </a:xfrm>
          <a:custGeom>
            <a:rect b="b" l="l" r="r" t="t"/>
            <a:pathLst>
              <a:path extrusionOk="0" h="570" w="4140">
                <a:moveTo>
                  <a:pt x="4140" y="0"/>
                </a:moveTo>
                <a:cubicBezTo>
                  <a:pt x="3405" y="255"/>
                  <a:pt x="2670" y="510"/>
                  <a:pt x="1980" y="540"/>
                </a:cubicBezTo>
                <a:cubicBezTo>
                  <a:pt x="1290" y="570"/>
                  <a:pt x="645" y="375"/>
                  <a:pt x="0" y="180"/>
                </a:cubicBezTo>
              </a:path>
            </a:pathLst>
          </a:cu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48" name="Google Shape;448;p26"/>
          <p:cNvCxnSpPr/>
          <p:nvPr/>
        </p:nvCxnSpPr>
        <p:spPr>
          <a:xfrm>
            <a:off x="2133600" y="1676400"/>
            <a:ext cx="2286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9" name="Google Shape;449;p26"/>
          <p:cNvCxnSpPr/>
          <p:nvPr/>
        </p:nvCxnSpPr>
        <p:spPr>
          <a:xfrm>
            <a:off x="1295400" y="25146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26"/>
          <p:cNvCxnSpPr/>
          <p:nvPr/>
        </p:nvCxnSpPr>
        <p:spPr>
          <a:xfrm rot="10800000">
            <a:off x="1371600" y="2743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1" name="Google Shape;451;p26"/>
          <p:cNvCxnSpPr/>
          <p:nvPr/>
        </p:nvCxnSpPr>
        <p:spPr>
          <a:xfrm rot="10800000">
            <a:off x="7543800" y="28194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2" name="Google Shape;452;p26"/>
          <p:cNvCxnSpPr/>
          <p:nvPr/>
        </p:nvCxnSpPr>
        <p:spPr>
          <a:xfrm>
            <a:off x="7315200" y="2514600"/>
            <a:ext cx="53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</a:t>
            </a:r>
            <a:endParaRPr/>
          </a:p>
        </p:txBody>
      </p:sp>
      <p:sp>
        <p:nvSpPr>
          <p:cNvPr id="459" name="Google Shape;459;p27"/>
          <p:cNvSpPr txBox="1"/>
          <p:nvPr>
            <p:ph idx="1" type="body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 = new Node(x);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newNode-&gt;prev = current;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newNode-&gt;next = current-&gt;next;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newNode-&gt;prev-&gt;next = newNode;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newNode-&gt;next-&gt;prev = newNode;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 = newNode;</a:t>
            </a:r>
            <a:endParaRPr/>
          </a:p>
        </p:txBody>
      </p:sp>
      <p:grpSp>
        <p:nvGrpSpPr>
          <p:cNvPr id="460" name="Google Shape;460;p27"/>
          <p:cNvGrpSpPr/>
          <p:nvPr/>
        </p:nvGrpSpPr>
        <p:grpSpPr>
          <a:xfrm>
            <a:off x="1228725" y="2230437"/>
            <a:ext cx="1796520" cy="663222"/>
            <a:chOff x="4140" y="5580"/>
            <a:chExt cx="2100" cy="600"/>
          </a:xfrm>
        </p:grpSpPr>
        <p:sp>
          <p:nvSpPr>
            <p:cNvPr id="461" name="Google Shape;461;p27"/>
            <p:cNvSpPr txBox="1"/>
            <p:nvPr/>
          </p:nvSpPr>
          <p:spPr>
            <a:xfrm>
              <a:off x="4140" y="5580"/>
              <a:ext cx="21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2" name="Google Shape;462;p27"/>
            <p:cNvCxnSpPr/>
            <p:nvPr/>
          </p:nvCxnSpPr>
          <p:spPr>
            <a:xfrm>
              <a:off x="46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3" name="Google Shape;463;p27"/>
            <p:cNvCxnSpPr/>
            <p:nvPr/>
          </p:nvCxnSpPr>
          <p:spPr>
            <a:xfrm>
              <a:off x="55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4" name="Google Shape;464;p27"/>
          <p:cNvGrpSpPr/>
          <p:nvPr/>
        </p:nvGrpSpPr>
        <p:grpSpPr>
          <a:xfrm>
            <a:off x="3538537" y="2230437"/>
            <a:ext cx="1794837" cy="663222"/>
            <a:chOff x="4140" y="5580"/>
            <a:chExt cx="2100" cy="600"/>
          </a:xfrm>
        </p:grpSpPr>
        <p:sp>
          <p:nvSpPr>
            <p:cNvPr id="465" name="Google Shape;465;p27"/>
            <p:cNvSpPr txBox="1"/>
            <p:nvPr/>
          </p:nvSpPr>
          <p:spPr>
            <a:xfrm>
              <a:off x="4140" y="5580"/>
              <a:ext cx="21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66" name="Google Shape;466;p27"/>
            <p:cNvCxnSpPr/>
            <p:nvPr/>
          </p:nvCxnSpPr>
          <p:spPr>
            <a:xfrm>
              <a:off x="46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27"/>
            <p:cNvCxnSpPr/>
            <p:nvPr/>
          </p:nvCxnSpPr>
          <p:spPr>
            <a:xfrm>
              <a:off x="55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68" name="Google Shape;468;p27"/>
          <p:cNvGrpSpPr/>
          <p:nvPr/>
        </p:nvGrpSpPr>
        <p:grpSpPr>
          <a:xfrm>
            <a:off x="6000750" y="2230437"/>
            <a:ext cx="1794837" cy="663222"/>
            <a:chOff x="4140" y="5580"/>
            <a:chExt cx="2100" cy="600"/>
          </a:xfrm>
        </p:grpSpPr>
        <p:sp>
          <p:nvSpPr>
            <p:cNvPr id="469" name="Google Shape;469;p27"/>
            <p:cNvSpPr txBox="1"/>
            <p:nvPr/>
          </p:nvSpPr>
          <p:spPr>
            <a:xfrm>
              <a:off x="4140" y="5580"/>
              <a:ext cx="21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70" name="Google Shape;470;p27"/>
            <p:cNvCxnSpPr/>
            <p:nvPr/>
          </p:nvCxnSpPr>
          <p:spPr>
            <a:xfrm>
              <a:off x="46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27"/>
            <p:cNvCxnSpPr/>
            <p:nvPr/>
          </p:nvCxnSpPr>
          <p:spPr>
            <a:xfrm>
              <a:off x="55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472" name="Google Shape;472;p27"/>
          <p:cNvCxnSpPr/>
          <p:nvPr/>
        </p:nvCxnSpPr>
        <p:spPr>
          <a:xfrm>
            <a:off x="2614612" y="2379662"/>
            <a:ext cx="9240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3" name="Google Shape;473;p27"/>
          <p:cNvCxnSpPr/>
          <p:nvPr/>
        </p:nvCxnSpPr>
        <p:spPr>
          <a:xfrm rot="10800000">
            <a:off x="2922724" y="2528887"/>
            <a:ext cx="922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4" name="Google Shape;474;p27"/>
          <p:cNvCxnSpPr/>
          <p:nvPr/>
        </p:nvCxnSpPr>
        <p:spPr>
          <a:xfrm>
            <a:off x="4922837" y="2379662"/>
            <a:ext cx="1077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75" name="Google Shape;475;p27"/>
          <p:cNvCxnSpPr/>
          <p:nvPr/>
        </p:nvCxnSpPr>
        <p:spPr>
          <a:xfrm rot="10800000">
            <a:off x="5179937" y="2740025"/>
            <a:ext cx="10764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6" name="Google Shape;476;p27"/>
          <p:cNvSpPr txBox="1"/>
          <p:nvPr/>
        </p:nvSpPr>
        <p:spPr>
          <a:xfrm>
            <a:off x="682625" y="1298575"/>
            <a:ext cx="10779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27"/>
          <p:cNvSpPr txBox="1"/>
          <p:nvPr/>
        </p:nvSpPr>
        <p:spPr>
          <a:xfrm>
            <a:off x="3332162" y="1395412"/>
            <a:ext cx="18462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8" name="Google Shape;478;p27"/>
          <p:cNvCxnSpPr/>
          <p:nvPr/>
        </p:nvCxnSpPr>
        <p:spPr>
          <a:xfrm>
            <a:off x="3794125" y="1843087"/>
            <a:ext cx="153900" cy="44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grpSp>
        <p:nvGrpSpPr>
          <p:cNvPr id="479" name="Google Shape;479;p27"/>
          <p:cNvGrpSpPr/>
          <p:nvPr/>
        </p:nvGrpSpPr>
        <p:grpSpPr>
          <a:xfrm>
            <a:off x="4800600" y="3352800"/>
            <a:ext cx="1794837" cy="664986"/>
            <a:chOff x="4140" y="5580"/>
            <a:chExt cx="2100" cy="600"/>
          </a:xfrm>
        </p:grpSpPr>
        <p:sp>
          <p:nvSpPr>
            <p:cNvPr id="480" name="Google Shape;480;p27"/>
            <p:cNvSpPr txBox="1"/>
            <p:nvPr/>
          </p:nvSpPr>
          <p:spPr>
            <a:xfrm>
              <a:off x="4140" y="5580"/>
              <a:ext cx="21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1" name="Google Shape;481;p27"/>
            <p:cNvCxnSpPr/>
            <p:nvPr/>
          </p:nvCxnSpPr>
          <p:spPr>
            <a:xfrm>
              <a:off x="46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27"/>
            <p:cNvCxnSpPr/>
            <p:nvPr/>
          </p:nvCxnSpPr>
          <p:spPr>
            <a:xfrm>
              <a:off x="5580" y="5580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83" name="Google Shape;483;p27"/>
          <p:cNvGrpSpPr/>
          <p:nvPr/>
        </p:nvGrpSpPr>
        <p:grpSpPr>
          <a:xfrm>
            <a:off x="5282847" y="2590800"/>
            <a:ext cx="562680" cy="248708"/>
            <a:chOff x="5340" y="5580"/>
            <a:chExt cx="660" cy="300"/>
          </a:xfrm>
        </p:grpSpPr>
        <p:cxnSp>
          <p:nvCxnSpPr>
            <p:cNvPr id="484" name="Google Shape;484;p27"/>
            <p:cNvCxnSpPr/>
            <p:nvPr/>
          </p:nvCxnSpPr>
          <p:spPr>
            <a:xfrm flipH="1">
              <a:off x="5340" y="5580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27"/>
            <p:cNvCxnSpPr/>
            <p:nvPr/>
          </p:nvCxnSpPr>
          <p:spPr>
            <a:xfrm>
              <a:off x="5400" y="5580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486" name="Google Shape;486;p27"/>
          <p:cNvGrpSpPr/>
          <p:nvPr/>
        </p:nvGrpSpPr>
        <p:grpSpPr>
          <a:xfrm>
            <a:off x="5282847" y="2143125"/>
            <a:ext cx="562680" cy="248708"/>
            <a:chOff x="5340" y="5580"/>
            <a:chExt cx="660" cy="300"/>
          </a:xfrm>
        </p:grpSpPr>
        <p:cxnSp>
          <p:nvCxnSpPr>
            <p:cNvPr id="487" name="Google Shape;487;p27"/>
            <p:cNvCxnSpPr/>
            <p:nvPr/>
          </p:nvCxnSpPr>
          <p:spPr>
            <a:xfrm flipH="1">
              <a:off x="5340" y="5580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27"/>
            <p:cNvCxnSpPr/>
            <p:nvPr/>
          </p:nvCxnSpPr>
          <p:spPr>
            <a:xfrm>
              <a:off x="5400" y="5580"/>
              <a:ext cx="600" cy="300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89" name="Google Shape;489;p27"/>
          <p:cNvSpPr/>
          <p:nvPr/>
        </p:nvSpPr>
        <p:spPr>
          <a:xfrm>
            <a:off x="4191000" y="2438400"/>
            <a:ext cx="947737" cy="1143000"/>
          </a:xfrm>
          <a:custGeom>
            <a:rect b="b" l="l" r="r" t="t"/>
            <a:pathLst>
              <a:path extrusionOk="0" h="1800" w="1110">
                <a:moveTo>
                  <a:pt x="960" y="0"/>
                </a:moveTo>
                <a:cubicBezTo>
                  <a:pt x="1035" y="330"/>
                  <a:pt x="1110" y="660"/>
                  <a:pt x="960" y="900"/>
                </a:cubicBezTo>
                <a:cubicBezTo>
                  <a:pt x="810" y="1140"/>
                  <a:pt x="120" y="1290"/>
                  <a:pt x="60" y="1440"/>
                </a:cubicBezTo>
                <a:cubicBezTo>
                  <a:pt x="0" y="1590"/>
                  <a:pt x="300" y="1695"/>
                  <a:pt x="600" y="1800"/>
                </a:cubicBezTo>
              </a:path>
            </a:pathLst>
          </a:custGeom>
          <a:noFill/>
          <a:ln cap="rnd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7"/>
          <p:cNvSpPr/>
          <p:nvPr/>
        </p:nvSpPr>
        <p:spPr>
          <a:xfrm>
            <a:off x="3717925" y="2889250"/>
            <a:ext cx="1311275" cy="844551"/>
          </a:xfrm>
          <a:custGeom>
            <a:rect b="b" l="l" r="r" t="t"/>
            <a:pathLst>
              <a:path extrusionOk="0" h="1620" w="1350">
                <a:moveTo>
                  <a:pt x="1350" y="1620"/>
                </a:moveTo>
                <a:cubicBezTo>
                  <a:pt x="765" y="1545"/>
                  <a:pt x="180" y="1470"/>
                  <a:pt x="90" y="1260"/>
                </a:cubicBezTo>
                <a:cubicBezTo>
                  <a:pt x="0" y="1050"/>
                  <a:pt x="660" y="570"/>
                  <a:pt x="810" y="360"/>
                </a:cubicBezTo>
                <a:cubicBezTo>
                  <a:pt x="960" y="150"/>
                  <a:pt x="975" y="75"/>
                  <a:pt x="99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1" name="Google Shape;491;p27"/>
          <p:cNvSpPr/>
          <p:nvPr/>
        </p:nvSpPr>
        <p:spPr>
          <a:xfrm>
            <a:off x="6248400" y="2819400"/>
            <a:ext cx="411162" cy="685799"/>
          </a:xfrm>
          <a:custGeom>
            <a:rect b="b" l="l" r="r" t="t"/>
            <a:pathLst>
              <a:path extrusionOk="0" h="1260" w="570">
                <a:moveTo>
                  <a:pt x="0" y="1260"/>
                </a:moveTo>
                <a:cubicBezTo>
                  <a:pt x="255" y="1185"/>
                  <a:pt x="510" y="1110"/>
                  <a:pt x="540" y="900"/>
                </a:cubicBezTo>
                <a:cubicBezTo>
                  <a:pt x="570" y="690"/>
                  <a:pt x="375" y="345"/>
                  <a:pt x="180" y="0"/>
                </a:cubicBez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27"/>
          <p:cNvSpPr/>
          <p:nvPr/>
        </p:nvSpPr>
        <p:spPr>
          <a:xfrm>
            <a:off x="6256337" y="2590800"/>
            <a:ext cx="795336" cy="1295401"/>
          </a:xfrm>
          <a:custGeom>
            <a:rect b="b" l="l" r="r" t="t"/>
            <a:pathLst>
              <a:path extrusionOk="0" h="2160" w="930">
                <a:moveTo>
                  <a:pt x="0" y="0"/>
                </a:moveTo>
                <a:cubicBezTo>
                  <a:pt x="435" y="540"/>
                  <a:pt x="870" y="1080"/>
                  <a:pt x="900" y="1440"/>
                </a:cubicBezTo>
                <a:cubicBezTo>
                  <a:pt x="930" y="1800"/>
                  <a:pt x="555" y="1980"/>
                  <a:pt x="180" y="2160"/>
                </a:cubicBezTo>
              </a:path>
            </a:pathLst>
          </a:custGeom>
          <a:noFill/>
          <a:ln cap="rnd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3" name="Google Shape;493;p27"/>
          <p:cNvSpPr txBox="1"/>
          <p:nvPr/>
        </p:nvSpPr>
        <p:spPr>
          <a:xfrm>
            <a:off x="5108575" y="4400550"/>
            <a:ext cx="2289300" cy="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4" name="Google Shape;494;p27"/>
          <p:cNvCxnSpPr/>
          <p:nvPr/>
        </p:nvCxnSpPr>
        <p:spPr>
          <a:xfrm>
            <a:off x="5570537" y="3951149"/>
            <a:ext cx="0" cy="449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5" name="Google Shape;495;p27"/>
          <p:cNvCxnSpPr/>
          <p:nvPr/>
        </p:nvCxnSpPr>
        <p:spPr>
          <a:xfrm>
            <a:off x="7467600" y="24384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6" name="Google Shape;496;p27"/>
          <p:cNvCxnSpPr/>
          <p:nvPr/>
        </p:nvCxnSpPr>
        <p:spPr>
          <a:xfrm>
            <a:off x="762000" y="2362200"/>
            <a:ext cx="457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27"/>
          <p:cNvCxnSpPr/>
          <p:nvPr/>
        </p:nvCxnSpPr>
        <p:spPr>
          <a:xfrm rot="10800000">
            <a:off x="7696200" y="25908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8" name="Google Shape;498;p27"/>
          <p:cNvCxnSpPr/>
          <p:nvPr/>
        </p:nvCxnSpPr>
        <p:spPr>
          <a:xfrm rot="10800000">
            <a:off x="838200" y="2590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8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List ADT in C++</a:t>
            </a:r>
            <a:endParaRPr/>
          </a:p>
        </p:txBody>
      </p:sp>
      <p:sp>
        <p:nvSpPr>
          <p:cNvPr id="505" name="Google Shape;505;p28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list is implemented as three separate classes: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itself 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ListNode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533400" lvl="0" marL="533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iterator(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ListItr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29"/>
          <p:cNvSpPr txBox="1"/>
          <p:nvPr>
            <p:ph type="title"/>
          </p:nvPr>
        </p:nvSpPr>
        <p:spPr>
          <a:xfrm>
            <a:off x="685800" y="457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 Node</a:t>
            </a: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512" name="Google Shape;512;p29"/>
          <p:cNvSpPr txBox="1"/>
          <p:nvPr>
            <p:ph idx="1" type="body"/>
          </p:nvPr>
        </p:nvSpPr>
        <p:spPr>
          <a:xfrm>
            <a:off x="685800" y="11430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List;     // Incomplete declaration.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ListItr;     // Incomplete declaration.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ListNode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ListNode(const Object &amp; theElement = Object(),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ListNode * n = NULL 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: element( theElement ), next( n ) { }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Object   element;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ListNode *next;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friend class List&lt;Object&gt;;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friend class ListItr&lt;Object&gt;;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Inter"/>
              <a:buNone/>
            </a:pPr>
            <a:r>
              <a:rPr b="0" i="0" lang="en-US" sz="4000" u="non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What is a Linked List?</a:t>
            </a:r>
            <a:endParaRPr/>
          </a:p>
        </p:txBody>
      </p: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Inter"/>
              <a:buChar char="•"/>
            </a:pPr>
            <a:r>
              <a:rPr b="0" i="0" lang="en-US" sz="2800" u="none" cap="none" strike="noStrik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Definition: A linear data structure where each element (node) contains data and a pointer to the next node.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Inter"/>
              <a:buChar char="•"/>
            </a:pPr>
            <a:r>
              <a:rPr b="0" i="0" lang="en-US" sz="2800" u="none" cap="none" strike="noStrik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Types of Linked Lists: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Singly Linked List.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Doubly Linked List.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Circular Linked List.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 txBox="1"/>
          <p:nvPr>
            <p:ph type="title"/>
          </p:nvPr>
        </p:nvSpPr>
        <p:spPr>
          <a:xfrm>
            <a:off x="685800" y="457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Iterator class for linked lists</a:t>
            </a:r>
            <a:endParaRPr/>
          </a:p>
        </p:txBody>
      </p:sp>
      <p:sp>
        <p:nvSpPr>
          <p:cNvPr id="519" name="Google Shape;519;p30"/>
          <p:cNvSpPr txBox="1"/>
          <p:nvPr>
            <p:ph idx="1" type="body"/>
          </p:nvPr>
        </p:nvSpPr>
        <p:spPr>
          <a:xfrm>
            <a:off x="304800" y="1066800"/>
            <a:ext cx="85344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ListItr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ListItr( ) : current( NULL ) { }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bool isValid( ) const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return current != NULL; }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void advance( 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if(isValid( ) ) current = current-&gt;next; }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const Object &amp; retrieve( ) const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 if( !isValid( ) ) throw BadIterator(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current-&gt;element; }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private: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ListNode&lt;Object&gt; *current;    // Current position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ListItr( ListNode&lt;Object&gt; *theNode 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: current( theNode ) { }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friend class List&lt;Object&gt;; //Grant access to constructor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1"/>
          <p:cNvSpPr txBox="1"/>
          <p:nvPr>
            <p:ph type="title"/>
          </p:nvPr>
        </p:nvSpPr>
        <p:spPr>
          <a:xfrm>
            <a:off x="685800" y="457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ourier New"/>
              <a:buNone/>
            </a:pPr>
            <a:r>
              <a:rPr b="1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Interface</a:t>
            </a:r>
            <a:endParaRPr/>
          </a:p>
        </p:txBody>
      </p:sp>
      <p:sp>
        <p:nvSpPr>
          <p:cNvPr id="526" name="Google Shape;526;p31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List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List(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List( const List &amp; rhs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~List(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bool isEmpty( ) const;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makeEmpty(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ListItr&lt;Object&gt; zeroth( ) const;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ListItr&lt;Object&gt; first( ) const;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insert(const Object &amp;x, const  ListItr&lt;Object&gt; &amp; p);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ListItr&lt;Object&gt; find( const Object &amp; x ) const;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ListItr&lt;Object&gt; findPrevious( const Object &amp; x ) const;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void remove( const Object &amp; x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const List &amp; operator=( const List &amp; rhs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private: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ListNode&lt;Object&gt; *header;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2"/>
          <p:cNvSpPr txBox="1"/>
          <p:nvPr>
            <p:ph type="title"/>
          </p:nvPr>
        </p:nvSpPr>
        <p:spPr>
          <a:xfrm>
            <a:off x="685800" y="457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</a:t>
            </a:r>
            <a:r>
              <a:rPr b="1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one-liners</a:t>
            </a:r>
            <a:endParaRPr/>
          </a:p>
        </p:txBody>
      </p:sp>
      <p:sp>
        <p:nvSpPr>
          <p:cNvPr id="533" name="Google Shape;533;p32"/>
          <p:cNvSpPr txBox="1"/>
          <p:nvPr>
            <p:ph idx="1" type="body"/>
          </p:nvPr>
        </p:nvSpPr>
        <p:spPr>
          <a:xfrm>
            <a:off x="685800" y="9906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Construct the list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List&lt;Object&gt;::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List(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header = new ListNode&lt;Object&gt;;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Test if the list is logically empty.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* return true if empty, false otherwise.*/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 List&lt;Object&gt;::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isEmpty( )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header-&gt;next == NULL;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33"/>
          <p:cNvSpPr txBox="1"/>
          <p:nvPr>
            <p:ph idx="1" type="body"/>
          </p:nvPr>
        </p:nvSpPr>
        <p:spPr>
          <a:xfrm>
            <a:off x="304800" y="533400"/>
            <a:ext cx="8534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Return an iterator representing the header node.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ListItr&lt;Object&gt; List&lt;Object&gt;::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zeroth( )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ListItr&lt;Object&gt;( header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Return an iterator representing the first node in the list. This operation is valid for empty lists.*/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ListItr&lt;Object&gt; List&lt;Object&gt;::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first( )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ListItr&lt;Object&gt;( header-&gt;next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34"/>
          <p:cNvSpPr txBox="1"/>
          <p:nvPr>
            <p:ph type="title"/>
          </p:nvPr>
        </p:nvSpPr>
        <p:spPr>
          <a:xfrm>
            <a:off x="685800" y="4572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</a:t>
            </a:r>
            <a:r>
              <a:rPr b="1" i="0" lang="en-US" sz="3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methods</a:t>
            </a:r>
            <a:endParaRPr/>
          </a:p>
        </p:txBody>
      </p:sp>
      <p:sp>
        <p:nvSpPr>
          <p:cNvPr id="546" name="Google Shape;546;p34"/>
          <p:cNvSpPr txBox="1"/>
          <p:nvPr>
            <p:ph idx="1" type="body"/>
          </p:nvPr>
        </p:nvSpPr>
        <p:spPr>
          <a:xfrm>
            <a:off x="152400" y="1295400"/>
            <a:ext cx="8991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ListItr&lt;Object&gt; List&lt;Object&gt;::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const Object &amp; x ) const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ListNode&lt;Object&gt; *itr = header-&gt;next;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while(itr != NULL &amp;&amp; itr-&gt;element != x)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itr = itr-&gt;next;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ListItr&lt;Object&gt;( itr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35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Deletion routine</a:t>
            </a:r>
            <a:endParaRPr/>
          </a:p>
        </p:txBody>
      </p:sp>
      <p:sp>
        <p:nvSpPr>
          <p:cNvPr id="553" name="Google Shape;553;p35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Remove the first occurrence of an item x.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List&lt;Object&gt;::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remove( const Object &amp; x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ListItr&lt;Object&gt; p = </a:t>
            </a:r>
            <a:r>
              <a:rPr b="0" i="1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findPrevious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x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if( p.current-&gt;next != NULL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ListNode&lt;Object&gt; *oldNode = p.current-&gt;next;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p.current-&gt;next = p.current-&gt;next-&gt;next;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delete oldNode;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36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the previous node</a:t>
            </a:r>
            <a:endParaRPr/>
          </a:p>
        </p:txBody>
      </p:sp>
      <p:sp>
        <p:nvSpPr>
          <p:cNvPr id="560" name="Google Shape;560;p36"/>
          <p:cNvSpPr txBox="1"/>
          <p:nvPr>
            <p:ph idx="1" type="body"/>
          </p:nvPr>
        </p:nvSpPr>
        <p:spPr>
          <a:xfrm>
            <a:off x="304800" y="1295400"/>
            <a:ext cx="8839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Return iterator prior to the first node containing an item x.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ListItr&lt;Object&gt; List&lt;Object&gt;::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findPrevious( const Object &amp; x )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ListNode&lt;Object&gt; *itr = header;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while(itr-&gt;next!=NULL &amp;&amp; itr-&gt;next-&gt;element!=x)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itr = itr-&gt;next;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ListItr&lt;Object&gt;( itr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37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routine</a:t>
            </a:r>
            <a:endParaRPr/>
          </a:p>
        </p:txBody>
      </p:sp>
      <p:sp>
        <p:nvSpPr>
          <p:cNvPr id="567" name="Google Shape;567;p37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Insert item x after p  */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List&lt;Object&gt;::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insert(const Object &amp; x,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const ListItr&lt;Object&gt; &amp; p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 p.current != NULL 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p.current-&gt;next = new ListNode&lt;Object&gt;(x,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p.current-&gt;next );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3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38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 Reclamation</a:t>
            </a:r>
            <a:endParaRPr/>
          </a:p>
        </p:txBody>
      </p:sp>
      <p:sp>
        <p:nvSpPr>
          <p:cNvPr id="574" name="Google Shape;574;p38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Make the list logically empty      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List&lt;Object&gt;::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makeEmpty( 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while( !isEmpty( ) 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remove( first( ).retrieve( ) 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Destructor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List&lt;Object&gt;:: </a:t>
            </a:r>
            <a:r>
              <a:rPr b="1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~List( 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makeEmpty( 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delete header;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9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operator =</a:t>
            </a:r>
            <a:endParaRPr/>
          </a:p>
        </p:txBody>
      </p:sp>
      <p:sp>
        <p:nvSpPr>
          <p:cNvPr id="581" name="Google Shape;581;p39"/>
          <p:cNvSpPr txBox="1"/>
          <p:nvPr>
            <p:ph idx="1" type="body"/>
          </p:nvPr>
        </p:nvSpPr>
        <p:spPr>
          <a:xfrm>
            <a:off x="228600" y="12954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Deep copy of linked lists.  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List&lt;Object&gt; &amp; List&lt;Object&gt;::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operator=( const List&lt;Object&gt; &amp; rhs 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ListItr&lt;Object&gt; ritr = rhs.first( 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ListItr&lt;Object&gt; itr = zeroth( 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 this != &amp;rhs 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makeEmpty( 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for( ; ritr.isValid(); ritr.advance(), itr.advance())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insert( ritr.retrieve( ), itr );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*this;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4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inked Lists — Isaac Computer Science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828800"/>
            <a:ext cx="7627936" cy="398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0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 constructor</a:t>
            </a:r>
            <a:endParaRPr/>
          </a:p>
        </p:txBody>
      </p:sp>
      <p:sp>
        <p:nvSpPr>
          <p:cNvPr id="588" name="Google Shape;588;p40"/>
          <p:cNvSpPr txBox="1"/>
          <p:nvPr>
            <p:ph idx="1" type="body"/>
          </p:nvPr>
        </p:nvSpPr>
        <p:spPr>
          <a:xfrm>
            <a:off x="228600" y="1295400"/>
            <a:ext cx="8686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copy constructor.   */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List&lt;Object&gt;::List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const List&lt;Object&gt; &amp; rhs 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header = new ListNode&lt;Object&gt;;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*this = rhs;	// operator= is used here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1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Linked List Interface</a:t>
            </a:r>
            <a:endParaRPr/>
          </a:p>
        </p:txBody>
      </p:sp>
      <p:sp>
        <p:nvSpPr>
          <p:cNvPr id="595" name="Google Shape;595;p41"/>
          <p:cNvSpPr txBox="1"/>
          <p:nvPr>
            <p:ph idx="1" type="body"/>
          </p:nvPr>
        </p:nvSpPr>
        <p:spPr>
          <a:xfrm>
            <a:off x="609600" y="1295400"/>
            <a:ext cx="7848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&lt;iostream.h&gt;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#include "LinkedList.h“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Simple print method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&lt;class Object&gt;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printList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 const List&lt;Object&gt; &amp; theList 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 theList.isEmpty( ) 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"Empty list" &lt;&lt; endl;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else {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ListItr&lt;Object&gt; itr = theList.first( );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for( ; itr.isValid( ); itr.advance( ) )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cout &lt;&lt; itr.retrieve( ) &lt;&lt; " ";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cout &lt;&lt; endl;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2"/>
          <p:cNvSpPr txBox="1"/>
          <p:nvPr>
            <p:ph idx="1" type="body"/>
          </p:nvPr>
        </p:nvSpPr>
        <p:spPr>
          <a:xfrm>
            <a:off x="609600" y="304800"/>
            <a:ext cx="78486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main( 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  List&lt;int&gt;    theList;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ListItr&lt;int&gt; theItr = theList.zeroth(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printList( theList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for( i = 0; i &lt; 10; i++ 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  theList.insert( i, theItr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printList( theList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theItr.advance(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for( i = 0; i &lt; 10; i += 2 )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theList.remove( i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for( i = 0; i &lt; 10; i++ 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if((i % 2 == 0)!=(theList.find(i).isValid()))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cout &lt;&lt; "Find fails!" &lt;&lt; endl;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cout &lt;&lt; "Finished deletions" &lt;&lt; endl;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printList( theList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List&lt;int&gt; list2;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list2 = theList;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printList( list2 );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 0;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3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Array-Based and Pointer-Based Implementations</a:t>
            </a:r>
            <a:endParaRPr/>
          </a:p>
        </p:txBody>
      </p:sp>
      <p:sp>
        <p:nvSpPr>
          <p:cNvPr id="608" name="Google Shape;608;p43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Increasing the size of a resizable array can waste storage and time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 requirements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Array-based implementations require less memory than a pointer-based ones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44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Comparing Array-Based and Pointer-Based Implementations</a:t>
            </a:r>
            <a:endParaRPr/>
          </a:p>
        </p:txBody>
      </p:sp>
      <p:sp>
        <p:nvSpPr>
          <p:cNvPr id="615" name="Google Shape;615;p44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Array-based:  constant access time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Pointer-based: the time to access the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</a:t>
            </a:r>
            <a:r>
              <a:rPr b="0" baseline="3000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node depends on </a:t>
            </a:r>
            <a:r>
              <a:rPr b="0" i="1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and deletions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Array-based: require shifting of data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Pointer-based: require a list traversal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4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5"/>
          <p:cNvSpPr txBox="1"/>
          <p:nvPr>
            <p:ph type="title"/>
          </p:nvPr>
        </p:nvSpPr>
        <p:spPr>
          <a:xfrm>
            <a:off x="228600" y="457200"/>
            <a:ext cx="8763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Saving and Restoring a Linked List by Using a File</a:t>
            </a:r>
            <a:endParaRPr/>
          </a:p>
        </p:txBody>
      </p:sp>
      <p:sp>
        <p:nvSpPr>
          <p:cNvPr id="622" name="Google Shape;622;p45"/>
          <p:cNvSpPr txBox="1"/>
          <p:nvPr>
            <p:ph idx="1" type="body"/>
          </p:nvPr>
        </p:nvSpPr>
        <p:spPr>
          <a:xfrm>
            <a:off x="685800" y="1600200"/>
            <a:ext cx="8077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an external file to preserve the list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write pointers to a file, only data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Recreate the list from the file by placing each item at the end of the list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tail pointer to facilitate adding nodes to the end of the list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Treat the first insertion as a special case by setting the tail to head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3922712"/>
            <a:ext cx="7048500" cy="20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46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Passing a Linked List to a Function</a:t>
            </a:r>
            <a:endParaRPr/>
          </a:p>
        </p:txBody>
      </p:sp>
      <p:sp>
        <p:nvSpPr>
          <p:cNvPr id="630" name="Google Shape;630;p46"/>
          <p:cNvSpPr txBox="1"/>
          <p:nvPr>
            <p:ph idx="1" type="body"/>
          </p:nvPr>
        </p:nvSpPr>
        <p:spPr>
          <a:xfrm>
            <a:off x="685800" y="1295400"/>
            <a:ext cx="7772400" cy="26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function with access to a linked list’s </a:t>
            </a: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pointer has access to the entire 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 the head pointer to a function as a reference argument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7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implementation</a:t>
            </a:r>
            <a:endParaRPr/>
          </a:p>
        </p:txBody>
      </p:sp>
      <p:sp>
        <p:nvSpPr>
          <p:cNvPr id="636" name="Google Shape;636;p47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numpy as np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 pandas as pd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= np.array([10, 20, 30, 40, 50])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Convert to a Pandas Series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series = pd.Series(data)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Add an element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series = series.append(pd.Series([60]))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Remove an element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series = series.drop(2)  # Remove the element at index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print("Pandas Series as List:")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item in series: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print(item, end=" -&gt; ")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print("None")</a:t>
            </a:r>
            <a:endParaRPr/>
          </a:p>
        </p:txBody>
      </p:sp>
      <p:sp>
        <p:nvSpPr>
          <p:cNvPr id="637" name="Google Shape;637;p4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8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Linked Lists</a:t>
            </a:r>
            <a:endParaRPr/>
          </a:p>
        </p:txBody>
      </p:sp>
      <p:sp>
        <p:nvSpPr>
          <p:cNvPr id="644" name="Google Shape;644;p48"/>
          <p:cNvSpPr txBox="1"/>
          <p:nvPr>
            <p:ph idx="1" type="body"/>
          </p:nvPr>
        </p:nvSpPr>
        <p:spPr>
          <a:xfrm>
            <a:off x="685800" y="1295400"/>
            <a:ext cx="77724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node references the first node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node has a successor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node in a circular linked list contains </a:t>
            </a: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NULL</a:t>
            </a:r>
            <a:endParaRPr/>
          </a:p>
        </p:txBody>
      </p:sp>
      <p:sp>
        <p:nvSpPr>
          <p:cNvPr id="645" name="Google Shape;645;p48"/>
          <p:cNvSpPr txBox="1"/>
          <p:nvPr/>
        </p:nvSpPr>
        <p:spPr>
          <a:xfrm>
            <a:off x="3657600" y="5715000"/>
            <a:ext cx="2133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circular linked list</a:t>
            </a: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6" name="Google Shape;646;p4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013200"/>
            <a:ext cx="6973800" cy="190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9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insert</a:t>
            </a:r>
            <a:endParaRPr/>
          </a:p>
        </p:txBody>
      </p:sp>
      <p:sp>
        <p:nvSpPr>
          <p:cNvPr id="652" name="Google Shape;652;p4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3" name="Google Shape;65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0"/>
            <a:ext cx="9144000" cy="26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 of Arrays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size of the array is fixed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case of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dynamically resizing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array from size S to 2S, we need 3S units of available memory.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Programmers allocate arrays which seem </a:t>
            </a:r>
            <a:r>
              <a:rPr b="1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"large enough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” This strategy has two disadvantages: (a) most of the time there are just 20% or 30% elements in the array and 70% of the space in the array really is wasted. (b) If the program ever needs to process more than the declared size, the code breaks. </a:t>
            </a:r>
            <a:endParaRPr/>
          </a:p>
          <a:p>
            <a:pPr indent="-533400" lvl="0" marL="5334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Inserting (and deleting)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elements into the middle of the array  is potentially expensive because existing elements need to be shifted over to make room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0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insert beginning</a:t>
            </a:r>
            <a:endParaRPr/>
          </a:p>
        </p:txBody>
      </p:sp>
      <p:sp>
        <p:nvSpPr>
          <p:cNvPr id="659" name="Google Shape;659;p5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0" name="Google Shape;660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917700"/>
            <a:ext cx="9144000" cy="30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1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Delete circular list</a:t>
            </a:r>
            <a:endParaRPr/>
          </a:p>
        </p:txBody>
      </p:sp>
      <p:sp>
        <p:nvSpPr>
          <p:cNvPr id="666" name="Google Shape;666;p5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7" name="Google Shape;66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82850"/>
            <a:ext cx="9143999" cy="18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52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Doubly Linked Lists</a:t>
            </a:r>
            <a:endParaRPr/>
          </a:p>
        </p:txBody>
      </p:sp>
      <p:sp>
        <p:nvSpPr>
          <p:cNvPr id="674" name="Google Shape;674;p52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doubly linked 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prev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pointer of the dummy head node points to the last node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next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reference of the last node points to the dummy head node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special cases for insertions and deletions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53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Doubly Linked Lists</a:t>
            </a:r>
            <a:endParaRPr/>
          </a:p>
        </p:txBody>
      </p:sp>
      <p:sp>
        <p:nvSpPr>
          <p:cNvPr id="681" name="Google Shape;681;p53"/>
          <p:cNvSpPr txBox="1"/>
          <p:nvPr/>
        </p:nvSpPr>
        <p:spPr>
          <a:xfrm>
            <a:off x="685800" y="5410200"/>
            <a:ext cx="8001000" cy="8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A circular doubly linked list with a dummy head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(b) An empty list with a dummy head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2" name="Google Shape;682;p5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752600"/>
            <a:ext cx="8427900" cy="348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8" name="Google Shape;688;p54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Linked Lists Recursively</a:t>
            </a:r>
            <a:endParaRPr/>
          </a:p>
        </p:txBody>
      </p:sp>
      <p:sp>
        <p:nvSpPr>
          <p:cNvPr id="689" name="Google Shape;689;p54"/>
          <p:cNvSpPr txBox="1"/>
          <p:nvPr>
            <p:ph idx="1" type="body"/>
          </p:nvPr>
        </p:nvSpPr>
        <p:spPr>
          <a:xfrm>
            <a:off x="685800" y="152400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strategy to display a list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first node of the list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list minus its first node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strategies to display a list backward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writeListBackward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strategy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last node of the list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list minus its last node backward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5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5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Processing Linked Lists Recursively</a:t>
            </a:r>
            <a:endParaRPr/>
          </a:p>
        </p:txBody>
      </p:sp>
      <p:sp>
        <p:nvSpPr>
          <p:cNvPr id="696" name="Google Shape;696;p55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writeListBackward2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strategy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list minus its first node backward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Write the first node of the list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 view of a sorted linked list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linked list to which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is a sorted list if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head-&gt;next 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</a:t>
            </a:r>
            <a:r>
              <a:rPr b="0" i="1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1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 b="0" i="0" sz="16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head-&gt;item &lt; head-&gt;next-&gt;item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and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head-&gt;next</a:t>
            </a:r>
            <a:r>
              <a:rPr b="0" i="0" lang="en-US" sz="1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points to a sorted linked list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6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in python</a:t>
            </a:r>
            <a:endParaRPr/>
          </a:p>
        </p:txBody>
      </p:sp>
      <p:sp>
        <p:nvSpPr>
          <p:cNvPr id="702" name="Google Shape;702;p56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Access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(thislist[</a:t>
            </a:r>
            <a:r>
              <a:rPr b="0" i="0" lang="en-US" sz="2800" u="none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</a:t>
            </a:r>
            <a:endParaRPr/>
          </a:p>
        </p:txBody>
      </p:sp>
      <p:sp>
        <p:nvSpPr>
          <p:cNvPr id="703" name="Google Shape;703;p5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7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in Python</a:t>
            </a:r>
            <a:endParaRPr/>
          </a:p>
        </p:txBody>
      </p:sp>
      <p:sp>
        <p:nvSpPr>
          <p:cNvPr id="709" name="Google Shape;709;p57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 list item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thislist[</a:t>
            </a:r>
            <a:r>
              <a:rPr b="0" i="0" lang="en-US" sz="2800" u="none">
                <a:solidFill>
                  <a:srgbClr val="99005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"blackcurrant"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(thislist)</a:t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 list item</a:t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thislist.append(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(thislist)</a:t>
            </a:r>
            <a:endParaRPr/>
          </a:p>
        </p:txBody>
      </p:sp>
      <p:sp>
        <p:nvSpPr>
          <p:cNvPr id="710" name="Google Shape;710;p5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8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6" name="Google Shape;716;p58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 list item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thislist.remove(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Loop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x </a:t>
            </a:r>
            <a:r>
              <a:rPr b="0" i="0" lang="en-US" sz="2800" u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thislist: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 </a:t>
            </a:r>
            <a:r>
              <a:rPr b="0" i="0" lang="en-US" sz="2800" u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(x)</a:t>
            </a:r>
            <a:endParaRPr/>
          </a:p>
        </p:txBody>
      </p:sp>
      <p:sp>
        <p:nvSpPr>
          <p:cNvPr id="717" name="Google Shape;717;p5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9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3" name="Google Shape;723;p59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list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"orange"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"mango"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"kiwi"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"pineapple"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thislist.sort()</a:t>
            </a:r>
            <a:b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(thislist)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Copy list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thislist = [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"apple"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"banana"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 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"cherry"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mylist = thislist.copy()</a:t>
            </a:r>
            <a:b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>
                <a:solidFill>
                  <a:srgbClr val="005CC5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(mylist)</a:t>
            </a:r>
            <a:endParaRPr/>
          </a:p>
        </p:txBody>
      </p:sp>
      <p:sp>
        <p:nvSpPr>
          <p:cNvPr id="724" name="Google Shape;724;p5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6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lists</a:t>
            </a:r>
            <a:endParaRPr/>
          </a:p>
        </p:txBody>
      </p:sp>
      <p:sp>
        <p:nvSpPr>
          <p:cNvPr id="143" name="Google Shape;143;p6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lists are appropriate when the number of data elements to be represented in the data structure at once is unpredictable.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lists are dynamic, so the length of a list can increase or decrease as necessary.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node does not necessarily follow the previous one physically in the memory.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 lists can be maintained in sorted order by inserting or deleting an element at the proper point in the list.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0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Borrowing System</a:t>
            </a:r>
            <a:endParaRPr/>
          </a:p>
        </p:txBody>
      </p:sp>
      <p:sp>
        <p:nvSpPr>
          <p:cNvPr id="730" name="Google Shape;730;p60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university library wants to track books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borrowed by a student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When a student borrows a book, it's added to their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borrowed books list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they return it, the book is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the list.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 Linked List (1D)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 Needed: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(Borrow), Deletion (Return), Traversal (List Borrowed Books)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1" name="Google Shape;731;p6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1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Book Borrowing System</a:t>
            </a:r>
            <a:endParaRPr/>
          </a:p>
        </p:txBody>
      </p:sp>
      <p:sp>
        <p:nvSpPr>
          <p:cNvPr id="737" name="Google Shape;737;p6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8" name="Google Shape;73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1158875"/>
            <a:ext cx="4953000" cy="450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62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Compartment System</a:t>
            </a:r>
            <a:endParaRPr/>
          </a:p>
        </p:txBody>
      </p:sp>
      <p:sp>
        <p:nvSpPr>
          <p:cNvPr id="744" name="Google Shape;744;p62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railway system stores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compartments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a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doubly linked list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allowing passengers to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or remove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compartments from either end.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Doubly Linked List (1D)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(Add Compartment), Deletion (Remove Compartment), Bidirectional Traversal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6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63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Compartment System</a:t>
            </a:r>
            <a:endParaRPr/>
          </a:p>
        </p:txBody>
      </p:sp>
      <p:sp>
        <p:nvSpPr>
          <p:cNvPr id="751" name="Google Shape;751;p6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2" name="Google Shape;75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575" y="1143000"/>
            <a:ext cx="3908425" cy="4570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64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Music Playlist 🎵</a:t>
            </a:r>
            <a:endParaRPr/>
          </a:p>
        </p:txBody>
      </p:sp>
      <p:sp>
        <p:nvSpPr>
          <p:cNvPr id="758" name="Google Shape;758;p64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music app lets users create a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playlist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the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song loops back to the first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user can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 forward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back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Linked List (1D)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Song, Previous Song, Looping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9" name="Google Shape;759;p6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65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Multiplayer Game Lobby</a:t>
            </a:r>
            <a:endParaRPr/>
          </a:p>
        </p:txBody>
      </p:sp>
      <p:sp>
        <p:nvSpPr>
          <p:cNvPr id="765" name="Google Shape;765;p65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game has a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lobby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where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players take turns in a circular fashion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If a player leaves, the next in the list gets the turn.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Linked List (1D)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Player Joins, Player Leaves, Next Turn</a:t>
            </a:r>
            <a:endParaRPr/>
          </a:p>
        </p:txBody>
      </p:sp>
      <p:sp>
        <p:nvSpPr>
          <p:cNvPr id="766" name="Google Shape;766;p6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6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and Forward in a Web Browser</a:t>
            </a:r>
            <a:endParaRPr/>
          </a:p>
        </p:txBody>
      </p:sp>
      <p:sp>
        <p:nvSpPr>
          <p:cNvPr id="772" name="Google Shape;772;p66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browser tracks a user's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browsing history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allows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and backward navigation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Doubly Linked List (1D)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Back, Go Forward, Open New Page</a:t>
            </a:r>
            <a:endParaRPr/>
          </a:p>
        </p:txBody>
      </p:sp>
      <p:sp>
        <p:nvSpPr>
          <p:cNvPr id="773" name="Google Shape;773;p6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7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 and Forward in a Web Browser</a:t>
            </a:r>
            <a:endParaRPr/>
          </a:p>
        </p:txBody>
      </p:sp>
      <p:sp>
        <p:nvSpPr>
          <p:cNvPr id="779" name="Google Shape;779;p6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67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1" name="Google Shape;781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1138237"/>
            <a:ext cx="4572000" cy="522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68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Hospital Patient Management </a:t>
            </a:r>
            <a:endParaRPr/>
          </a:p>
        </p:txBody>
      </p:sp>
      <p:sp>
        <p:nvSpPr>
          <p:cNvPr id="787" name="Google Shape;787;p6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8" name="Google Shape;788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25" y="1176337"/>
            <a:ext cx="4816475" cy="4643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69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Course Registration</a:t>
            </a:r>
            <a:endParaRPr/>
          </a:p>
        </p:txBody>
      </p:sp>
      <p:sp>
        <p:nvSpPr>
          <p:cNvPr id="794" name="Google Shape;794;p69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university offers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courses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each having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different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Doubly Linked List (3D)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 Between Courses, Move Between Sections, Move Between Students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5" name="Google Shape;795;p6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000"/>
              <a:buFont typeface="Inter"/>
              <a:buNone/>
            </a:pPr>
            <a:r>
              <a:rPr b="1" i="0" lang="en-US" sz="4000" u="non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Importance of Linked Lists in Bioinformatics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Inter"/>
              <a:buChar char="•"/>
            </a:pPr>
            <a:r>
              <a:rPr b="1" i="0" lang="en-US" sz="2800" u="non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Dynamic Data Storage:</a:t>
            </a:r>
            <a:endParaRPr b="0" i="0" sz="2800" u="none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Genome sequences can be stored as linked lists.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Inter"/>
              <a:buChar char="•"/>
            </a:pPr>
            <a:r>
              <a:rPr b="1" i="0" lang="en-US" sz="2800" u="non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Efficient Insertion/Deletion:</a:t>
            </a:r>
            <a:endParaRPr b="0" i="0" sz="2800" u="none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Useful for modifying DNA sequences (e.g., mutations).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Inter"/>
              <a:buChar char="•"/>
            </a:pPr>
            <a:r>
              <a:rPr b="1" i="0" lang="en-US" sz="2800" u="non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Example:</a:t>
            </a:r>
            <a:endParaRPr b="0" i="0" sz="2800" u="none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Storing protein sequences or gene annotations.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b="0" i="0" sz="2400" u="none" cap="none" strike="noStrike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0" name="Google Shape;150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0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Course Registration</a:t>
            </a:r>
            <a:endParaRPr/>
          </a:p>
        </p:txBody>
      </p:sp>
      <p:sp>
        <p:nvSpPr>
          <p:cNvPr id="801" name="Google Shape;801;p7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2" name="Google Shape;802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143000"/>
            <a:ext cx="6497637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1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Time-Based City Traffic Analysis </a:t>
            </a:r>
            <a:endParaRPr/>
          </a:p>
        </p:txBody>
      </p:sp>
      <p:sp>
        <p:nvSpPr>
          <p:cNvPr id="808" name="Google Shape;808;p71"/>
          <p:cNvSpPr txBox="1"/>
          <p:nvPr>
            <p:ph idx="1" type="body"/>
          </p:nvPr>
        </p:nvSpPr>
        <p:spPr>
          <a:xfrm>
            <a:off x="685800" y="1295400"/>
            <a:ext cx="77724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traffic monitoring system tracks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city intersections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at different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 of the day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across different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seasons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Doubly Linked List (4D)</a:t>
            </a:r>
            <a:b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🔹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Operations:</a:t>
            </a: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Switch Time Slot, Switch Location, Switch Season</a:t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9" name="Google Shape;809;p7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2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Time-Based City Traffic Analysis </a:t>
            </a:r>
            <a:endParaRPr/>
          </a:p>
        </p:txBody>
      </p:sp>
      <p:sp>
        <p:nvSpPr>
          <p:cNvPr id="815" name="Google Shape;815;p7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6" name="Google Shape;816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95400"/>
            <a:ext cx="8037512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8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Singly Linked Lists</a:t>
            </a:r>
            <a:endParaRPr/>
          </a:p>
        </p:txBody>
      </p:sp>
      <p:cxnSp>
        <p:nvCxnSpPr>
          <p:cNvPr id="157" name="Google Shape;157;p8"/>
          <p:cNvCxnSpPr/>
          <p:nvPr/>
        </p:nvCxnSpPr>
        <p:spPr>
          <a:xfrm rot="10800000">
            <a:off x="1447800" y="3200400"/>
            <a:ext cx="1143000" cy="1143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8" name="Google Shape;158;p8"/>
          <p:cNvCxnSpPr/>
          <p:nvPr/>
        </p:nvCxnSpPr>
        <p:spPr>
          <a:xfrm flipH="1" rot="10800000">
            <a:off x="6477000" y="3124200"/>
            <a:ext cx="609600" cy="106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9" name="Google Shape;159;p8"/>
          <p:cNvSpPr txBox="1"/>
          <p:nvPr/>
        </p:nvSpPr>
        <p:spPr>
          <a:xfrm>
            <a:off x="2362200" y="4572000"/>
            <a:ext cx="1752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5638800" y="4495800"/>
            <a:ext cx="198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node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8"/>
          <p:cNvGrpSpPr/>
          <p:nvPr/>
        </p:nvGrpSpPr>
        <p:grpSpPr>
          <a:xfrm>
            <a:off x="762000" y="2209800"/>
            <a:ext cx="7929563" cy="726281"/>
            <a:chOff x="480" y="1392"/>
            <a:chExt cx="4995" cy="610"/>
          </a:xfrm>
        </p:grpSpPr>
        <p:sp>
          <p:nvSpPr>
            <p:cNvPr id="162" name="Google Shape;162;p8"/>
            <p:cNvSpPr txBox="1"/>
            <p:nvPr/>
          </p:nvSpPr>
          <p:spPr>
            <a:xfrm>
              <a:off x="480" y="1392"/>
              <a:ext cx="9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3" name="Google Shape;163;p8"/>
            <p:cNvCxnSpPr/>
            <p:nvPr/>
          </p:nvCxnSpPr>
          <p:spPr>
            <a:xfrm>
              <a:off x="1031" y="1402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8"/>
            <p:cNvCxnSpPr/>
            <p:nvPr/>
          </p:nvCxnSpPr>
          <p:spPr>
            <a:xfrm>
              <a:off x="1141" y="167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65" name="Google Shape;165;p8"/>
            <p:cNvSpPr txBox="1"/>
            <p:nvPr/>
          </p:nvSpPr>
          <p:spPr>
            <a:xfrm>
              <a:off x="1692" y="1392"/>
              <a:ext cx="9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6" name="Google Shape;166;p8"/>
            <p:cNvCxnSpPr/>
            <p:nvPr/>
          </p:nvCxnSpPr>
          <p:spPr>
            <a:xfrm>
              <a:off x="2243" y="1401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67" name="Google Shape;167;p8"/>
            <p:cNvSpPr txBox="1"/>
            <p:nvPr/>
          </p:nvSpPr>
          <p:spPr>
            <a:xfrm>
              <a:off x="2904" y="1392"/>
              <a:ext cx="9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8" name="Google Shape;168;p8"/>
            <p:cNvCxnSpPr/>
            <p:nvPr/>
          </p:nvCxnSpPr>
          <p:spPr>
            <a:xfrm>
              <a:off x="3455" y="1401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3565" y="169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70" name="Google Shape;170;p8"/>
            <p:cNvSpPr txBox="1"/>
            <p:nvPr/>
          </p:nvSpPr>
          <p:spPr>
            <a:xfrm>
              <a:off x="4116" y="1392"/>
              <a:ext cx="900" cy="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1" name="Google Shape;171;p8"/>
            <p:cNvCxnSpPr/>
            <p:nvPr/>
          </p:nvCxnSpPr>
          <p:spPr>
            <a:xfrm>
              <a:off x="4667" y="1401"/>
              <a:ext cx="0" cy="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2" name="Google Shape;172;p8"/>
            <p:cNvSpPr txBox="1"/>
            <p:nvPr/>
          </p:nvSpPr>
          <p:spPr>
            <a:xfrm>
              <a:off x="590" y="146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1802" y="146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8"/>
            <p:cNvSpPr txBox="1"/>
            <p:nvPr/>
          </p:nvSpPr>
          <p:spPr>
            <a:xfrm>
              <a:off x="3024" y="1488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8"/>
            <p:cNvSpPr txBox="1"/>
            <p:nvPr/>
          </p:nvSpPr>
          <p:spPr>
            <a:xfrm>
              <a:off x="4226" y="146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8"/>
            <p:cNvCxnSpPr/>
            <p:nvPr/>
          </p:nvCxnSpPr>
          <p:spPr>
            <a:xfrm>
              <a:off x="2353" y="1694"/>
              <a:ext cx="6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77" name="Google Shape;177;p8"/>
            <p:cNvCxnSpPr/>
            <p:nvPr/>
          </p:nvCxnSpPr>
          <p:spPr>
            <a:xfrm>
              <a:off x="4887" y="1694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8"/>
            <p:cNvCxnSpPr/>
            <p:nvPr/>
          </p:nvCxnSpPr>
          <p:spPr>
            <a:xfrm>
              <a:off x="5218" y="1694"/>
              <a:ext cx="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8"/>
            <p:cNvCxnSpPr/>
            <p:nvPr/>
          </p:nvCxnSpPr>
          <p:spPr>
            <a:xfrm>
              <a:off x="5108" y="1830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8"/>
            <p:cNvCxnSpPr/>
            <p:nvPr/>
          </p:nvCxnSpPr>
          <p:spPr>
            <a:xfrm>
              <a:off x="5175" y="1892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cxnSp>
        <p:nvCxnSpPr>
          <p:cNvPr id="181" name="Google Shape;181;p8"/>
          <p:cNvCxnSpPr/>
          <p:nvPr/>
        </p:nvCxnSpPr>
        <p:spPr>
          <a:xfrm>
            <a:off x="990600" y="1676400"/>
            <a:ext cx="152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8"/>
          <p:cNvSpPr txBox="1"/>
          <p:nvPr/>
        </p:nvSpPr>
        <p:spPr>
          <a:xfrm>
            <a:off x="304800" y="1143000"/>
            <a:ext cx="25146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8"/>
          <p:cNvSpPr txBox="1"/>
          <p:nvPr/>
        </p:nvSpPr>
        <p:spPr>
          <a:xfrm>
            <a:off x="1676400" y="1828800"/>
            <a:ext cx="838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/>
          <p:nvPr/>
        </p:nvSpPr>
        <p:spPr>
          <a:xfrm>
            <a:off x="3581400" y="1828800"/>
            <a:ext cx="838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8"/>
          <p:cNvSpPr txBox="1"/>
          <p:nvPr/>
        </p:nvSpPr>
        <p:spPr>
          <a:xfrm>
            <a:off x="5486400" y="1828800"/>
            <a:ext cx="838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8"/>
          <p:cNvSpPr txBox="1"/>
          <p:nvPr/>
        </p:nvSpPr>
        <p:spPr>
          <a:xfrm>
            <a:off x="7239000" y="1828800"/>
            <a:ext cx="8382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8"/>
          <p:cNvSpPr txBox="1"/>
          <p:nvPr/>
        </p:nvSpPr>
        <p:spPr>
          <a:xfrm>
            <a:off x="838200" y="1524000"/>
            <a:ext cx="381000" cy="304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>
            <p:ph type="title"/>
          </p:nvPr>
        </p:nvSpPr>
        <p:spPr>
          <a:xfrm>
            <a:off x="685800" y="45720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imes New Roman"/>
              <a:buNone/>
            </a:pPr>
            <a:r>
              <a:rPr b="1" i="0" lang="en-US" sz="40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List</a:t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762000" y="1295400"/>
            <a:ext cx="7772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 Linked list is a single pointer having the value of NULL.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None/>
            </a:pPr>
            <a:r>
              <a:rPr b="0" i="0" lang="en-US" sz="2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 = NULL;</a:t>
            </a:r>
            <a:endParaRPr/>
          </a:p>
        </p:txBody>
      </p:sp>
      <p:sp>
        <p:nvSpPr>
          <p:cNvPr id="195" name="Google Shape;195;p9"/>
          <p:cNvSpPr txBox="1"/>
          <p:nvPr/>
        </p:nvSpPr>
        <p:spPr>
          <a:xfrm>
            <a:off x="1600200" y="3886200"/>
            <a:ext cx="990600" cy="6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9"/>
          <p:cNvCxnSpPr/>
          <p:nvPr/>
        </p:nvCxnSpPr>
        <p:spPr>
          <a:xfrm>
            <a:off x="2801937" y="4246562"/>
            <a:ext cx="525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" name="Google Shape;197;p9"/>
          <p:cNvCxnSpPr/>
          <p:nvPr/>
        </p:nvCxnSpPr>
        <p:spPr>
          <a:xfrm>
            <a:off x="3327400" y="4246562"/>
            <a:ext cx="0" cy="22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8" name="Google Shape;198;p9"/>
          <p:cNvGrpSpPr/>
          <p:nvPr/>
        </p:nvGrpSpPr>
        <p:grpSpPr>
          <a:xfrm>
            <a:off x="3124200" y="4495800"/>
            <a:ext cx="582612" cy="98425"/>
            <a:chOff x="5108" y="1830"/>
            <a:chExt cx="367" cy="62"/>
          </a:xfrm>
        </p:grpSpPr>
        <p:cxnSp>
          <p:nvCxnSpPr>
            <p:cNvPr id="199" name="Google Shape;199;p9"/>
            <p:cNvCxnSpPr/>
            <p:nvPr/>
          </p:nvCxnSpPr>
          <p:spPr>
            <a:xfrm>
              <a:off x="5108" y="1830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9"/>
            <p:cNvCxnSpPr/>
            <p:nvPr/>
          </p:nvCxnSpPr>
          <p:spPr>
            <a:xfrm>
              <a:off x="5175" y="1892"/>
              <a:ext cx="3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1" name="Google Shape;201;p9"/>
          <p:cNvSpPr txBox="1"/>
          <p:nvPr/>
        </p:nvSpPr>
        <p:spPr>
          <a:xfrm>
            <a:off x="2590800" y="4114800"/>
            <a:ext cx="301500" cy="30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