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60955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133720" y="2595960"/>
            <a:ext cx="60955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25708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257080" y="259596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133720" y="259596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25708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2133720" y="685800"/>
            <a:ext cx="6095520" cy="3657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6095520" cy="365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2974320" cy="365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257080" y="685800"/>
            <a:ext cx="2974320" cy="365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777240" y="4381920"/>
            <a:ext cx="7543440" cy="45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133720" y="259596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257080" y="685800"/>
            <a:ext cx="2974320" cy="365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2133720" y="685800"/>
            <a:ext cx="6095520" cy="3657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2974320" cy="365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25708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257080" y="259596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25708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2133720" y="2595960"/>
            <a:ext cx="609516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60955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133720" y="2595960"/>
            <a:ext cx="60955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25708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257080" y="259596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2133720" y="259596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25708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6095520" cy="365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2974320" cy="365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257080" y="685800"/>
            <a:ext cx="2974320" cy="365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777240" y="4381920"/>
            <a:ext cx="7543440" cy="45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133720" y="259596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257080" y="685800"/>
            <a:ext cx="2974320" cy="365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2974320" cy="365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25708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257080" y="259596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3372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257080" y="685800"/>
            <a:ext cx="297432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133720" y="2595960"/>
            <a:ext cx="6095160" cy="1744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504652"/>
              </a:gs>
              <a:gs pos="100000">
                <a:srgbClr val="242852"/>
              </a:gs>
            </a:gsLst>
            <a:lin ang="5400000"/>
          </a:gradFill>
        </p:spPr>
      </p:sp>
      <p:sp>
        <p:nvSpPr>
          <p:cNvPr id="1" name="CustomShape 2"/>
          <p:cNvSpPr/>
          <p:nvPr/>
        </p:nvSpPr>
        <p:spPr>
          <a:xfrm>
            <a:off x="417960" y="3331440"/>
            <a:ext cx="7240320" cy="5706720"/>
          </a:xfrm>
          <a:prstGeom prst="rect">
            <a:avLst/>
          </a:prstGeom>
          <a:gradFill>
            <a:gsLst>
              <a:gs pos="0">
                <a:srgbClr val="c4bcc6"/>
              </a:gs>
              <a:gs pos="100000">
                <a:srgbClr val="242852"/>
              </a:gs>
            </a:gsLst>
            <a:path path="circle"/>
          </a:gradFill>
        </p:spPr>
      </p:sp>
      <p:sp>
        <p:nvSpPr>
          <p:cNvPr id="2" name="CustomShape 3"/>
          <p:cNvSpPr/>
          <p:nvPr/>
        </p:nvSpPr>
        <p:spPr>
          <a:xfrm>
            <a:off x="-685800" y="5009040"/>
            <a:ext cx="5538240" cy="4480200"/>
          </a:xfrm>
          <a:prstGeom prst="rect">
            <a:avLst/>
          </a:prstGeom>
          <a:gradFill>
            <a:gsLst>
              <a:gs pos="0">
                <a:srgbClr val="c4bcc6"/>
              </a:gs>
              <a:gs pos="100000">
                <a:srgbClr val="242852"/>
              </a:gs>
            </a:gsLst>
            <a:path path="circle"/>
          </a:gradFill>
        </p:spPr>
      </p:sp>
      <p:sp>
        <p:nvSpPr>
          <p:cNvPr id="3" name="CustomShape 4"/>
          <p:cNvSpPr/>
          <p:nvPr/>
        </p:nvSpPr>
        <p:spPr>
          <a:xfrm>
            <a:off x="2514600" y="2143440"/>
            <a:ext cx="6478920" cy="4754520"/>
          </a:xfrm>
          <a:prstGeom prst="rect">
            <a:avLst/>
          </a:prstGeom>
          <a:gradFill>
            <a:gsLst>
              <a:gs pos="0">
                <a:srgbClr val="c4bcc6"/>
              </a:gs>
              <a:gs pos="100000">
                <a:srgbClr val="242852"/>
              </a:gs>
            </a:gsLst>
            <a:path path="circle"/>
          </a:gradFill>
        </p:spPr>
      </p:sp>
      <p:sp>
        <p:nvSpPr>
          <p:cNvPr id="4" name="CustomShape 5"/>
          <p:cNvSpPr/>
          <p:nvPr/>
        </p:nvSpPr>
        <p:spPr>
          <a:xfrm>
            <a:off x="1828800" y="3164400"/>
            <a:ext cx="456840" cy="1024200"/>
          </a:xfrm>
          <a:prstGeom prst="rect">
            <a:avLst/>
          </a:prstGeom>
        </p:spPr>
        <p:txBody>
          <a:bodyPr anchor="ctr" bIns="9000" lIns="0" rIns="0" tIns="9000"/>
          <a:p>
            <a:pPr>
              <a:lnSpc>
                <a:spcPct val="100000"/>
              </a:lnSpc>
            </a:pPr>
            <a:r>
              <a:rPr lang="en-US" sz="6600">
                <a:solidFill>
                  <a:srgbClr val="ffffff"/>
                </a:solidFill>
                <a:latin typeface="Palatino Linotype"/>
              </a:rPr>
              <a:t>{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777240" y="1219320"/>
            <a:ext cx="7543440" cy="2152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6000">
                <a:solidFill>
                  <a:srgbClr val="ffffff"/>
                </a:solidFill>
                <a:latin typeface="Palatino Linotype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Palatino Linotype"/>
              </a:rPr>
              <a:t>12/11/12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5191F1-A111-4181-81E1-F121E1B19181}" type="slidenum">
              <a:rPr lang="en-US">
                <a:solidFill>
                  <a:srgbClr val="ffffff"/>
                </a:solidFill>
                <a:latin typeface="Palatino Linotype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504652"/>
              </a:gs>
              <a:gs pos="100000">
                <a:srgbClr val="242852"/>
              </a:gs>
            </a:gsLst>
            <a:lin ang="5400000"/>
          </a:gradFill>
        </p:spPr>
      </p:sp>
      <p:sp>
        <p:nvSpPr>
          <p:cNvPr id="43" name="CustomShape 2"/>
          <p:cNvSpPr/>
          <p:nvPr/>
        </p:nvSpPr>
        <p:spPr>
          <a:xfrm>
            <a:off x="417960" y="3331440"/>
            <a:ext cx="7240320" cy="5706720"/>
          </a:xfrm>
          <a:prstGeom prst="rect">
            <a:avLst/>
          </a:prstGeom>
          <a:gradFill>
            <a:gsLst>
              <a:gs pos="0">
                <a:srgbClr val="c4bcc6"/>
              </a:gs>
              <a:gs pos="100000">
                <a:srgbClr val="242852"/>
              </a:gs>
            </a:gsLst>
            <a:path path="circle"/>
          </a:gradFill>
        </p:spPr>
      </p:sp>
      <p:sp>
        <p:nvSpPr>
          <p:cNvPr id="44" name="CustomShape 3"/>
          <p:cNvSpPr/>
          <p:nvPr/>
        </p:nvSpPr>
        <p:spPr>
          <a:xfrm>
            <a:off x="-685800" y="5009040"/>
            <a:ext cx="5538240" cy="4480200"/>
          </a:xfrm>
          <a:prstGeom prst="rect">
            <a:avLst/>
          </a:prstGeom>
          <a:gradFill>
            <a:gsLst>
              <a:gs pos="0">
                <a:srgbClr val="c4bcc6"/>
              </a:gs>
              <a:gs pos="100000">
                <a:srgbClr val="242852"/>
              </a:gs>
            </a:gsLst>
            <a:path path="circle"/>
          </a:gradFill>
        </p:spPr>
      </p:sp>
      <p:sp>
        <p:nvSpPr>
          <p:cNvPr id="45" name="CustomShape 4"/>
          <p:cNvSpPr/>
          <p:nvPr/>
        </p:nvSpPr>
        <p:spPr>
          <a:xfrm>
            <a:off x="2514600" y="2143440"/>
            <a:ext cx="6478920" cy="4754520"/>
          </a:xfrm>
          <a:prstGeom prst="rect">
            <a:avLst/>
          </a:prstGeom>
          <a:gradFill>
            <a:gsLst>
              <a:gs pos="0">
                <a:srgbClr val="c4bcc6"/>
              </a:gs>
              <a:gs pos="100000">
                <a:srgbClr val="242852"/>
              </a:gs>
            </a:gsLst>
            <a:path path="circle"/>
          </a:gradFill>
        </p:spPr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2133720" y="685800"/>
            <a:ext cx="6095520" cy="36572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100">
                <a:solidFill>
                  <a:srgbClr val="ffffff"/>
                </a:solidFill>
                <a:latin typeface="Palatino Linotyp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100">
                <a:solidFill>
                  <a:srgbClr val="ffffff"/>
                </a:solidFill>
                <a:latin typeface="Palatino Linotyp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00">
                <a:solidFill>
                  <a:srgbClr val="ffffff"/>
                </a:solidFill>
                <a:latin typeface="Palatino Linotyp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100">
                <a:solidFill>
                  <a:srgbClr val="ffffff"/>
                </a:solidFill>
                <a:latin typeface="Palatino Linotyp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100">
                <a:solidFill>
                  <a:srgbClr val="ffffff"/>
                </a:solidFill>
                <a:latin typeface="Palatino Linotyp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100">
                <a:solidFill>
                  <a:srgbClr val="ffffff"/>
                </a:solidFill>
                <a:latin typeface="Palatino Linotype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"/>
              <a:buChar char=""/>
            </a:pPr>
            <a:r>
              <a:rPr lang="en-US" sz="2100">
                <a:solidFill>
                  <a:srgbClr val="ffffff"/>
                </a:solidFill>
                <a:latin typeface="Palatino Linotype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"/>
            </a:pPr>
            <a:r>
              <a:rPr lang="en-US" sz="1900">
                <a:solidFill>
                  <a:srgbClr val="ffffff"/>
                </a:solidFill>
                <a:latin typeface="Palatino Linotype"/>
              </a:rPr>
              <a:t>Second level</a:t>
            </a:r>
            <a:endParaRPr/>
          </a:p>
          <a:p>
            <a:pPr lvl="1">
              <a:buSzPct val="60000"/>
              <a:buFont charset="2" typeface="Wingdings"/>
              <a:buChar char=""/>
            </a:pPr>
            <a:r>
              <a:rPr lang="en-US" sz="1700">
                <a:solidFill>
                  <a:srgbClr val="ffffff"/>
                </a:solidFill>
                <a:latin typeface="Palatino Linotype"/>
              </a:rPr>
              <a:t>Third level</a:t>
            </a:r>
            <a:endParaRPr/>
          </a:p>
          <a:p>
            <a:pPr lvl="2">
              <a:buSzPct val="60000"/>
              <a:buFont charset="2" typeface="Wingdings"/>
              <a:buChar char=""/>
            </a:pPr>
            <a:r>
              <a:rPr lang="en-US" sz="1600">
                <a:solidFill>
                  <a:srgbClr val="ffffff"/>
                </a:solidFill>
                <a:latin typeface="Palatino Linotype"/>
              </a:rPr>
              <a:t>Fourth level</a:t>
            </a:r>
            <a:endParaRPr/>
          </a:p>
          <a:p>
            <a:pPr lvl="3">
              <a:buSzPct val="60000"/>
              <a:buFont charset="2" typeface="Wingdings"/>
              <a:buChar char=""/>
            </a:pPr>
            <a:r>
              <a:rPr lang="en-US" sz="1500">
                <a:solidFill>
                  <a:srgbClr val="ffffff"/>
                </a:solidFill>
                <a:latin typeface="Palatino Linotype"/>
              </a:rPr>
              <a:t>Fifth level</a:t>
            </a:r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777240" y="4876920"/>
            <a:ext cx="7543440" cy="9140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900">
                <a:solidFill>
                  <a:srgbClr val="ffffff"/>
                </a:solidFill>
                <a:latin typeface="Palatino Linotype"/>
              </a:rPr>
              <a:t>Click to edit the title text formatClick to edit Master title style</a:t>
            </a:r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Palatino Linotype"/>
              </a:rPr>
              <a:t>12/11/12</a:t>
            </a:r>
            <a:endParaRPr/>
          </a:p>
        </p:txBody>
      </p:sp>
      <p:sp>
        <p:nvSpPr>
          <p:cNvPr id="49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21A101-A131-4181-8151-71D1D1B18121}" type="slidenum">
              <a:rPr lang="en-US">
                <a:solidFill>
                  <a:srgbClr val="ffffff"/>
                </a:solidFill>
                <a:latin typeface="Palatino Linotype"/>
              </a:rPr>
              <a:t>&lt;number&gt;</a:t>
            </a:fld>
            <a:endParaRPr/>
          </a:p>
        </p:txBody>
      </p:sp>
      <p:sp>
        <p:nvSpPr>
          <p:cNvPr id="50" name="PlaceHolder 9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777240" y="1219320"/>
            <a:ext cx="7543440" cy="2152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6000">
                <a:solidFill>
                  <a:srgbClr val="ffffff"/>
                </a:solidFill>
                <a:latin typeface="Palatino Linotype"/>
              </a:rPr>
              <a:t>Newton’s Revenge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2133720" y="3375360"/>
            <a:ext cx="6171840" cy="685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100">
                <a:solidFill>
                  <a:srgbClr val="ffffff"/>
                </a:solidFill>
                <a:latin typeface="Palatino Linotype"/>
              </a:rPr>
              <a:t>Theron Rabe, Jeff Moon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210400" y="1328760"/>
            <a:ext cx="6095520" cy="3657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100">
                <a:solidFill>
                  <a:srgbClr val="ffffff"/>
                </a:solidFill>
                <a:latin typeface="Palatino Linotype"/>
              </a:rPr>
              <a:t>Assume the role of Isaac Newton, a 17th century, angry physicist seeking revenge on apples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ffffff"/>
                </a:solidFill>
                <a:latin typeface="Palatino Linotype"/>
              </a:rPr>
              <a:t>Use an authentic 17th century weapon, with authentic 17th century gravity.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762480" y="666000"/>
            <a:ext cx="7543440" cy="9140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900">
                <a:solidFill>
                  <a:srgbClr val="ffffff"/>
                </a:solidFill>
                <a:latin typeface="Palatino Linotype"/>
              </a:rPr>
              <a:t>Story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133720" y="685800"/>
            <a:ext cx="6095520" cy="3657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SzPct val="60000"/>
              <a:buFont charset="2" typeface="Wingdings"/>
              <a:buChar char=""/>
            </a:pPr>
            <a:r>
              <a:rPr lang="en-US" sz="2100">
                <a:solidFill>
                  <a:srgbClr val="ffffff"/>
                </a:solidFill>
                <a:latin typeface="Palatino Linotype"/>
              </a:rPr>
              <a:t>Linktogameplayvideo 3am cant figure this out will deal with tomorrow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897480" y="4982400"/>
            <a:ext cx="7543440" cy="9140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900">
                <a:solidFill>
                  <a:srgbClr val="ffffff"/>
                </a:solidFill>
                <a:latin typeface="Palatino Linotype"/>
              </a:rPr>
              <a:t>                             </a:t>
            </a:r>
            <a:r>
              <a:rPr lang="en-US" sz="4900">
                <a:solidFill>
                  <a:srgbClr val="ffffff"/>
                </a:solidFill>
                <a:latin typeface="Palatino Linotype"/>
              </a:rPr>
              <a:t>Gameplay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133720" y="2025000"/>
            <a:ext cx="6095520" cy="36572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777240" y="4876920"/>
            <a:ext cx="7543440" cy="9140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900">
                <a:solidFill>
                  <a:srgbClr val="ffffff"/>
                </a:solidFill>
                <a:latin typeface="Palatino Linotype"/>
              </a:rPr>
              <a:t>Game Engine</a:t>
            </a:r>
            <a:endParaRPr/>
          </a:p>
        </p:txBody>
      </p:sp>
      <p:sp>
        <p:nvSpPr>
          <p:cNvPr id="91" name="TextShape 3"/>
          <p:cNvSpPr txBox="1"/>
          <p:nvPr/>
        </p:nvSpPr>
        <p:spPr>
          <a:xfrm>
            <a:off x="2133720" y="685800"/>
            <a:ext cx="6095520" cy="36572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SzPct val="45000"/>
              <a:buFont typeface="StarSymbol"/>
              <a:buChar char=""/>
            </a:pPr>
            <a:r>
              <a:rPr lang="en-US"/>
              <a:t>Objects vs Instances</a:t>
            </a:r>
            <a:endParaRPr/>
          </a:p>
          <a:p>
            <a:pPr algn="ctr">
              <a:buSzPct val="45000"/>
              <a:buFont typeface="StarSymbol"/>
              <a:buChar char=""/>
            </a:pPr>
            <a:r>
              <a:rPr lang="en-US"/>
              <a:t>Event driven</a:t>
            </a:r>
            <a:endParaRPr/>
          </a:p>
          <a:p>
            <a:pPr algn="ctr">
              <a:buSzPct val="45000"/>
              <a:buFont typeface="StarSymbol"/>
              <a:buChar char=""/>
            </a:pPr>
            <a:r>
              <a:rPr lang="en-US"/>
              <a:t>Physics</a:t>
            </a:r>
            <a:endParaRPr/>
          </a:p>
          <a:p>
            <a:pPr algn="ctr">
              <a:buSzPct val="45000"/>
              <a:buFont typeface="StarSymbol"/>
              <a:buChar char=""/>
            </a:pPr>
            <a:r>
              <a:rPr lang="en-US"/>
              <a:t>Collision Detection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133720" y="685800"/>
            <a:ext cx="6095520" cy="3657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SzPct val="60000"/>
              <a:buFont charset="2" typeface="Wingdings"/>
              <a:buChar char=""/>
            </a:pPr>
            <a:r>
              <a:rPr lang="en-US" sz="2100">
                <a:solidFill>
                  <a:srgbClr val="ffffff"/>
                </a:solidFill>
                <a:latin typeface="Palatino Linotype"/>
              </a:rPr>
              <a:t>Very simple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"/>
              <a:buChar char=""/>
            </a:pPr>
            <a:r>
              <a:rPr lang="en-US" sz="2100">
                <a:solidFill>
                  <a:srgbClr val="ffffff"/>
                </a:solidFill>
                <a:latin typeface="Palatino Linotype"/>
              </a:rPr>
              <a:t>Every object has its own source file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"/>
              <a:buChar char=""/>
            </a:pPr>
            <a:r>
              <a:rPr lang="en-US" sz="2100">
                <a:solidFill>
                  <a:srgbClr val="ffffff"/>
                </a:solidFill>
                <a:latin typeface="Palatino Linotype"/>
              </a:rPr>
              <a:t>All textures are images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"/>
              <a:buChar char=""/>
            </a:pPr>
            <a:r>
              <a:rPr lang="en-US" sz="2100">
                <a:solidFill>
                  <a:srgbClr val="ffffff"/>
                </a:solidFill>
                <a:latin typeface="Palatino Linotype"/>
              </a:rPr>
              <a:t>Each level is individual function in levels.c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777240" y="4876920"/>
            <a:ext cx="7543440" cy="9140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900">
                <a:solidFill>
                  <a:srgbClr val="ffffff"/>
                </a:solidFill>
                <a:latin typeface="Palatino Linotype"/>
              </a:rPr>
              <a:t>Graphic Designs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976400" y="2107800"/>
            <a:ext cx="6095520" cy="3657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SzPct val="60000"/>
              <a:buFont charset="2" typeface="Wingdings"/>
              <a:buChar char=""/>
            </a:pPr>
            <a:r>
              <a:rPr lang="en-US" sz="2100">
                <a:solidFill>
                  <a:srgbClr val="ffffff"/>
                </a:solidFill>
                <a:latin typeface="Palatino Linotype"/>
              </a:rPr>
              <a:t>Theron Rabe: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"/>
            </a:pPr>
            <a:r>
              <a:rPr lang="en-US" sz="1900">
                <a:solidFill>
                  <a:srgbClr val="ffffff"/>
                </a:solidFill>
                <a:latin typeface="Palatino Linotype"/>
              </a:rPr>
              <a:t>gameMachine (Game engine / physics engine)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"/>
            </a:pPr>
            <a:r>
              <a:rPr lang="en-US" sz="1900">
                <a:solidFill>
                  <a:srgbClr val="ffffff"/>
                </a:solidFill>
                <a:latin typeface="Palatino Linotype"/>
              </a:rPr>
              <a:t>Level design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"/>
            </a:pPr>
            <a:r>
              <a:rPr lang="en-US" sz="1900">
                <a:solidFill>
                  <a:srgbClr val="ffffff"/>
                </a:solidFill>
                <a:latin typeface="Palatino Linotype"/>
              </a:rPr>
              <a:t>Particle System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60000"/>
              <a:buFont charset="2" typeface="Wingdings"/>
              <a:buChar char=""/>
            </a:pPr>
            <a:r>
              <a:rPr lang="en-US" sz="2100">
                <a:solidFill>
                  <a:srgbClr val="ffffff"/>
                </a:solidFill>
                <a:latin typeface="Palatino Linotype"/>
              </a:rPr>
              <a:t>Jeffrey Moon: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"/>
            </a:pPr>
            <a:r>
              <a:rPr lang="en-US" sz="1900">
                <a:solidFill>
                  <a:srgbClr val="ffffff"/>
                </a:solidFill>
                <a:latin typeface="Palatino Linotype"/>
              </a:rPr>
              <a:t>Objects/Object functions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"/>
            </a:pPr>
            <a:r>
              <a:rPr lang="en-US" sz="1900">
                <a:solidFill>
                  <a:srgbClr val="ffffff"/>
                </a:solidFill>
                <a:latin typeface="Palatino Linotype"/>
              </a:rPr>
              <a:t>Physics engine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"/>
            </a:pPr>
            <a:r>
              <a:rPr lang="en-US" sz="1900">
                <a:solidFill>
                  <a:srgbClr val="ffffff"/>
                </a:solidFill>
                <a:latin typeface="Palatino Linotype"/>
              </a:rPr>
              <a:t>Level design</a:t>
            </a:r>
            <a:endParaRPr/>
          </a:p>
          <a:p>
            <a:endParaRPr/>
          </a:p>
          <a:p>
            <a:r>
              <a:rPr lang="en-US" sz="1400">
                <a:solidFill>
                  <a:srgbClr val="ffffff"/>
                </a:solidFill>
                <a:latin typeface="Palatino Linotype"/>
              </a:rPr>
              <a:t>With thanks to Ben Davies and Kevin Ihrke for theme ideas</a:t>
            </a:r>
            <a:r>
              <a:rPr lang="en-US" sz="1400">
                <a:solidFill>
                  <a:srgbClr val="ffffff"/>
                </a:solidFill>
                <a:latin typeface="Palatino Linotype"/>
              </a:rPr>
              <a:t>	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28840" y="403920"/>
            <a:ext cx="7543440" cy="9140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900">
                <a:solidFill>
                  <a:srgbClr val="ffffff"/>
                </a:solidFill>
                <a:latin typeface="Palatino Linotype"/>
              </a:rPr>
              <a:t>Team Contributions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