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78539"/>
  </p:normalViewPr>
  <p:slideViewPr>
    <p:cSldViewPr snapToGrid="0" snapToObjects="1">
      <p:cViewPr varScale="1">
        <p:scale>
          <a:sx n="122" d="100"/>
          <a:sy n="122" d="100"/>
        </p:scale>
        <p:origin x="31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49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7F848-F9FE-7F44-B60B-6813DBD7E11D}" type="datetimeFigureOut">
              <a:rPr lang="en-US" smtClean="0"/>
              <a:t>4/19/25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BC151-E671-BF48-9552-C0991AF601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2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Quantify current / recent growth using a combination of YOY growth and 1-year rolling average (geometric) growth (referred to as short-term growth). Compared against long term geometric average growth</a:t>
            </a:r>
          </a:p>
          <a:p>
            <a:r>
              <a:rPr lang="en-US" dirty="0"/>
              <a:t>When YOY growth is more than short term growth performance is improving at an increasing rate, relative to recent performance. </a:t>
            </a:r>
          </a:p>
          <a:p>
            <a:r>
              <a:rPr lang="en-US" dirty="0"/>
              <a:t>When short term growth is more than the long-term growth this indicates that the current growth program is causing better growth than the baseline Has been for past 5 quarters.</a:t>
            </a:r>
          </a:p>
          <a:p>
            <a:r>
              <a:rPr lang="en-US" dirty="0"/>
              <a:t>The growth rate exhibited in the data is high relative to history but has lower amplitude than historical spikes and seems to be more in line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BC151-E671-BF48-9552-C0991AF601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91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Stations were recommended for expansion based on a cascading list of criteria:</a:t>
            </a:r>
          </a:p>
          <a:p>
            <a:r>
              <a:rPr lang="en-US" dirty="0"/>
              <a:t>- 1 of the last 4 quarter with quarterly trips per bike greater than 3 </a:t>
            </a:r>
            <a:r>
              <a:rPr lang="en-US" dirty="0" err="1"/>
              <a:t>st.</a:t>
            </a:r>
            <a:r>
              <a:rPr lang="en-US" dirty="0"/>
              <a:t> dev. From the mean (6 stations)</a:t>
            </a:r>
          </a:p>
          <a:p>
            <a:r>
              <a:rPr lang="en-US" dirty="0"/>
              <a:t>– 2 of the last 4 quarters with quarterly trips per bike greater than 2 </a:t>
            </a:r>
            <a:r>
              <a:rPr lang="en-US" dirty="0" err="1"/>
              <a:t>st.</a:t>
            </a:r>
            <a:r>
              <a:rPr lang="en-US" dirty="0"/>
              <a:t> dev. From the mean (8 Stations)</a:t>
            </a:r>
          </a:p>
          <a:p>
            <a:r>
              <a:rPr lang="en-US" dirty="0"/>
              <a:t>– 3 of the last 4 quarters with quarterly trips per bike greater than 1 </a:t>
            </a:r>
            <a:r>
              <a:rPr lang="en-US" dirty="0" err="1"/>
              <a:t>st.</a:t>
            </a:r>
            <a:r>
              <a:rPr lang="en-US" dirty="0"/>
              <a:t> dev. From the mean. (18 stations)</a:t>
            </a:r>
          </a:p>
          <a:p>
            <a:pPr marL="171450" indent="-171450">
              <a:buFontTx/>
              <a:buChar char="-"/>
            </a:pPr>
            <a:r>
              <a:rPr lang="en-US" dirty="0"/>
              <a:t>Being in the top 5 percent of all stations by trips per bike (0 stations)</a:t>
            </a:r>
          </a:p>
          <a:p>
            <a:endParaRPr lang="en-US" dirty="0"/>
          </a:p>
          <a:p>
            <a:r>
              <a:rPr lang="en-US" dirty="0"/>
              <a:t>Above graph shows the sum of deviations of bike usage per station between this recommended group and unrecommended group.</a:t>
            </a:r>
          </a:p>
          <a:p>
            <a:r>
              <a:rPr lang="en-US" dirty="0"/>
              <a:t>As you can see a very large share of excess bike utilization each day comes from these stations. </a:t>
            </a:r>
          </a:p>
          <a:p>
            <a:endParaRPr lang="en-US" dirty="0"/>
          </a:p>
          <a:p>
            <a:r>
              <a:rPr lang="en-US" dirty="0"/>
              <a:t>The core assumptions of this is that utilization can be measured by the number of trips a given bike takes form a given station each day. </a:t>
            </a:r>
          </a:p>
          <a:p>
            <a:endParaRPr lang="en-US" dirty="0"/>
          </a:p>
          <a:p>
            <a:r>
              <a:rPr lang="en-US" dirty="0"/>
              <a:t>Recommend investing in growing the most utilized stations based on the largest average trips per bike over the last year.</a:t>
            </a:r>
          </a:p>
          <a:p>
            <a:r>
              <a:rPr lang="en-US" dirty="0"/>
              <a:t>Recommend exploring if there is potential for new stations in areas around these high usage stations.</a:t>
            </a:r>
          </a:p>
          <a:p>
            <a:r>
              <a:rPr lang="en-US" dirty="0"/>
              <a:t>Recommend further analysis on demand planning to allow better planning for variable availability as is practical.</a:t>
            </a:r>
          </a:p>
          <a:p>
            <a:endParaRPr lang="en-US" dirty="0"/>
          </a:p>
          <a:p>
            <a:r>
              <a:rPr lang="en-US" dirty="0"/>
              <a:t>Full Analysis and note books can </a:t>
            </a:r>
            <a:r>
              <a:rPr lang="en-US"/>
              <a:t>be found at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BC151-E671-BF48-9552-C0991AF601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2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Program </a:t>
            </a:r>
            <a:r>
              <a:rPr lang="en-US" dirty="0"/>
              <a:t>G</a:t>
            </a:r>
            <a:r>
              <a:rPr dirty="0"/>
              <a:t>rowth Overview</a:t>
            </a:r>
          </a:p>
        </p:txBody>
      </p:sp>
      <p:pic>
        <p:nvPicPr>
          <p:cNvPr id="7" name="Picture 6" descr="duration_growth_rate.png">
            <a:extLst>
              <a:ext uri="{FF2B5EF4-FFF2-40B4-BE49-F238E27FC236}">
                <a16:creationId xmlns:a16="http://schemas.microsoft.com/office/drawing/2014/main" id="{FCFBBB1D-9320-B39A-3135-5A89F560E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688" y="1417638"/>
            <a:ext cx="6332623" cy="35181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26A33D-4D4C-3DFB-7309-505522FAD70D}"/>
              </a:ext>
            </a:extLst>
          </p:cNvPr>
          <p:cNvSpPr txBox="1"/>
          <p:nvPr/>
        </p:nvSpPr>
        <p:spPr>
          <a:xfrm>
            <a:off x="1405688" y="4935762"/>
            <a:ext cx="4942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Program has strong indication of effectiveness: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8 quarters of above average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7/8 quarters with YOY &gt; Short Term Growth (STG)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5 quarters of excess STG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9013"/>
          </a:xfrm>
        </p:spPr>
        <p:txBody>
          <a:bodyPr>
            <a:normAutofit fontScale="90000"/>
          </a:bodyPr>
          <a:lstStyle/>
          <a:p>
            <a:r>
              <a:rPr dirty="0"/>
              <a:t>Recommendations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5455" y="933651"/>
            <a:ext cx="7273089" cy="415605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35455" y="5089702"/>
            <a:ext cx="503573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200" b="1" dirty="0"/>
              <a:t>Recommendations: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32 stations identified as highly utilized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Expand capacity of these stations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Further analysis of geography of highly utilized stations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Further analysis on demand planning to effectively manage supply of bikes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419</Words>
  <Application>Microsoft Macintosh PowerPoint</Application>
  <PresentationFormat>On-screen Show (4:3)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Arial</vt:lpstr>
      <vt:lpstr>Calibri</vt:lpstr>
      <vt:lpstr>Office Theme</vt:lpstr>
      <vt:lpstr>Program Growth Overview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Andrew Stewart</cp:lastModifiedBy>
  <cp:revision>3</cp:revision>
  <dcterms:created xsi:type="dcterms:W3CDTF">2013-01-27T09:14:16Z</dcterms:created>
  <dcterms:modified xsi:type="dcterms:W3CDTF">2025-04-19T16:57:47Z</dcterms:modified>
  <cp:category/>
</cp:coreProperties>
</file>