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6" r:id="rId8"/>
    <p:sldId id="265" r:id="rId9"/>
    <p:sldId id="263" r:id="rId10"/>
    <p:sldId id="264"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2"/>
    <p:restoredTop sz="79551"/>
  </p:normalViewPr>
  <p:slideViewPr>
    <p:cSldViewPr snapToGrid="0">
      <p:cViewPr varScale="1">
        <p:scale>
          <a:sx n="123" d="100"/>
          <a:sy n="123" d="100"/>
        </p:scale>
        <p:origin x="76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FF55A-54B6-5F4E-B59F-F8DF12D63AE6}" type="datetimeFigureOut">
              <a:rPr lang="en-US" smtClean="0"/>
              <a:t>4/29/25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AD4BAF-D687-D245-88C1-05329265955F}" type="slidenum">
              <a:rPr lang="en-US" smtClean="0"/>
              <a:t>‹#›</a:t>
            </a:fld>
            <a:endParaRPr lang="en-US"/>
          </a:p>
        </p:txBody>
      </p:sp>
    </p:spTree>
    <p:extLst>
      <p:ext uri="{BB962C8B-B14F-4D97-AF65-F5344CB8AC3E}">
        <p14:creationId xmlns:p14="http://schemas.microsoft.com/office/powerpoint/2010/main" val="4186244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rate of converted spend is approximately equal, across the two groups. </a:t>
            </a:r>
          </a:p>
        </p:txBody>
      </p:sp>
      <p:sp>
        <p:nvSpPr>
          <p:cNvPr id="4" name="Slide Number Placeholder 3"/>
          <p:cNvSpPr>
            <a:spLocks noGrp="1"/>
          </p:cNvSpPr>
          <p:nvPr>
            <p:ph type="sldNum" sz="quarter" idx="5"/>
          </p:nvPr>
        </p:nvSpPr>
        <p:spPr/>
        <p:txBody>
          <a:bodyPr/>
          <a:lstStyle/>
          <a:p>
            <a:fld id="{9FAD4BAF-D687-D245-88C1-05329265955F}" type="slidenum">
              <a:rPr lang="en-US" smtClean="0"/>
              <a:t>5</a:t>
            </a:fld>
            <a:endParaRPr lang="en-US"/>
          </a:p>
        </p:txBody>
      </p:sp>
    </p:spTree>
    <p:extLst>
      <p:ext uri="{BB962C8B-B14F-4D97-AF65-F5344CB8AC3E}">
        <p14:creationId xmlns:p14="http://schemas.microsoft.com/office/powerpoint/2010/main" val="353859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 there is a nudge behavior that is present with new users that is not present with existing users and causes their conversion to be lower.</a:t>
            </a:r>
          </a:p>
          <a:p>
            <a:r>
              <a:rPr lang="en-US" dirty="0"/>
              <a:t>Alternative: Existing customers are more likely to </a:t>
            </a:r>
            <a:r>
              <a:rPr lang="en-US" dirty="0" err="1"/>
              <a:t>exhbit</a:t>
            </a:r>
            <a:r>
              <a:rPr lang="en-US" dirty="0"/>
              <a:t> behaviors of trying on a product. This is counter indicated in my summation by the fact they do complete application at the same rate.</a:t>
            </a:r>
          </a:p>
        </p:txBody>
      </p:sp>
      <p:sp>
        <p:nvSpPr>
          <p:cNvPr id="4" name="Slide Number Placeholder 3"/>
          <p:cNvSpPr>
            <a:spLocks noGrp="1"/>
          </p:cNvSpPr>
          <p:nvPr>
            <p:ph type="sldNum" sz="quarter" idx="5"/>
          </p:nvPr>
        </p:nvSpPr>
        <p:spPr/>
        <p:txBody>
          <a:bodyPr/>
          <a:lstStyle/>
          <a:p>
            <a:fld id="{9FAD4BAF-D687-D245-88C1-05329265955F}" type="slidenum">
              <a:rPr lang="en-US" smtClean="0"/>
              <a:t>10</a:t>
            </a:fld>
            <a:endParaRPr lang="en-US"/>
          </a:p>
        </p:txBody>
      </p:sp>
    </p:spTree>
    <p:extLst>
      <p:ext uri="{BB962C8B-B14F-4D97-AF65-F5344CB8AC3E}">
        <p14:creationId xmlns:p14="http://schemas.microsoft.com/office/powerpoint/2010/main" val="3802848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D984-959C-8F2C-9DC2-C4D1BBEF07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387711-6BCB-A8C4-EC7B-69CD1305E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353AD4-C7A0-162D-C3B0-9C0201DE5388}"/>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5" name="Footer Placeholder 4">
            <a:extLst>
              <a:ext uri="{FF2B5EF4-FFF2-40B4-BE49-F238E27FC236}">
                <a16:creationId xmlns:a16="http://schemas.microsoft.com/office/drawing/2014/main" id="{3D4CB483-9BC9-4DF3-7C14-C153510E5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199EE-1D91-8501-70AB-1C17565ACF3C}"/>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1122048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B97D-60B1-9B3B-1C6D-A1BB49B158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32DDED-B9C2-4C20-688B-F0C36BFD4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90431-D4FD-A9D4-9A70-B9296C642148}"/>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5" name="Footer Placeholder 4">
            <a:extLst>
              <a:ext uri="{FF2B5EF4-FFF2-40B4-BE49-F238E27FC236}">
                <a16:creationId xmlns:a16="http://schemas.microsoft.com/office/drawing/2014/main" id="{414C1B27-F64E-5B2D-F81C-CC592CF69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33919-4D47-9F36-4788-E425BBAA5A91}"/>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3980616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B4C5A5-E483-2CCC-47AF-95C0CA71A5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47581E-B2C9-AEDC-E9C2-BA0A4973F3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F6D87-7EA8-ACBE-2CF6-163012032EC1}"/>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5" name="Footer Placeholder 4">
            <a:extLst>
              <a:ext uri="{FF2B5EF4-FFF2-40B4-BE49-F238E27FC236}">
                <a16:creationId xmlns:a16="http://schemas.microsoft.com/office/drawing/2014/main" id="{44E829B2-A698-8FE8-375B-0C712E5C7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7EF597-B6C5-387E-81B5-856AEDE3488E}"/>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400721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C12CF-98CE-7CE7-5DCD-09BE70534F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D683C5-2244-353D-2A79-98CFAE5234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F2FC9-E138-0204-0B98-FC39097A24BE}"/>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5" name="Footer Placeholder 4">
            <a:extLst>
              <a:ext uri="{FF2B5EF4-FFF2-40B4-BE49-F238E27FC236}">
                <a16:creationId xmlns:a16="http://schemas.microsoft.com/office/drawing/2014/main" id="{10354814-186D-3B9B-E86E-816D43189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090A6-7145-B5AF-5A11-E293130E8621}"/>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1707286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309E-A1D4-0287-5350-14073DBD2E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85292-646E-CAAF-FADE-C832647E82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200B24-9648-BEAE-1D16-80E40290B7EB}"/>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5" name="Footer Placeholder 4">
            <a:extLst>
              <a:ext uri="{FF2B5EF4-FFF2-40B4-BE49-F238E27FC236}">
                <a16:creationId xmlns:a16="http://schemas.microsoft.com/office/drawing/2014/main" id="{2D360838-2B69-6430-F10F-F2F5CF0E5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A3785-4C51-DAFB-5DFC-913B1FEBC3AC}"/>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74996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CB87-AAB0-2DC8-73C4-F68C56A28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4F2B0-E414-6743-B389-028C555DD6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702584-AA9A-D9C7-5941-99CE843F4B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4C184-A22F-1620-6E4A-BC4D52232DED}"/>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6" name="Footer Placeholder 5">
            <a:extLst>
              <a:ext uri="{FF2B5EF4-FFF2-40B4-BE49-F238E27FC236}">
                <a16:creationId xmlns:a16="http://schemas.microsoft.com/office/drawing/2014/main" id="{84478128-AF74-1625-1DBE-389F3E1B4B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12F34B-05F7-5191-AC31-494EA39E35EF}"/>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250946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4BDA1-156B-C29A-EC74-E30F94AE0F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CCCA0E-1AB2-D5F9-16BD-37747F3AE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228210-BEFA-6DC4-C1BE-393DAABDAF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EC9617-88FB-E4FA-479A-4E6DB211E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2F4D54-EEDF-81CD-48FD-544967A337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6B3B70-1ADE-3D72-F0A0-EFC7059EE901}"/>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8" name="Footer Placeholder 7">
            <a:extLst>
              <a:ext uri="{FF2B5EF4-FFF2-40B4-BE49-F238E27FC236}">
                <a16:creationId xmlns:a16="http://schemas.microsoft.com/office/drawing/2014/main" id="{3F63CC6B-0643-8DBB-2AA1-0BE719A973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66E1C1-4BD4-63E3-8FB6-0875DAE2AA3D}"/>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104356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286EF-C695-81B1-0FEE-1D06E30C95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EF76C8-6EC3-4931-165C-55EEA25FF587}"/>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4" name="Footer Placeholder 3">
            <a:extLst>
              <a:ext uri="{FF2B5EF4-FFF2-40B4-BE49-F238E27FC236}">
                <a16:creationId xmlns:a16="http://schemas.microsoft.com/office/drawing/2014/main" id="{96F3558F-865D-DFD1-8A79-B47B70990D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5FD597-C59B-B0D0-6456-DEFBB2638982}"/>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3080791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9CA968-34EC-0B41-0224-583D85B96078}"/>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3" name="Footer Placeholder 2">
            <a:extLst>
              <a:ext uri="{FF2B5EF4-FFF2-40B4-BE49-F238E27FC236}">
                <a16:creationId xmlns:a16="http://schemas.microsoft.com/office/drawing/2014/main" id="{BE11BF1A-BBE5-A1BA-717A-C9316F61C8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BCAB6B-FEB3-3CB2-3C82-7AF23929B581}"/>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146783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214D-37B3-83E0-6EEB-F0FBB358A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BDB515-1627-296F-5324-DABD1652DE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A78253-10D0-02AC-2C7E-19D2AC9781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69C71-8FC9-A9A2-ED8F-79E045A3567E}"/>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6" name="Footer Placeholder 5">
            <a:extLst>
              <a:ext uri="{FF2B5EF4-FFF2-40B4-BE49-F238E27FC236}">
                <a16:creationId xmlns:a16="http://schemas.microsoft.com/office/drawing/2014/main" id="{58CB3BF7-A742-BC80-EAFF-3F0DEB92AE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4E952-F1F1-A41A-3F0D-3B5CFC78FFD7}"/>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2425944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08AD-7B90-C9F5-9AA2-2EE45A766E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1457ED-072D-D60E-0D3F-93C468D3A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317F74-EE52-57F8-4449-C3B05380B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884B3-9F03-C60C-C47F-471CEE0FA7B1}"/>
              </a:ext>
            </a:extLst>
          </p:cNvPr>
          <p:cNvSpPr>
            <a:spLocks noGrp="1"/>
          </p:cNvSpPr>
          <p:nvPr>
            <p:ph type="dt" sz="half" idx="10"/>
          </p:nvPr>
        </p:nvSpPr>
        <p:spPr/>
        <p:txBody>
          <a:bodyPr/>
          <a:lstStyle/>
          <a:p>
            <a:fld id="{29FB057A-502B-5B41-8209-221F111FCCA4}" type="datetimeFigureOut">
              <a:rPr lang="en-US" smtClean="0"/>
              <a:t>4/29/25</a:t>
            </a:fld>
            <a:endParaRPr lang="en-US"/>
          </a:p>
        </p:txBody>
      </p:sp>
      <p:sp>
        <p:nvSpPr>
          <p:cNvPr id="6" name="Footer Placeholder 5">
            <a:extLst>
              <a:ext uri="{FF2B5EF4-FFF2-40B4-BE49-F238E27FC236}">
                <a16:creationId xmlns:a16="http://schemas.microsoft.com/office/drawing/2014/main" id="{A6B12C52-97E0-D8DE-34C8-1DA10F0D66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3B3ED4-9227-0B9C-AAC6-84A5F8F2162E}"/>
              </a:ext>
            </a:extLst>
          </p:cNvPr>
          <p:cNvSpPr>
            <a:spLocks noGrp="1"/>
          </p:cNvSpPr>
          <p:nvPr>
            <p:ph type="sldNum" sz="quarter" idx="12"/>
          </p:nvPr>
        </p:nvSpPr>
        <p:spPr/>
        <p:txBody>
          <a:bodyPr/>
          <a:lstStyle/>
          <a:p>
            <a:fld id="{91DFF7E0-E981-D74B-A4CF-13A2D12E2C22}" type="slidenum">
              <a:rPr lang="en-US" smtClean="0"/>
              <a:t>‹#›</a:t>
            </a:fld>
            <a:endParaRPr lang="en-US"/>
          </a:p>
        </p:txBody>
      </p:sp>
    </p:spTree>
    <p:extLst>
      <p:ext uri="{BB962C8B-B14F-4D97-AF65-F5344CB8AC3E}">
        <p14:creationId xmlns:p14="http://schemas.microsoft.com/office/powerpoint/2010/main" val="183286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38D604-160C-BD94-5D43-D6BBD8BF4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698766-DCDE-702B-D23E-B370112B8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AA9CAC-6BA9-355A-69A6-7DA59477F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FB057A-502B-5B41-8209-221F111FCCA4}" type="datetimeFigureOut">
              <a:rPr lang="en-US" smtClean="0"/>
              <a:t>4/29/25</a:t>
            </a:fld>
            <a:endParaRPr lang="en-US"/>
          </a:p>
        </p:txBody>
      </p:sp>
      <p:sp>
        <p:nvSpPr>
          <p:cNvPr id="5" name="Footer Placeholder 4">
            <a:extLst>
              <a:ext uri="{FF2B5EF4-FFF2-40B4-BE49-F238E27FC236}">
                <a16:creationId xmlns:a16="http://schemas.microsoft.com/office/drawing/2014/main" id="{EC5806BD-3DBB-7C64-A018-7C5D914429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77E20B2-A762-B586-D5EC-67FDD4B8E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DFF7E0-E981-D74B-A4CF-13A2D12E2C22}" type="slidenum">
              <a:rPr lang="en-US" smtClean="0"/>
              <a:t>‹#›</a:t>
            </a:fld>
            <a:endParaRPr lang="en-US"/>
          </a:p>
        </p:txBody>
      </p:sp>
    </p:spTree>
    <p:extLst>
      <p:ext uri="{BB962C8B-B14F-4D97-AF65-F5344CB8AC3E}">
        <p14:creationId xmlns:p14="http://schemas.microsoft.com/office/powerpoint/2010/main" val="2839758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F3A8-C217-38FC-4B90-5794B135BA09}"/>
              </a:ext>
            </a:extLst>
          </p:cNvPr>
          <p:cNvSpPr>
            <a:spLocks noGrp="1"/>
          </p:cNvSpPr>
          <p:nvPr>
            <p:ph type="ctrTitle"/>
          </p:nvPr>
        </p:nvSpPr>
        <p:spPr/>
        <p:txBody>
          <a:bodyPr/>
          <a:lstStyle/>
          <a:p>
            <a:r>
              <a:rPr lang="en-US" dirty="0"/>
              <a:t>Perpay Funnel Analysis</a:t>
            </a:r>
          </a:p>
        </p:txBody>
      </p:sp>
      <p:sp>
        <p:nvSpPr>
          <p:cNvPr id="3" name="Subtitle 2">
            <a:extLst>
              <a:ext uri="{FF2B5EF4-FFF2-40B4-BE49-F238E27FC236}">
                <a16:creationId xmlns:a16="http://schemas.microsoft.com/office/drawing/2014/main" id="{8DE96E85-0FD4-5677-101A-D5460807C41F}"/>
              </a:ext>
            </a:extLst>
          </p:cNvPr>
          <p:cNvSpPr>
            <a:spLocks noGrp="1"/>
          </p:cNvSpPr>
          <p:nvPr>
            <p:ph type="subTitle" idx="1"/>
          </p:nvPr>
        </p:nvSpPr>
        <p:spPr/>
        <p:txBody>
          <a:bodyPr/>
          <a:lstStyle/>
          <a:p>
            <a:r>
              <a:rPr lang="en-US" dirty="0"/>
              <a:t>Andrew Stewart</a:t>
            </a:r>
          </a:p>
        </p:txBody>
      </p:sp>
    </p:spTree>
    <p:extLst>
      <p:ext uri="{BB962C8B-B14F-4D97-AF65-F5344CB8AC3E}">
        <p14:creationId xmlns:p14="http://schemas.microsoft.com/office/powerpoint/2010/main" val="3058384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F4CD4-63F8-2E8C-F757-91E7942D5F87}"/>
              </a:ext>
            </a:extLst>
          </p:cNvPr>
          <p:cNvSpPr>
            <a:spLocks noGrp="1"/>
          </p:cNvSpPr>
          <p:nvPr>
            <p:ph type="title"/>
          </p:nvPr>
        </p:nvSpPr>
        <p:spPr/>
        <p:txBody>
          <a:bodyPr/>
          <a:lstStyle/>
          <a:p>
            <a:r>
              <a:rPr lang="en-US" dirty="0"/>
              <a:t>Insights – New / Old Cohort Analysis</a:t>
            </a:r>
          </a:p>
        </p:txBody>
      </p:sp>
      <p:pic>
        <p:nvPicPr>
          <p:cNvPr id="5" name="Content Placeholder 4" descr="A graph of a sales funnel&#10;&#10;AI-generated content may be incorrect.">
            <a:extLst>
              <a:ext uri="{FF2B5EF4-FFF2-40B4-BE49-F238E27FC236}">
                <a16:creationId xmlns:a16="http://schemas.microsoft.com/office/drawing/2014/main" id="{B5247AFE-84E0-821E-187E-74EC17764A9A}"/>
              </a:ext>
            </a:extLst>
          </p:cNvPr>
          <p:cNvPicPr>
            <a:picLocks noGrp="1" noChangeAspect="1"/>
          </p:cNvPicPr>
          <p:nvPr>
            <p:ph idx="1"/>
          </p:nvPr>
        </p:nvPicPr>
        <p:blipFill>
          <a:blip r:embed="rId3"/>
          <a:stretch>
            <a:fillRect/>
          </a:stretch>
        </p:blipFill>
        <p:spPr>
          <a:xfrm>
            <a:off x="212424" y="1339828"/>
            <a:ext cx="8702676" cy="4351338"/>
          </a:xfrm>
        </p:spPr>
      </p:pic>
      <p:sp>
        <p:nvSpPr>
          <p:cNvPr id="6" name="TextBox 5">
            <a:extLst>
              <a:ext uri="{FF2B5EF4-FFF2-40B4-BE49-F238E27FC236}">
                <a16:creationId xmlns:a16="http://schemas.microsoft.com/office/drawing/2014/main" id="{5168E6ED-EA9D-CFEE-1DCF-C4739D8B1994}"/>
              </a:ext>
            </a:extLst>
          </p:cNvPr>
          <p:cNvSpPr txBox="1"/>
          <p:nvPr/>
        </p:nvSpPr>
        <p:spPr>
          <a:xfrm>
            <a:off x="8915100" y="3515497"/>
            <a:ext cx="3064476"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New users are significantly more likely to be approved.</a:t>
            </a:r>
          </a:p>
          <a:p>
            <a:pPr marL="285750" indent="-285750">
              <a:buFont typeface="Arial" panose="020B0604020202020204" pitchFamily="34" charset="0"/>
              <a:buChar char="•"/>
            </a:pPr>
            <a:r>
              <a:rPr lang="en-US" dirty="0"/>
              <a:t>Similarly, more likely to setup deposit and  enter repayment.</a:t>
            </a:r>
          </a:p>
        </p:txBody>
      </p:sp>
      <p:sp>
        <p:nvSpPr>
          <p:cNvPr id="7" name="TextBox 6">
            <a:extLst>
              <a:ext uri="{FF2B5EF4-FFF2-40B4-BE49-F238E27FC236}">
                <a16:creationId xmlns:a16="http://schemas.microsoft.com/office/drawing/2014/main" id="{F725AF26-A4F8-F786-8EAF-8CE27C0803AE}"/>
              </a:ext>
            </a:extLst>
          </p:cNvPr>
          <p:cNvSpPr txBox="1"/>
          <p:nvPr/>
        </p:nvSpPr>
        <p:spPr>
          <a:xfrm>
            <a:off x="701097" y="5842337"/>
            <a:ext cx="6070406" cy="584775"/>
          </a:xfrm>
          <a:prstGeom prst="rect">
            <a:avLst/>
          </a:prstGeom>
          <a:noFill/>
        </p:spPr>
        <p:txBody>
          <a:bodyPr wrap="square" rtlCol="0">
            <a:spAutoFit/>
          </a:bodyPr>
          <a:lstStyle/>
          <a:p>
            <a:r>
              <a:rPr lang="en-US" b="1" dirty="0"/>
              <a:t>Recommendation:</a:t>
            </a:r>
          </a:p>
          <a:p>
            <a:r>
              <a:rPr lang="en-US" sz="1400" dirty="0"/>
              <a:t>Look at Deposit setup process differences between new and existing users.</a:t>
            </a:r>
          </a:p>
        </p:txBody>
      </p:sp>
    </p:spTree>
    <p:extLst>
      <p:ext uri="{BB962C8B-B14F-4D97-AF65-F5344CB8AC3E}">
        <p14:creationId xmlns:p14="http://schemas.microsoft.com/office/powerpoint/2010/main" val="400712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BBB9-215A-19D0-75E8-012B5A26A820}"/>
              </a:ext>
            </a:extLst>
          </p:cNvPr>
          <p:cNvSpPr>
            <a:spLocks noGrp="1"/>
          </p:cNvSpPr>
          <p:nvPr>
            <p:ph type="title"/>
          </p:nvPr>
        </p:nvSpPr>
        <p:spPr/>
        <p:txBody>
          <a:bodyPr/>
          <a:lstStyle/>
          <a:p>
            <a:r>
              <a:rPr lang="en-US" dirty="0"/>
              <a:t>Insights – Repayment Windows</a:t>
            </a:r>
          </a:p>
        </p:txBody>
      </p:sp>
      <p:pic>
        <p:nvPicPr>
          <p:cNvPr id="5" name="Content Placeholder 4" descr="A screenshot of a graph&#10;&#10;AI-generated content may be incorrect.">
            <a:extLst>
              <a:ext uri="{FF2B5EF4-FFF2-40B4-BE49-F238E27FC236}">
                <a16:creationId xmlns:a16="http://schemas.microsoft.com/office/drawing/2014/main" id="{57E20D15-6098-5931-3F18-756A48F5FB89}"/>
              </a:ext>
            </a:extLst>
          </p:cNvPr>
          <p:cNvPicPr>
            <a:picLocks noGrp="1" noChangeAspect="1"/>
          </p:cNvPicPr>
          <p:nvPr>
            <p:ph idx="1"/>
          </p:nvPr>
        </p:nvPicPr>
        <p:blipFill>
          <a:blip r:embed="rId2"/>
          <a:stretch>
            <a:fillRect/>
          </a:stretch>
        </p:blipFill>
        <p:spPr>
          <a:xfrm>
            <a:off x="838200" y="1690688"/>
            <a:ext cx="7467600" cy="3568700"/>
          </a:xfrm>
        </p:spPr>
      </p:pic>
      <p:sp>
        <p:nvSpPr>
          <p:cNvPr id="7" name="TextBox 6">
            <a:extLst>
              <a:ext uri="{FF2B5EF4-FFF2-40B4-BE49-F238E27FC236}">
                <a16:creationId xmlns:a16="http://schemas.microsoft.com/office/drawing/2014/main" id="{D94BD32D-59C9-4FF0-E984-A4DBB1019135}"/>
              </a:ext>
            </a:extLst>
          </p:cNvPr>
          <p:cNvSpPr txBox="1"/>
          <p:nvPr/>
        </p:nvSpPr>
        <p:spPr>
          <a:xfrm>
            <a:off x="838200" y="4686300"/>
            <a:ext cx="7467600" cy="1200329"/>
          </a:xfrm>
          <a:prstGeom prst="rect">
            <a:avLst/>
          </a:prstGeom>
          <a:noFill/>
        </p:spPr>
        <p:txBody>
          <a:bodyPr wrap="square" rtlCol="0">
            <a:spAutoFit/>
          </a:bodyPr>
          <a:lstStyle/>
          <a:p>
            <a:r>
              <a:rPr lang="en-US" dirty="0"/>
              <a:t>Notice that existing users and new users are in approximate parity until 15-day timeline. In the 15+ day timeline new users out convert existing users. This is further evidence that their may be nudges or other processes that need to be moved to the existing user base from the new user flow.</a:t>
            </a:r>
          </a:p>
        </p:txBody>
      </p:sp>
    </p:spTree>
    <p:extLst>
      <p:ext uri="{BB962C8B-B14F-4D97-AF65-F5344CB8AC3E}">
        <p14:creationId xmlns:p14="http://schemas.microsoft.com/office/powerpoint/2010/main" val="270160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BEB5-9EC8-6443-D7A5-E1A3CAB91177}"/>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4B70C338-B9B0-3516-8C38-29217CF6A19B}"/>
              </a:ext>
            </a:extLst>
          </p:cNvPr>
          <p:cNvSpPr>
            <a:spLocks noGrp="1"/>
          </p:cNvSpPr>
          <p:nvPr>
            <p:ph idx="1"/>
          </p:nvPr>
        </p:nvSpPr>
        <p:spPr/>
        <p:txBody>
          <a:bodyPr/>
          <a:lstStyle/>
          <a:p>
            <a:r>
              <a:rPr lang="en-US" dirty="0"/>
              <a:t>Focus on existing customers. Existing customers have a higher ticket price and should have lower acquisition costs.</a:t>
            </a:r>
          </a:p>
          <a:p>
            <a:r>
              <a:rPr lang="en-US" dirty="0"/>
              <a:t>Analyze differences in the order flow for new and existing users</a:t>
            </a:r>
          </a:p>
          <a:p>
            <a:r>
              <a:rPr lang="en-US" dirty="0"/>
              <a:t>If new users are nudged more implement similar nudges to existing users</a:t>
            </a:r>
          </a:p>
          <a:p>
            <a:r>
              <a:rPr lang="en-US" dirty="0"/>
              <a:t>If flows have approximately equal nudges, consider how to engage existing users especially beyond 15 days after approval.</a:t>
            </a:r>
          </a:p>
        </p:txBody>
      </p:sp>
    </p:spTree>
    <p:extLst>
      <p:ext uri="{BB962C8B-B14F-4D97-AF65-F5344CB8AC3E}">
        <p14:creationId xmlns:p14="http://schemas.microsoft.com/office/powerpoint/2010/main" val="200187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EC62-B8DD-8533-9923-937EA26E7459}"/>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2FAAECF-109E-6E4E-5799-928C01CC67B3}"/>
              </a:ext>
            </a:extLst>
          </p:cNvPr>
          <p:cNvSpPr>
            <a:spLocks noGrp="1"/>
          </p:cNvSpPr>
          <p:nvPr>
            <p:ph idx="1"/>
          </p:nvPr>
        </p:nvSpPr>
        <p:spPr/>
        <p:txBody>
          <a:bodyPr/>
          <a:lstStyle/>
          <a:p>
            <a:r>
              <a:rPr lang="en-US" dirty="0"/>
              <a:t>Further Analysis of process for new and existing users.</a:t>
            </a:r>
          </a:p>
          <a:p>
            <a:r>
              <a:rPr lang="en-US" dirty="0"/>
              <a:t>Look deeper into approval process.</a:t>
            </a:r>
          </a:p>
          <a:p>
            <a:r>
              <a:rPr lang="en-US" dirty="0"/>
              <a:t>Consider non-underwriting improvements to the approval process.</a:t>
            </a:r>
          </a:p>
          <a:p>
            <a:endParaRPr lang="en-US" dirty="0"/>
          </a:p>
        </p:txBody>
      </p:sp>
    </p:spTree>
    <p:extLst>
      <p:ext uri="{BB962C8B-B14F-4D97-AF65-F5344CB8AC3E}">
        <p14:creationId xmlns:p14="http://schemas.microsoft.com/office/powerpoint/2010/main" val="2768077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A0DCB-4E05-A315-CA77-CF88530DA3EC}"/>
              </a:ext>
            </a:extLst>
          </p:cNvPr>
          <p:cNvSpPr>
            <a:spLocks noGrp="1"/>
          </p:cNvSpPr>
          <p:nvPr>
            <p:ph idx="1"/>
          </p:nvPr>
        </p:nvSpPr>
        <p:spPr>
          <a:xfrm>
            <a:off x="838200" y="304800"/>
            <a:ext cx="10515600" cy="5872163"/>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Thank You!</a:t>
            </a:r>
          </a:p>
          <a:p>
            <a:pPr marL="0" indent="0" algn="ctr">
              <a:buNone/>
            </a:pPr>
            <a:endParaRPr lang="en-US" dirty="0"/>
          </a:p>
          <a:p>
            <a:pPr marL="0" indent="0" algn="ctr">
              <a:buNone/>
            </a:pPr>
            <a:endParaRPr lang="en-US" dirty="0"/>
          </a:p>
          <a:p>
            <a:pPr marL="0" indent="0" algn="ctr">
              <a:buNone/>
            </a:pPr>
            <a:r>
              <a:rPr lang="en-US" dirty="0"/>
              <a:t>Any Questions?</a:t>
            </a:r>
          </a:p>
        </p:txBody>
      </p:sp>
    </p:spTree>
    <p:extLst>
      <p:ext uri="{BB962C8B-B14F-4D97-AF65-F5344CB8AC3E}">
        <p14:creationId xmlns:p14="http://schemas.microsoft.com/office/powerpoint/2010/main" val="18012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21A2-995D-511B-6098-FE3B06A360E8}"/>
              </a:ext>
            </a:extLst>
          </p:cNvPr>
          <p:cNvSpPr>
            <a:spLocks noGrp="1"/>
          </p:cNvSpPr>
          <p:nvPr>
            <p:ph type="title"/>
          </p:nvPr>
        </p:nvSpPr>
        <p:spPr/>
        <p:txBody>
          <a:bodyPr/>
          <a:lstStyle/>
          <a:p>
            <a:r>
              <a:rPr lang="en-US" dirty="0"/>
              <a:t>Appendix: Approvals</a:t>
            </a:r>
          </a:p>
        </p:txBody>
      </p:sp>
      <p:pic>
        <p:nvPicPr>
          <p:cNvPr id="5" name="Content Placeholder 4" descr="A table of approval type count&#10;&#10;AI-generated content may be incorrect.">
            <a:extLst>
              <a:ext uri="{FF2B5EF4-FFF2-40B4-BE49-F238E27FC236}">
                <a16:creationId xmlns:a16="http://schemas.microsoft.com/office/drawing/2014/main" id="{036423B8-5A2F-90E9-14E7-8E150B4616A9}"/>
              </a:ext>
            </a:extLst>
          </p:cNvPr>
          <p:cNvPicPr>
            <a:picLocks noGrp="1" noChangeAspect="1"/>
          </p:cNvPicPr>
          <p:nvPr>
            <p:ph idx="1"/>
          </p:nvPr>
        </p:nvPicPr>
        <p:blipFill>
          <a:blip r:embed="rId2"/>
          <a:stretch>
            <a:fillRect/>
          </a:stretch>
        </p:blipFill>
        <p:spPr>
          <a:xfrm>
            <a:off x="2743200" y="2216944"/>
            <a:ext cx="6705600" cy="3568700"/>
          </a:xfrm>
        </p:spPr>
      </p:pic>
    </p:spTree>
    <p:extLst>
      <p:ext uri="{BB962C8B-B14F-4D97-AF65-F5344CB8AC3E}">
        <p14:creationId xmlns:p14="http://schemas.microsoft.com/office/powerpoint/2010/main" val="3370021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57568-1AF6-70F9-C70C-CAD2A1CD7A21}"/>
              </a:ext>
            </a:extLst>
          </p:cNvPr>
          <p:cNvSpPr>
            <a:spLocks noGrp="1"/>
          </p:cNvSpPr>
          <p:nvPr>
            <p:ph type="title"/>
          </p:nvPr>
        </p:nvSpPr>
        <p:spPr/>
        <p:txBody>
          <a:bodyPr/>
          <a:lstStyle/>
          <a:p>
            <a:r>
              <a:rPr lang="en-US" dirty="0" err="1"/>
              <a:t>Apendix</a:t>
            </a:r>
            <a:r>
              <a:rPr lang="en-US" dirty="0"/>
              <a:t>: Cancellations</a:t>
            </a:r>
          </a:p>
        </p:txBody>
      </p:sp>
      <p:pic>
        <p:nvPicPr>
          <p:cNvPr id="5" name="Content Placeholder 4" descr="A table of text with numbers&#10;&#10;AI-generated content may be incorrect.">
            <a:extLst>
              <a:ext uri="{FF2B5EF4-FFF2-40B4-BE49-F238E27FC236}">
                <a16:creationId xmlns:a16="http://schemas.microsoft.com/office/drawing/2014/main" id="{2FB75E7B-CCA4-849B-9F3E-506257DA8184}"/>
              </a:ext>
            </a:extLst>
          </p:cNvPr>
          <p:cNvPicPr>
            <a:picLocks noGrp="1" noChangeAspect="1"/>
          </p:cNvPicPr>
          <p:nvPr>
            <p:ph idx="1"/>
          </p:nvPr>
        </p:nvPicPr>
        <p:blipFill>
          <a:blip r:embed="rId2"/>
          <a:stretch>
            <a:fillRect/>
          </a:stretch>
        </p:blipFill>
        <p:spPr>
          <a:xfrm>
            <a:off x="368300" y="1341764"/>
            <a:ext cx="4546600" cy="5151111"/>
          </a:xfrm>
        </p:spPr>
      </p:pic>
    </p:spTree>
    <p:extLst>
      <p:ext uri="{BB962C8B-B14F-4D97-AF65-F5344CB8AC3E}">
        <p14:creationId xmlns:p14="http://schemas.microsoft.com/office/powerpoint/2010/main" val="2315323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265F-0962-3EB6-147F-C6C2CC959416}"/>
              </a:ext>
            </a:extLst>
          </p:cNvPr>
          <p:cNvSpPr>
            <a:spLocks noGrp="1"/>
          </p:cNvSpPr>
          <p:nvPr>
            <p:ph type="title"/>
          </p:nvPr>
        </p:nvSpPr>
        <p:spPr/>
        <p:txBody>
          <a:bodyPr/>
          <a:lstStyle/>
          <a:p>
            <a:r>
              <a:rPr lang="en-US" dirty="0"/>
              <a:t>Appendix: Duration Statistics</a:t>
            </a:r>
          </a:p>
        </p:txBody>
      </p:sp>
      <p:pic>
        <p:nvPicPr>
          <p:cNvPr id="5" name="Content Placeholder 4" descr="A table with numbers and a few words&#10;&#10;AI-generated content may be incorrect.">
            <a:extLst>
              <a:ext uri="{FF2B5EF4-FFF2-40B4-BE49-F238E27FC236}">
                <a16:creationId xmlns:a16="http://schemas.microsoft.com/office/drawing/2014/main" id="{B86D0020-42B4-483A-8FCB-F95AF0955D69}"/>
              </a:ext>
            </a:extLst>
          </p:cNvPr>
          <p:cNvPicPr>
            <a:picLocks noGrp="1" noChangeAspect="1"/>
          </p:cNvPicPr>
          <p:nvPr>
            <p:ph idx="1"/>
          </p:nvPr>
        </p:nvPicPr>
        <p:blipFill>
          <a:blip r:embed="rId2"/>
          <a:stretch>
            <a:fillRect/>
          </a:stretch>
        </p:blipFill>
        <p:spPr>
          <a:xfrm>
            <a:off x="838200" y="1307372"/>
            <a:ext cx="4465853" cy="3063874"/>
          </a:xfrm>
        </p:spPr>
      </p:pic>
      <p:pic>
        <p:nvPicPr>
          <p:cNvPr id="7" name="Picture 6" descr="A table with numbers and a few lines&#10;&#10;AI-generated content may be incorrect.">
            <a:extLst>
              <a:ext uri="{FF2B5EF4-FFF2-40B4-BE49-F238E27FC236}">
                <a16:creationId xmlns:a16="http://schemas.microsoft.com/office/drawing/2014/main" id="{C44D4E77-361B-A171-1D40-EA57D1AE4524}"/>
              </a:ext>
            </a:extLst>
          </p:cNvPr>
          <p:cNvPicPr>
            <a:picLocks noChangeAspect="1"/>
          </p:cNvPicPr>
          <p:nvPr/>
        </p:nvPicPr>
        <p:blipFill>
          <a:blip r:embed="rId3"/>
          <a:stretch>
            <a:fillRect/>
          </a:stretch>
        </p:blipFill>
        <p:spPr>
          <a:xfrm>
            <a:off x="516153" y="3794125"/>
            <a:ext cx="4465854" cy="3063875"/>
          </a:xfrm>
          <a:prstGeom prst="rect">
            <a:avLst/>
          </a:prstGeom>
        </p:spPr>
      </p:pic>
      <p:pic>
        <p:nvPicPr>
          <p:cNvPr id="9" name="Picture 8" descr="A screenshot of a graph&#10;&#10;AI-generated content may be incorrect.">
            <a:extLst>
              <a:ext uri="{FF2B5EF4-FFF2-40B4-BE49-F238E27FC236}">
                <a16:creationId xmlns:a16="http://schemas.microsoft.com/office/drawing/2014/main" id="{61131F7B-0D52-B8FF-C3C5-9A72F4123613}"/>
              </a:ext>
            </a:extLst>
          </p:cNvPr>
          <p:cNvPicPr>
            <a:picLocks noChangeAspect="1"/>
          </p:cNvPicPr>
          <p:nvPr/>
        </p:nvPicPr>
        <p:blipFill>
          <a:blip r:embed="rId4"/>
          <a:stretch>
            <a:fillRect/>
          </a:stretch>
        </p:blipFill>
        <p:spPr>
          <a:xfrm>
            <a:off x="5626100" y="1690688"/>
            <a:ext cx="6184900" cy="4243256"/>
          </a:xfrm>
          <a:prstGeom prst="rect">
            <a:avLst/>
          </a:prstGeom>
        </p:spPr>
      </p:pic>
    </p:spTree>
    <p:extLst>
      <p:ext uri="{BB962C8B-B14F-4D97-AF65-F5344CB8AC3E}">
        <p14:creationId xmlns:p14="http://schemas.microsoft.com/office/powerpoint/2010/main" val="2570916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35E0-69D2-4D6E-C882-00B2D4CDE78B}"/>
              </a:ext>
            </a:extLst>
          </p:cNvPr>
          <p:cNvSpPr>
            <a:spLocks noGrp="1"/>
          </p:cNvSpPr>
          <p:nvPr>
            <p:ph type="title"/>
          </p:nvPr>
        </p:nvSpPr>
        <p:spPr/>
        <p:txBody>
          <a:bodyPr/>
          <a:lstStyle/>
          <a:p>
            <a:r>
              <a:rPr lang="en-US" dirty="0"/>
              <a:t>Appendix: Employers</a:t>
            </a:r>
          </a:p>
        </p:txBody>
      </p:sp>
      <p:pic>
        <p:nvPicPr>
          <p:cNvPr id="5" name="Content Placeholder 4" descr="A screenshot of a document&#10;&#10;AI-generated content may be incorrect.">
            <a:extLst>
              <a:ext uri="{FF2B5EF4-FFF2-40B4-BE49-F238E27FC236}">
                <a16:creationId xmlns:a16="http://schemas.microsoft.com/office/drawing/2014/main" id="{54E5EB85-399B-4487-39A7-56466F221777}"/>
              </a:ext>
            </a:extLst>
          </p:cNvPr>
          <p:cNvPicPr>
            <a:picLocks noGrp="1" noChangeAspect="1"/>
          </p:cNvPicPr>
          <p:nvPr>
            <p:ph idx="1"/>
          </p:nvPr>
        </p:nvPicPr>
        <p:blipFill>
          <a:blip r:embed="rId2"/>
          <a:stretch>
            <a:fillRect/>
          </a:stretch>
        </p:blipFill>
        <p:spPr>
          <a:xfrm>
            <a:off x="838200" y="1558925"/>
            <a:ext cx="6409903" cy="4351338"/>
          </a:xfrm>
        </p:spPr>
      </p:pic>
    </p:spTree>
    <p:extLst>
      <p:ext uri="{BB962C8B-B14F-4D97-AF65-F5344CB8AC3E}">
        <p14:creationId xmlns:p14="http://schemas.microsoft.com/office/powerpoint/2010/main" val="249647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1930-7B0F-826B-8690-69C5B78FDE7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B7E5B14-3AEF-0606-7ED3-5E7D00A18A56}"/>
              </a:ext>
            </a:extLst>
          </p:cNvPr>
          <p:cNvSpPr>
            <a:spLocks noGrp="1"/>
          </p:cNvSpPr>
          <p:nvPr>
            <p:ph idx="1"/>
          </p:nvPr>
        </p:nvSpPr>
        <p:spPr/>
        <p:txBody>
          <a:bodyPr/>
          <a:lstStyle/>
          <a:p>
            <a:r>
              <a:rPr lang="en-US" dirty="0"/>
              <a:t>Data</a:t>
            </a:r>
          </a:p>
          <a:p>
            <a:r>
              <a:rPr lang="en-US" dirty="0"/>
              <a:t>Methodology</a:t>
            </a:r>
          </a:p>
          <a:p>
            <a:r>
              <a:rPr lang="en-US" dirty="0"/>
              <a:t>Insights</a:t>
            </a:r>
          </a:p>
          <a:p>
            <a:r>
              <a:rPr lang="en-US" dirty="0"/>
              <a:t>Recommendations</a:t>
            </a:r>
          </a:p>
          <a:p>
            <a:r>
              <a:rPr lang="en-US" dirty="0"/>
              <a:t>Next Steps</a:t>
            </a:r>
          </a:p>
          <a:p>
            <a:r>
              <a:rPr lang="en-US" dirty="0"/>
              <a:t>Questions</a:t>
            </a:r>
          </a:p>
          <a:p>
            <a:r>
              <a:rPr lang="en-US"/>
              <a:t>Appendix</a:t>
            </a:r>
            <a:endParaRPr lang="en-US" dirty="0"/>
          </a:p>
        </p:txBody>
      </p:sp>
    </p:spTree>
    <p:extLst>
      <p:ext uri="{BB962C8B-B14F-4D97-AF65-F5344CB8AC3E}">
        <p14:creationId xmlns:p14="http://schemas.microsoft.com/office/powerpoint/2010/main" val="347293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685B-E8FD-E8A3-3390-18A676922126}"/>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DFA39F8E-F947-D06A-1DB7-FE98E3C6EC34}"/>
              </a:ext>
            </a:extLst>
          </p:cNvPr>
          <p:cNvSpPr>
            <a:spLocks noGrp="1"/>
          </p:cNvSpPr>
          <p:nvPr>
            <p:ph idx="1"/>
          </p:nvPr>
        </p:nvSpPr>
        <p:spPr/>
        <p:txBody>
          <a:bodyPr>
            <a:normAutofit lnSpcReduction="10000"/>
          </a:bodyPr>
          <a:lstStyle/>
          <a:p>
            <a:pPr>
              <a:lnSpc>
                <a:spcPct val="150000"/>
              </a:lnSpc>
            </a:pPr>
            <a:r>
              <a:rPr lang="en-US" dirty="0"/>
              <a:t>Found that user data only reflects users who created accounts from October 13, 2020 - November 6, 2020.</a:t>
            </a:r>
          </a:p>
          <a:p>
            <a:pPr lvl="1">
              <a:lnSpc>
                <a:spcPct val="150000"/>
              </a:lnSpc>
            </a:pPr>
            <a:r>
              <a:rPr lang="en-US" dirty="0"/>
              <a:t>53% of orders in the data are made by these ‘new users’</a:t>
            </a:r>
          </a:p>
          <a:p>
            <a:pPr>
              <a:lnSpc>
                <a:spcPct val="150000"/>
              </a:lnSpc>
            </a:pPr>
            <a:r>
              <a:rPr lang="en-US" dirty="0"/>
              <a:t>New users demonstrate unique behaviors when compared to existing users.</a:t>
            </a:r>
          </a:p>
          <a:p>
            <a:pPr lvl="1">
              <a:lnSpc>
                <a:spcPct val="150000"/>
              </a:lnSpc>
            </a:pPr>
            <a:r>
              <a:rPr lang="en-US" dirty="0"/>
              <a:t>More likely to be approved.</a:t>
            </a:r>
          </a:p>
          <a:p>
            <a:pPr lvl="1">
              <a:lnSpc>
                <a:spcPct val="150000"/>
              </a:lnSpc>
            </a:pPr>
            <a:r>
              <a:rPr lang="en-US" dirty="0"/>
              <a:t>More likely to enter repayment.</a:t>
            </a:r>
          </a:p>
        </p:txBody>
      </p:sp>
    </p:spTree>
    <p:extLst>
      <p:ext uri="{BB962C8B-B14F-4D97-AF65-F5344CB8AC3E}">
        <p14:creationId xmlns:p14="http://schemas.microsoft.com/office/powerpoint/2010/main" val="2062479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69E4-F4AA-B469-723D-8DD175CD6DAD}"/>
              </a:ext>
            </a:extLst>
          </p:cNvPr>
          <p:cNvSpPr>
            <a:spLocks noGrp="1"/>
          </p:cNvSpPr>
          <p:nvPr>
            <p:ph type="title"/>
          </p:nvPr>
        </p:nvSpPr>
        <p:spPr/>
        <p:txBody>
          <a:bodyPr>
            <a:normAutofit/>
          </a:bodyPr>
          <a:lstStyle/>
          <a:p>
            <a:r>
              <a:rPr lang="en-US" sz="3600" dirty="0"/>
              <a:t>Data – Summary of Statistics: Application Amounts</a:t>
            </a:r>
          </a:p>
        </p:txBody>
      </p:sp>
      <p:sp>
        <p:nvSpPr>
          <p:cNvPr id="3" name="Content Placeholder 2">
            <a:extLst>
              <a:ext uri="{FF2B5EF4-FFF2-40B4-BE49-F238E27FC236}">
                <a16:creationId xmlns:a16="http://schemas.microsoft.com/office/drawing/2014/main" id="{BEB81137-18A0-685F-2B77-7DEA5F3AA91C}"/>
              </a:ext>
            </a:extLst>
          </p:cNvPr>
          <p:cNvSpPr>
            <a:spLocks noGrp="1"/>
          </p:cNvSpPr>
          <p:nvPr>
            <p:ph idx="1"/>
          </p:nvPr>
        </p:nvSpPr>
        <p:spPr/>
        <p:txBody>
          <a:bodyPr>
            <a:normAutofit/>
          </a:bodyPr>
          <a:lstStyle/>
          <a:p>
            <a:r>
              <a:rPr lang="en-US" dirty="0"/>
              <a:t>Application Average Amounts</a:t>
            </a:r>
          </a:p>
          <a:p>
            <a:pPr lvl="1"/>
            <a:r>
              <a:rPr lang="en-US" dirty="0"/>
              <a:t>Existing: $645</a:t>
            </a:r>
          </a:p>
          <a:p>
            <a:pPr lvl="1"/>
            <a:r>
              <a:rPr lang="en-US" dirty="0"/>
              <a:t>New: $634</a:t>
            </a:r>
          </a:p>
          <a:p>
            <a:pPr marL="457200" lvl="1" indent="0">
              <a:buNone/>
            </a:pPr>
            <a:endParaRPr lang="en-US" dirty="0"/>
          </a:p>
        </p:txBody>
      </p:sp>
      <p:pic>
        <p:nvPicPr>
          <p:cNvPr id="5" name="Picture 4" descr="A graph of a violin and a violin&#10;&#10;AI-generated content may be incorrect.">
            <a:extLst>
              <a:ext uri="{FF2B5EF4-FFF2-40B4-BE49-F238E27FC236}">
                <a16:creationId xmlns:a16="http://schemas.microsoft.com/office/drawing/2014/main" id="{E6F85CDD-9AB9-989B-454C-0B458A36BF1C}"/>
              </a:ext>
            </a:extLst>
          </p:cNvPr>
          <p:cNvPicPr>
            <a:picLocks noChangeAspect="1"/>
          </p:cNvPicPr>
          <p:nvPr/>
        </p:nvPicPr>
        <p:blipFill>
          <a:blip r:embed="rId2"/>
          <a:stretch>
            <a:fillRect/>
          </a:stretch>
        </p:blipFill>
        <p:spPr>
          <a:xfrm>
            <a:off x="838200" y="3055335"/>
            <a:ext cx="8664794" cy="2888265"/>
          </a:xfrm>
          <a:prstGeom prst="rect">
            <a:avLst/>
          </a:prstGeom>
        </p:spPr>
      </p:pic>
    </p:spTree>
    <p:extLst>
      <p:ext uri="{BB962C8B-B14F-4D97-AF65-F5344CB8AC3E}">
        <p14:creationId xmlns:p14="http://schemas.microsoft.com/office/powerpoint/2010/main" val="144563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C534-4A0F-C361-456D-4598001594F0}"/>
              </a:ext>
            </a:extLst>
          </p:cNvPr>
          <p:cNvSpPr>
            <a:spLocks noGrp="1"/>
          </p:cNvSpPr>
          <p:nvPr>
            <p:ph type="title"/>
          </p:nvPr>
        </p:nvSpPr>
        <p:spPr/>
        <p:txBody>
          <a:bodyPr>
            <a:normAutofit/>
          </a:bodyPr>
          <a:lstStyle/>
          <a:p>
            <a:r>
              <a:rPr lang="en-US" sz="4000" dirty="0"/>
              <a:t>Data – Summary of Statistics: Converted Amounts</a:t>
            </a:r>
          </a:p>
        </p:txBody>
      </p:sp>
      <p:sp>
        <p:nvSpPr>
          <p:cNvPr id="3" name="Content Placeholder 2">
            <a:extLst>
              <a:ext uri="{FF2B5EF4-FFF2-40B4-BE49-F238E27FC236}">
                <a16:creationId xmlns:a16="http://schemas.microsoft.com/office/drawing/2014/main" id="{E9C65483-D726-20F1-8635-C800A4E5AB7B}"/>
              </a:ext>
            </a:extLst>
          </p:cNvPr>
          <p:cNvSpPr>
            <a:spLocks noGrp="1"/>
          </p:cNvSpPr>
          <p:nvPr>
            <p:ph idx="1"/>
          </p:nvPr>
        </p:nvSpPr>
        <p:spPr/>
        <p:txBody>
          <a:bodyPr/>
          <a:lstStyle/>
          <a:p>
            <a:r>
              <a:rPr lang="en-US" dirty="0"/>
              <a:t>Converted Average Amounts</a:t>
            </a:r>
          </a:p>
          <a:p>
            <a:pPr lvl="1"/>
            <a:r>
              <a:rPr lang="en-US" dirty="0"/>
              <a:t>$555</a:t>
            </a:r>
          </a:p>
          <a:p>
            <a:pPr lvl="1"/>
            <a:r>
              <a:rPr lang="en-US" dirty="0"/>
              <a:t>$538</a:t>
            </a:r>
          </a:p>
          <a:p>
            <a:pPr marL="0" indent="0">
              <a:buNone/>
            </a:pPr>
            <a:endParaRPr lang="en-US" dirty="0"/>
          </a:p>
        </p:txBody>
      </p:sp>
      <p:pic>
        <p:nvPicPr>
          <p:cNvPr id="5" name="Picture 4" descr="A graph of a violin plot&#10;&#10;AI-generated content may be incorrect.">
            <a:extLst>
              <a:ext uri="{FF2B5EF4-FFF2-40B4-BE49-F238E27FC236}">
                <a16:creationId xmlns:a16="http://schemas.microsoft.com/office/drawing/2014/main" id="{8A827408-29E6-2231-0366-79752E8A413A}"/>
              </a:ext>
            </a:extLst>
          </p:cNvPr>
          <p:cNvPicPr>
            <a:picLocks noChangeAspect="1"/>
          </p:cNvPicPr>
          <p:nvPr/>
        </p:nvPicPr>
        <p:blipFill>
          <a:blip r:embed="rId3"/>
          <a:stretch>
            <a:fillRect/>
          </a:stretch>
        </p:blipFill>
        <p:spPr>
          <a:xfrm>
            <a:off x="838200" y="3148206"/>
            <a:ext cx="7772400" cy="2590800"/>
          </a:xfrm>
          <a:prstGeom prst="rect">
            <a:avLst/>
          </a:prstGeom>
        </p:spPr>
      </p:pic>
    </p:spTree>
    <p:extLst>
      <p:ext uri="{BB962C8B-B14F-4D97-AF65-F5344CB8AC3E}">
        <p14:creationId xmlns:p14="http://schemas.microsoft.com/office/powerpoint/2010/main" val="3741635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D2A9-6650-D5C2-1533-90A923F014E1}"/>
              </a:ext>
            </a:extLst>
          </p:cNvPr>
          <p:cNvSpPr>
            <a:spLocks noGrp="1"/>
          </p:cNvSpPr>
          <p:nvPr>
            <p:ph type="title"/>
          </p:nvPr>
        </p:nvSpPr>
        <p:spPr/>
        <p:txBody>
          <a:bodyPr/>
          <a:lstStyle/>
          <a:p>
            <a:r>
              <a:rPr lang="en-US" sz="4400" dirty="0"/>
              <a:t>Data – Summary of Statistics: Repayment</a:t>
            </a:r>
            <a:endParaRPr lang="en-US" dirty="0"/>
          </a:p>
        </p:txBody>
      </p:sp>
      <p:sp>
        <p:nvSpPr>
          <p:cNvPr id="3" name="Content Placeholder 2">
            <a:extLst>
              <a:ext uri="{FF2B5EF4-FFF2-40B4-BE49-F238E27FC236}">
                <a16:creationId xmlns:a16="http://schemas.microsoft.com/office/drawing/2014/main" id="{7317249C-A090-E22E-8E05-5CD21AC83F93}"/>
              </a:ext>
            </a:extLst>
          </p:cNvPr>
          <p:cNvSpPr>
            <a:spLocks noGrp="1"/>
          </p:cNvSpPr>
          <p:nvPr>
            <p:ph idx="1"/>
          </p:nvPr>
        </p:nvSpPr>
        <p:spPr/>
        <p:txBody>
          <a:bodyPr/>
          <a:lstStyle/>
          <a:p>
            <a:r>
              <a:rPr lang="en-US" dirty="0"/>
              <a:t>Time to Repayment</a:t>
            </a:r>
          </a:p>
          <a:p>
            <a:pPr lvl="1"/>
            <a:r>
              <a:rPr lang="en-US" dirty="0"/>
              <a:t>Median: 12 days</a:t>
            </a:r>
          </a:p>
          <a:p>
            <a:pPr lvl="1"/>
            <a:r>
              <a:rPr lang="en-US" dirty="0"/>
              <a:t>Average: 15 days</a:t>
            </a:r>
          </a:p>
          <a:p>
            <a:endParaRPr lang="en-US" dirty="0"/>
          </a:p>
        </p:txBody>
      </p:sp>
      <p:pic>
        <p:nvPicPr>
          <p:cNvPr id="5" name="Picture 4" descr="A graph of a function&#10;&#10;AI-generated content may be incorrect.">
            <a:extLst>
              <a:ext uri="{FF2B5EF4-FFF2-40B4-BE49-F238E27FC236}">
                <a16:creationId xmlns:a16="http://schemas.microsoft.com/office/drawing/2014/main" id="{017AFA63-5789-3C1E-F3C9-91C2225D8ED8}"/>
              </a:ext>
            </a:extLst>
          </p:cNvPr>
          <p:cNvPicPr>
            <a:picLocks noChangeAspect="1"/>
          </p:cNvPicPr>
          <p:nvPr/>
        </p:nvPicPr>
        <p:blipFill>
          <a:blip r:embed="rId2"/>
          <a:stretch>
            <a:fillRect/>
          </a:stretch>
        </p:blipFill>
        <p:spPr>
          <a:xfrm>
            <a:off x="1391227" y="3040448"/>
            <a:ext cx="9409545" cy="3136515"/>
          </a:xfrm>
          <a:prstGeom prst="rect">
            <a:avLst/>
          </a:prstGeom>
        </p:spPr>
      </p:pic>
    </p:spTree>
    <p:extLst>
      <p:ext uri="{BB962C8B-B14F-4D97-AF65-F5344CB8AC3E}">
        <p14:creationId xmlns:p14="http://schemas.microsoft.com/office/powerpoint/2010/main" val="110501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FD26-A126-8534-6C78-756C98FDD433}"/>
              </a:ext>
            </a:extLst>
          </p:cNvPr>
          <p:cNvSpPr>
            <a:spLocks noGrp="1"/>
          </p:cNvSpPr>
          <p:nvPr>
            <p:ph type="title"/>
          </p:nvPr>
        </p:nvSpPr>
        <p:spPr/>
        <p:txBody>
          <a:bodyPr/>
          <a:lstStyle/>
          <a:p>
            <a:r>
              <a:rPr lang="en-US" dirty="0"/>
              <a:t>Data – Funnel Sankey</a:t>
            </a:r>
          </a:p>
        </p:txBody>
      </p:sp>
      <p:pic>
        <p:nvPicPr>
          <p:cNvPr id="5" name="Content Placeholder 4">
            <a:extLst>
              <a:ext uri="{FF2B5EF4-FFF2-40B4-BE49-F238E27FC236}">
                <a16:creationId xmlns:a16="http://schemas.microsoft.com/office/drawing/2014/main" id="{0675809B-A80E-D55A-24B5-E8D3C9263634}"/>
              </a:ext>
            </a:extLst>
          </p:cNvPr>
          <p:cNvPicPr>
            <a:picLocks noGrp="1" noChangeAspect="1"/>
          </p:cNvPicPr>
          <p:nvPr>
            <p:ph idx="1"/>
          </p:nvPr>
        </p:nvPicPr>
        <p:blipFill>
          <a:blip r:embed="rId2"/>
          <a:stretch>
            <a:fillRect/>
          </a:stretch>
        </p:blipFill>
        <p:spPr>
          <a:xfrm>
            <a:off x="0" y="1253330"/>
            <a:ext cx="5604670" cy="5604670"/>
          </a:xfrm>
        </p:spPr>
      </p:pic>
    </p:spTree>
    <p:extLst>
      <p:ext uri="{BB962C8B-B14F-4D97-AF65-F5344CB8AC3E}">
        <p14:creationId xmlns:p14="http://schemas.microsoft.com/office/powerpoint/2010/main" val="3494167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4D05F-DCA4-B176-840E-9BB86584821C}"/>
              </a:ext>
            </a:extLst>
          </p:cNvPr>
          <p:cNvSpPr>
            <a:spLocks noGrp="1"/>
          </p:cNvSpPr>
          <p:nvPr>
            <p:ph type="title"/>
          </p:nvPr>
        </p:nvSpPr>
        <p:spPr/>
        <p:txBody>
          <a:bodyPr/>
          <a:lstStyle/>
          <a:p>
            <a:r>
              <a:rPr lang="en-US" dirty="0"/>
              <a:t>Funnel Improvement – Methodology</a:t>
            </a:r>
          </a:p>
        </p:txBody>
      </p:sp>
      <p:sp>
        <p:nvSpPr>
          <p:cNvPr id="3" name="Content Placeholder 2">
            <a:extLst>
              <a:ext uri="{FF2B5EF4-FFF2-40B4-BE49-F238E27FC236}">
                <a16:creationId xmlns:a16="http://schemas.microsoft.com/office/drawing/2014/main" id="{7E08DBEF-6BD3-413A-B24D-421A7F167DA9}"/>
              </a:ext>
            </a:extLst>
          </p:cNvPr>
          <p:cNvSpPr>
            <a:spLocks noGrp="1"/>
          </p:cNvSpPr>
          <p:nvPr>
            <p:ph idx="1"/>
          </p:nvPr>
        </p:nvSpPr>
        <p:spPr/>
        <p:txBody>
          <a:bodyPr/>
          <a:lstStyle/>
          <a:p>
            <a:r>
              <a:rPr lang="en-US" dirty="0"/>
              <a:t>Approval Process is not able to be changed. A relaxation of underwriting criteria are not within the scope of this project and would likely lead to higher conversion but lower profitability.</a:t>
            </a:r>
          </a:p>
          <a:p>
            <a:r>
              <a:rPr lang="en-US" dirty="0"/>
              <a:t>We can address Application, and Deposit Setup processes</a:t>
            </a:r>
          </a:p>
          <a:p>
            <a:r>
              <a:rPr lang="en-US" dirty="0"/>
              <a:t>The rate of progressing through a step indicates pain points</a:t>
            </a:r>
          </a:p>
          <a:p>
            <a:r>
              <a:rPr lang="en-US" dirty="0"/>
              <a:t>Differences between user groups can indicate directional funnel improvements</a:t>
            </a:r>
          </a:p>
        </p:txBody>
      </p:sp>
    </p:spTree>
    <p:extLst>
      <p:ext uri="{BB962C8B-B14F-4D97-AF65-F5344CB8AC3E}">
        <p14:creationId xmlns:p14="http://schemas.microsoft.com/office/powerpoint/2010/main" val="3900733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64973-4753-85ED-0EC4-9FCE24A104F3}"/>
              </a:ext>
            </a:extLst>
          </p:cNvPr>
          <p:cNvSpPr>
            <a:spLocks noGrp="1"/>
          </p:cNvSpPr>
          <p:nvPr>
            <p:ph type="title"/>
          </p:nvPr>
        </p:nvSpPr>
        <p:spPr/>
        <p:txBody>
          <a:bodyPr/>
          <a:lstStyle/>
          <a:p>
            <a:r>
              <a:rPr lang="en-US" dirty="0"/>
              <a:t>Insights – Funnel Progression</a:t>
            </a:r>
          </a:p>
        </p:txBody>
      </p:sp>
      <p:pic>
        <p:nvPicPr>
          <p:cNvPr id="5" name="Content Placeholder 4" descr="A graph with blue rectangular bars&#10;&#10;AI-generated content may be incorrect.">
            <a:extLst>
              <a:ext uri="{FF2B5EF4-FFF2-40B4-BE49-F238E27FC236}">
                <a16:creationId xmlns:a16="http://schemas.microsoft.com/office/drawing/2014/main" id="{8D6A1A52-61A1-22CA-6C40-1D6960D04ECC}"/>
              </a:ext>
            </a:extLst>
          </p:cNvPr>
          <p:cNvPicPr>
            <a:picLocks noGrp="1" noChangeAspect="1"/>
          </p:cNvPicPr>
          <p:nvPr>
            <p:ph idx="1"/>
          </p:nvPr>
        </p:nvPicPr>
        <p:blipFill>
          <a:blip r:embed="rId2"/>
          <a:stretch>
            <a:fillRect/>
          </a:stretch>
        </p:blipFill>
        <p:spPr>
          <a:xfrm>
            <a:off x="0" y="1401611"/>
            <a:ext cx="8043655" cy="4826193"/>
          </a:xfrm>
        </p:spPr>
      </p:pic>
      <p:sp>
        <p:nvSpPr>
          <p:cNvPr id="7" name="TextBox 6">
            <a:extLst>
              <a:ext uri="{FF2B5EF4-FFF2-40B4-BE49-F238E27FC236}">
                <a16:creationId xmlns:a16="http://schemas.microsoft.com/office/drawing/2014/main" id="{249CCBCE-F1DD-60D1-47AE-A93214DEA58D}"/>
              </a:ext>
            </a:extLst>
          </p:cNvPr>
          <p:cNvSpPr txBox="1"/>
          <p:nvPr/>
        </p:nvSpPr>
        <p:spPr>
          <a:xfrm>
            <a:off x="8600302" y="2937544"/>
            <a:ext cx="311390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Largest loss is after approval moving into repayment. </a:t>
            </a:r>
          </a:p>
          <a:p>
            <a:pPr marL="285750" indent="-285750">
              <a:buFont typeface="Arial" panose="020B0604020202020204" pitchFamily="34" charset="0"/>
              <a:buChar char="•"/>
            </a:pPr>
            <a:r>
              <a:rPr lang="en-US" dirty="0"/>
              <a:t>Greater than 90% of approved applications do not setup a deposit</a:t>
            </a:r>
          </a:p>
        </p:txBody>
      </p:sp>
    </p:spTree>
    <p:extLst>
      <p:ext uri="{BB962C8B-B14F-4D97-AF65-F5344CB8AC3E}">
        <p14:creationId xmlns:p14="http://schemas.microsoft.com/office/powerpoint/2010/main" val="2127758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TotalTime>
  <Words>512</Words>
  <Application>Microsoft Macintosh PowerPoint</Application>
  <PresentationFormat>Widescreen</PresentationFormat>
  <Paragraphs>70</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Perpay Funnel Analysis</vt:lpstr>
      <vt:lpstr>Agenda</vt:lpstr>
      <vt:lpstr>Data Sources</vt:lpstr>
      <vt:lpstr>Data – Summary of Statistics: Application Amounts</vt:lpstr>
      <vt:lpstr>Data – Summary of Statistics: Converted Amounts</vt:lpstr>
      <vt:lpstr>Data – Summary of Statistics: Repayment</vt:lpstr>
      <vt:lpstr>Data – Funnel Sankey</vt:lpstr>
      <vt:lpstr>Funnel Improvement – Methodology</vt:lpstr>
      <vt:lpstr>Insights – Funnel Progression</vt:lpstr>
      <vt:lpstr>Insights – New / Old Cohort Analysis</vt:lpstr>
      <vt:lpstr>Insights – Repayment Windows</vt:lpstr>
      <vt:lpstr>Recommendation</vt:lpstr>
      <vt:lpstr>Next Steps</vt:lpstr>
      <vt:lpstr>PowerPoint Presentation</vt:lpstr>
      <vt:lpstr>Appendix: Approvals</vt:lpstr>
      <vt:lpstr>Apendix: Cancellations</vt:lpstr>
      <vt:lpstr>Appendix: Duration Statistics</vt:lpstr>
      <vt:lpstr>Appendix: Employers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Stewart</dc:creator>
  <cp:lastModifiedBy>Andrew Stewart</cp:lastModifiedBy>
  <cp:revision>3</cp:revision>
  <dcterms:created xsi:type="dcterms:W3CDTF">2025-04-29T16:14:19Z</dcterms:created>
  <dcterms:modified xsi:type="dcterms:W3CDTF">2025-04-29T17:33:31Z</dcterms:modified>
</cp:coreProperties>
</file>