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74" r:id="rId4"/>
    <p:sldId id="273" r:id="rId5"/>
    <p:sldId id="259" r:id="rId6"/>
    <p:sldId id="260" r:id="rId7"/>
    <p:sldId id="272" r:id="rId8"/>
    <p:sldId id="261" r:id="rId9"/>
    <p:sldId id="263" r:id="rId10"/>
    <p:sldId id="262" r:id="rId11"/>
    <p:sldId id="264" r:id="rId12"/>
    <p:sldId id="271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31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4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5D80-4043-4F22-86E5-6B9D615EF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1060-6F56-4815-B79C-F74F691C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DDS Analytics </a:t>
            </a:r>
          </a:p>
          <a:p>
            <a:r>
              <a:rPr lang="en-US" dirty="0">
                <a:solidFill>
                  <a:schemeClr val="bg1"/>
                </a:solidFill>
              </a:rPr>
              <a:t>Patricia Herrera </a:t>
            </a:r>
          </a:p>
        </p:txBody>
      </p:sp>
      <p:pic>
        <p:nvPicPr>
          <p:cNvPr id="17" name="Picture 3" descr="White 3D hexagon background">
            <a:extLst>
              <a:ext uri="{FF2B5EF4-FFF2-40B4-BE49-F238E27FC236}">
                <a16:creationId xmlns:a16="http://schemas.microsoft.com/office/drawing/2014/main" id="{DC4AF33A-8BE9-4910-A3A0-D3D6001AF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0" r="29091" b="-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6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75D7-8023-400A-9E45-5FCC7A49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80" y="18732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 any other interesting trends and observations from your analysis.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B2175-9BCF-4257-99A8-0853B08D3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79" y="171095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Business Travel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Education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Gender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Job Involvement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Marital Status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Stock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DF198-520D-4451-BB99-514B08E2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872" y="187325"/>
            <a:ext cx="3637286" cy="2244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801B36-8816-46A9-BCB1-A09A292CE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006" y="187325"/>
            <a:ext cx="3030214" cy="187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35FA69-2A53-44BD-A0C1-A583A4857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236" y="2392362"/>
            <a:ext cx="3578813" cy="2208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187493-9BDE-4C92-8474-610954359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923" y="2432050"/>
            <a:ext cx="3452077" cy="2130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822450-ED11-41E3-BFA8-FB1E28A26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386" y="4765075"/>
            <a:ext cx="3391313" cy="20929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55A08B-0946-45BF-B77B-9CD311C8B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5355" y="4705775"/>
            <a:ext cx="3183865" cy="19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4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BC6EE-BF14-4951-A9A8-A099151F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488" y="1789112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Years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Distance From Home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8B62B0-EDC8-4A60-A555-21FB6F8B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8" y="18891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 any other interesting trends and observations from your analysis.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2AE76B0-1CC6-41DE-9587-3CCE8D278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433" y="1341119"/>
            <a:ext cx="4218217" cy="260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64512-66F7-42B5-AC25-AF552D9F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65" y="1341118"/>
            <a:ext cx="4218218" cy="2603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9E0C9B-47EA-405A-B82A-D4DD19474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965" y="4065845"/>
            <a:ext cx="4218218" cy="2603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D582EB-ECBC-4E0C-9578-7E8D03C31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170" y="4065845"/>
            <a:ext cx="4076230" cy="24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1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B70E4-ED9E-4DC7-9B4C-D87E295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276552" cy="626012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5D076-EB90-45D2-8FD6-B05C3487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277" y="1090991"/>
            <a:ext cx="5157787" cy="823912"/>
          </a:xfrm>
        </p:spPr>
        <p:txBody>
          <a:bodyPr/>
          <a:lstStyle/>
          <a:p>
            <a:r>
              <a:rPr lang="en-US" b="0" dirty="0"/>
              <a:t>Naïve Bayes Model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15CEFB-4DB7-4302-91AB-93CA6862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90991"/>
            <a:ext cx="5183188" cy="823912"/>
          </a:xfrm>
        </p:spPr>
        <p:txBody>
          <a:bodyPr/>
          <a:lstStyle/>
          <a:p>
            <a:r>
              <a:rPr lang="en-US" b="0" dirty="0"/>
              <a:t>Boosted Logistic Regression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3633C-95C5-4239-B56F-4AA2428F441D}"/>
              </a:ext>
            </a:extLst>
          </p:cNvPr>
          <p:cNvSpPr txBox="1"/>
          <p:nvPr/>
        </p:nvSpPr>
        <p:spPr>
          <a:xfrm>
            <a:off x="646503" y="6211669"/>
            <a:ext cx="11045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Naïve Bayes model overall has a better accuracy, sensitivity and specificity than the logistic regression model.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5A8BD6-AC70-41B2-A062-EB670345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18" y="1914903"/>
            <a:ext cx="3657600" cy="3648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BB68D3-9EEB-45D2-AF33-53CBC4A6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64" y="974734"/>
            <a:ext cx="7529759" cy="5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0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B70E4-ED9E-4DC7-9B4C-D87E295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276552" cy="626012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15CEFB-4DB7-4302-91AB-93CA6862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912593"/>
            <a:ext cx="5183188" cy="823912"/>
          </a:xfrm>
        </p:spPr>
        <p:txBody>
          <a:bodyPr/>
          <a:lstStyle/>
          <a:p>
            <a:r>
              <a:rPr lang="en-US" b="0" dirty="0"/>
              <a:t>Boosted Logistic Regression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5A8BD6-AC70-41B2-A062-EB670345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61" y="1389671"/>
            <a:ext cx="4215617" cy="42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8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B70E4-ED9E-4DC7-9B4C-D87E295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276552" cy="1149350"/>
          </a:xfrm>
        </p:spPr>
        <p:txBody>
          <a:bodyPr/>
          <a:lstStyle/>
          <a:p>
            <a:r>
              <a:rPr lang="en-US" dirty="0"/>
              <a:t>Monthly income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5D076-EB90-45D2-8FD6-B05C3487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277" y="1090991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/>
              <a:t>Linear Regression Model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3E6DA-E4D4-4480-AEF6-E7700FE9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833" y="1090991"/>
            <a:ext cx="5270690" cy="5438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95B99-284D-48CF-B498-6A820B6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619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B70E4-ED9E-4DC7-9B4C-D87E295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276552" cy="1149350"/>
          </a:xfrm>
        </p:spPr>
        <p:txBody>
          <a:bodyPr/>
          <a:lstStyle/>
          <a:p>
            <a:r>
              <a:rPr lang="en-US" dirty="0"/>
              <a:t>Conclusion &amp;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5D076-EB90-45D2-8FD6-B05C3487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277" y="1090990"/>
            <a:ext cx="5157787" cy="47002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Trends about monthly income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Trends about job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Determined the top three factors that contribute to employee turnover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Over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Business Travel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Job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Built a Naïve Bayes model for attrition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Sensitivity of 91%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Specificity of 62%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Accuracy of 87%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Built a linear regression model to predict monthly income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RMSE 1297 </a:t>
            </a:r>
          </a:p>
        </p:txBody>
      </p:sp>
    </p:spTree>
    <p:extLst>
      <p:ext uri="{BB962C8B-B14F-4D97-AF65-F5344CB8AC3E}">
        <p14:creationId xmlns:p14="http://schemas.microsoft.com/office/powerpoint/2010/main" val="294706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B70E4-ED9E-4DC7-9B4C-D87E295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276552" cy="114935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5D076-EB90-45D2-8FD6-B05C3487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802" y="1221093"/>
            <a:ext cx="8851917" cy="30423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YouTube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https://youtu.be/3rklu2ftaX4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GitHub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https://github.com/therrera3215/Doing-Data-Science---Case-Study-2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408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769E1-038F-4965-8495-934E9F98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BB0EC-9368-4115-802F-EDB4ABDC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600" dirty="0"/>
              <a:t>Determine why employees leave </a:t>
            </a:r>
            <a:r>
              <a:rPr lang="en-US" sz="2600" dirty="0" err="1"/>
              <a:t>DDSAnalytics</a:t>
            </a:r>
            <a:endParaRPr lang="en-US" sz="2600" dirty="0"/>
          </a:p>
          <a:p>
            <a:pPr lvl="1">
              <a:spcBef>
                <a:spcPts val="1000"/>
              </a:spcBef>
            </a:pPr>
            <a:r>
              <a:rPr lang="en-US" dirty="0"/>
              <a:t>Identify the top three factors that contribute to turnover 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Identify job role specific trends that may exist in the data set 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Provide any other interesting trends and observations from your analysis</a:t>
            </a:r>
          </a:p>
          <a:p>
            <a:r>
              <a:rPr lang="en-US" sz="2600" dirty="0"/>
              <a:t>Build a model to predict attrition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Naïve Bayes model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60 % specificity and 60 % sensitivity requirement </a:t>
            </a:r>
          </a:p>
          <a:p>
            <a:r>
              <a:rPr lang="en-US" dirty="0"/>
              <a:t>Build a model to predict monthly income </a:t>
            </a:r>
          </a:p>
          <a:p>
            <a:pPr lvl="1"/>
            <a:r>
              <a:rPr lang="en-US" dirty="0"/>
              <a:t>Linear regression model</a:t>
            </a:r>
          </a:p>
          <a:p>
            <a:pPr lvl="2"/>
            <a:r>
              <a:rPr lang="en-US" dirty="0"/>
              <a:t>RMSE &lt; 3000 requirement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F5B5-A193-4B3A-8542-D46449A3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1026" name="Picture 2" descr="Cartoon Looking Mirror HD Stock Images | Shutterstock">
            <a:extLst>
              <a:ext uri="{FF2B5EF4-FFF2-40B4-BE49-F238E27FC236}">
                <a16:creationId xmlns:a16="http://schemas.microsoft.com/office/drawing/2014/main" id="{AFB4C372-4564-4E00-AAD6-FDA97F17C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429" r="747" b="7467"/>
          <a:stretch/>
        </p:blipFill>
        <p:spPr bwMode="auto">
          <a:xfrm>
            <a:off x="6671739" y="2339720"/>
            <a:ext cx="3988180" cy="33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266E6-BDEB-41B5-91BB-E77EA0CAC634}"/>
              </a:ext>
            </a:extLst>
          </p:cNvPr>
          <p:cNvSpPr txBox="1"/>
          <p:nvPr/>
        </p:nvSpPr>
        <p:spPr>
          <a:xfrm>
            <a:off x="1532081" y="2167115"/>
            <a:ext cx="42775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NA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Predictor Exploration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Over 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Employee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Standard Hours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j-lt"/>
              </a:rPr>
              <a:t>Performance Rating </a:t>
            </a:r>
          </a:p>
        </p:txBody>
      </p:sp>
    </p:spTree>
    <p:extLst>
      <p:ext uri="{BB962C8B-B14F-4D97-AF65-F5344CB8AC3E}">
        <p14:creationId xmlns:p14="http://schemas.microsoft.com/office/powerpoint/2010/main" val="35363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FBAB78-57F5-4327-A470-F2C1C7AA2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905" y="620324"/>
            <a:ext cx="9102190" cy="5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240DD10-E79D-43B0-82C3-E841A66A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151" y="653934"/>
            <a:ext cx="8385160" cy="51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27CE895-88F3-4B24-8209-22CAF7B75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9" r="13799"/>
          <a:stretch/>
        </p:blipFill>
        <p:spPr>
          <a:xfrm>
            <a:off x="1983970" y="205359"/>
            <a:ext cx="7675419" cy="65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CB859-F573-4616-9CBA-1D35B411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Omitted variables: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80000-F1C3-4BF9-9652-920C27C6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4" y="466861"/>
            <a:ext cx="3484680" cy="21517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9DE7FE-2217-480B-9C91-35EFAD7F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8" y="1677798"/>
            <a:ext cx="3378172" cy="463859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Over18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StandardHours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EmployeeCount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PerformanceRating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DailyRate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HourlyRate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Monthly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YearsSinceLastPromotion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PercentSalaryHike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WorkLifeBalance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YearsInCurrentRole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YearsSinceLastPromotion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YearsWithCurrManager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BBA34-9303-4B11-9AE4-FBFE7BBC0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r="13799"/>
          <a:stretch/>
        </p:blipFill>
        <p:spPr>
          <a:xfrm>
            <a:off x="3549393" y="1255540"/>
            <a:ext cx="3892835" cy="3337561"/>
          </a:xfrm>
          <a:prstGeom prst="rect">
            <a:avLst/>
          </a:prstGeom>
        </p:spPr>
      </p:pic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DA3EFB23-C868-49D5-BB43-BF1C7583B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04" y="4165849"/>
            <a:ext cx="3484680" cy="2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0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5E1-296F-4B46-A320-B6241706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994"/>
            <a:ext cx="3932237" cy="1600200"/>
          </a:xfrm>
        </p:spPr>
        <p:txBody>
          <a:bodyPr/>
          <a:lstStyle/>
          <a:p>
            <a:r>
              <a:rPr lang="en-US" dirty="0"/>
              <a:t>Identify the top three factors that contribute to turnover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550A6B-B590-420E-BBB9-3C3E40EB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24" y="1694983"/>
            <a:ext cx="4235131" cy="2884052"/>
          </a:xfrm>
        </p:spPr>
        <p:txBody>
          <a:bodyPr>
            <a:normAutofit/>
          </a:bodyPr>
          <a:lstStyle/>
          <a:p>
            <a:r>
              <a:rPr lang="en-US" dirty="0">
                <a:ea typeface="+mj-ea"/>
                <a:cs typeface="+mj-cs"/>
              </a:rPr>
              <a:t>JobLevel5 </a:t>
            </a:r>
          </a:p>
          <a:p>
            <a:r>
              <a:rPr lang="en-US" dirty="0" err="1">
                <a:ea typeface="+mj-ea"/>
                <a:cs typeface="+mj-cs"/>
              </a:rPr>
              <a:t>OverTimeYes</a:t>
            </a:r>
            <a:endParaRPr lang="en-US" dirty="0">
              <a:ea typeface="+mj-ea"/>
              <a:cs typeface="+mj-cs"/>
            </a:endParaRPr>
          </a:p>
          <a:p>
            <a:r>
              <a:rPr lang="en-US" dirty="0" err="1">
                <a:ea typeface="+mj-ea"/>
                <a:cs typeface="+mj-cs"/>
              </a:rPr>
              <a:t>BusinessTravelTravel</a:t>
            </a:r>
            <a:r>
              <a:rPr lang="en-US" dirty="0">
                <a:ea typeface="+mj-ea"/>
                <a:cs typeface="+mj-cs"/>
              </a:rPr>
              <a:t>__Frequently </a:t>
            </a:r>
          </a:p>
          <a:p>
            <a:endParaRPr lang="en-US" dirty="0">
              <a:ea typeface="+mj-ea"/>
              <a:cs typeface="+mj-cs"/>
            </a:endParaRPr>
          </a:p>
          <a:p>
            <a:endParaRPr lang="en-US" dirty="0">
              <a:ea typeface="+mj-ea"/>
              <a:cs typeface="+mj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3DB67-1C69-4939-BE1C-2336E301E060}"/>
              </a:ext>
            </a:extLst>
          </p:cNvPr>
          <p:cNvCxnSpPr/>
          <p:nvPr/>
        </p:nvCxnSpPr>
        <p:spPr>
          <a:xfrm>
            <a:off x="4095750" y="995363"/>
            <a:ext cx="828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32D83F-AA4D-4251-97F4-FC1D965102A4}"/>
              </a:ext>
            </a:extLst>
          </p:cNvPr>
          <p:cNvCxnSpPr/>
          <p:nvPr/>
        </p:nvCxnSpPr>
        <p:spPr>
          <a:xfrm>
            <a:off x="4095749" y="3033595"/>
            <a:ext cx="828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9C915-3F3C-4841-97FE-DA46E7A39427}"/>
              </a:ext>
            </a:extLst>
          </p:cNvPr>
          <p:cNvCxnSpPr/>
          <p:nvPr/>
        </p:nvCxnSpPr>
        <p:spPr>
          <a:xfrm>
            <a:off x="4095750" y="4147392"/>
            <a:ext cx="828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A10EEC-7075-4D6D-9FFA-6F49A0CC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37" y="508109"/>
            <a:ext cx="53244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0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BC6EE-BF14-4951-A9A8-A099151F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238" y="16002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Monthly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Training Times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Job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Stock Option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8B62B0-EDC8-4A60-A555-21FB6F8B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job role specific trends that may exist in the data 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23E86-33B5-45C2-B650-95A9D6F9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4" y="76458"/>
            <a:ext cx="4198056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C641B-8A66-46AA-A453-89D90C31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703" y="76458"/>
            <a:ext cx="3544403" cy="2250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71B94-3454-4864-BFB4-825831FD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414" y="2654573"/>
            <a:ext cx="3744909" cy="2311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C47A03-23A5-4397-BBAF-7796CA409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73" y="2387823"/>
            <a:ext cx="3498433" cy="2159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50582A-F86A-4D19-8DFB-1E8D8D6B1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673" y="4546856"/>
            <a:ext cx="3744909" cy="23111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F9367C-C792-4900-B738-91E3BED60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430" y="5045529"/>
            <a:ext cx="2936875" cy="18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582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306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Goudy Old Style</vt:lpstr>
      <vt:lpstr>ClassicFrameVTI</vt:lpstr>
      <vt:lpstr>Case study 2</vt:lpstr>
      <vt:lpstr>Objectives: </vt:lpstr>
      <vt:lpstr>Exploratory Data analysis </vt:lpstr>
      <vt:lpstr>PowerPoint Presentation</vt:lpstr>
      <vt:lpstr>PowerPoint Presentation</vt:lpstr>
      <vt:lpstr>PowerPoint Presentation</vt:lpstr>
      <vt:lpstr>Omitted variables: </vt:lpstr>
      <vt:lpstr>Identify the top three factors that contribute to turnover </vt:lpstr>
      <vt:lpstr>Identify job role specific trends that may exist in the data set.</vt:lpstr>
      <vt:lpstr>Provide any other interesting trends and observations from your analysis. </vt:lpstr>
      <vt:lpstr>Provide any other interesting trends and observations from your analysis. </vt:lpstr>
      <vt:lpstr>Model Comparison</vt:lpstr>
      <vt:lpstr>Model Comparison</vt:lpstr>
      <vt:lpstr>Monthly income model</vt:lpstr>
      <vt:lpstr>Conclusion &amp; Recommendations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Herrera, Tricia</dc:creator>
  <cp:lastModifiedBy>Herrera, Tricia</cp:lastModifiedBy>
  <cp:revision>16</cp:revision>
  <dcterms:created xsi:type="dcterms:W3CDTF">2021-07-24T19:02:17Z</dcterms:created>
  <dcterms:modified xsi:type="dcterms:W3CDTF">2021-08-07T22:58:54Z</dcterms:modified>
</cp:coreProperties>
</file>