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4008" autoAdjust="0"/>
  </p:normalViewPr>
  <p:slideViewPr>
    <p:cSldViewPr snapToGrid="0">
      <p:cViewPr varScale="1">
        <p:scale>
          <a:sx n="30" d="100"/>
          <a:sy n="30" d="100"/>
        </p:scale>
        <p:origin x="2320" y="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ab051cb8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d2ab051cb8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ab051cb8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ab051cb8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dc43d2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dc43d2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6ada643c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6ada643c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6ada643c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6ada643c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3191B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9434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94704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010400" y="1590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3191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628900" y="-11430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9434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94704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7010400" y="1590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3191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9434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94704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7010400" y="1590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3191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0287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49434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494704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7010400" y="1590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93191B"/>
              </a:buClr>
              <a:buSzPts val="4000"/>
              <a:buFont typeface="Arial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49434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494704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7010400" y="1590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3191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49434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494704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7010400" y="1590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3191B"/>
              </a:buClr>
              <a:buSzPts val="36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9434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494704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7010400" y="1590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3191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49434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494704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1590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9434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94704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7010400" y="1590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93191B"/>
              </a:buClr>
              <a:buSzPts val="2000"/>
              <a:buFont typeface="Arial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rgbClr val="333333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9434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94704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7010400" y="1590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93191B"/>
              </a:buClr>
              <a:buSzPts val="2000"/>
              <a:buFont typeface="Arial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rgbClr val="333333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9434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94704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7010400" y="1590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90600" y="937261"/>
            <a:ext cx="7848600" cy="20400"/>
          </a:xfrm>
          <a:prstGeom prst="rect">
            <a:avLst/>
          </a:prstGeom>
          <a:gradFill>
            <a:gsLst>
              <a:gs pos="0">
                <a:schemeClr val="lt1"/>
              </a:gs>
              <a:gs pos="24160">
                <a:srgbClr val="BFBFBF"/>
              </a:gs>
              <a:gs pos="49000">
                <a:srgbClr val="7F7F7F"/>
              </a:gs>
              <a:gs pos="80420">
                <a:srgbClr val="BFBFB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26159" y="289751"/>
            <a:ext cx="783643" cy="7818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0" y="4943475"/>
            <a:ext cx="9144000" cy="2001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93191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93191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57200" y="10287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457200" y="49434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24200" y="494704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7010400" y="1590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5">
            <a:alphaModFix/>
          </a:blip>
          <a:srcRect t="63636" r="45613" b="9090"/>
          <a:stretch/>
        </p:blipFill>
        <p:spPr>
          <a:xfrm>
            <a:off x="7010400" y="4989909"/>
            <a:ext cx="2066925" cy="1071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685800" y="1275605"/>
            <a:ext cx="8206800" cy="14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Part 1: Generic List ADT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728700" cy="14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800">
                <a:solidFill>
                  <a:srgbClr val="595959"/>
                </a:solidFill>
              </a:rPr>
              <a:t>Project 4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4649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3928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344"/>
              <a:buChar char="•"/>
            </a:pPr>
            <a:r>
              <a:rPr lang="en" sz="1343"/>
              <a:t>list.c</a:t>
            </a:r>
            <a:endParaRPr sz="1343"/>
          </a:p>
          <a:p>
            <a:pPr marL="457200" lvl="0" indent="-31392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44"/>
              <a:buChar char="•"/>
            </a:pPr>
            <a:r>
              <a:rPr lang="en" sz="1343"/>
              <a:t>Doubly-end queue abstract data type </a:t>
            </a:r>
            <a:endParaRPr sz="1343"/>
          </a:p>
          <a:p>
            <a:pPr marL="1828800" lvl="1" indent="-31392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44"/>
              <a:buChar char="–"/>
            </a:pPr>
            <a:r>
              <a:rPr lang="en" sz="1343"/>
              <a:t>Allows adding and removing elements from both ends</a:t>
            </a:r>
            <a:endParaRPr sz="1343"/>
          </a:p>
          <a:p>
            <a:pPr marL="1828800" lvl="1" indent="-31392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44"/>
              <a:buChar char="–"/>
            </a:pPr>
            <a:r>
              <a:rPr lang="en" sz="1343"/>
              <a:t>Implemented with a circular, doubly-linked list with sentinel node</a:t>
            </a:r>
            <a:endParaRPr sz="1343"/>
          </a:p>
          <a:p>
            <a:pPr marL="2286000" lvl="2" indent="-31392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44"/>
              <a:buChar char="•"/>
            </a:pPr>
            <a:r>
              <a:rPr lang="en" sz="1343"/>
              <a:t>Sentinel node is always the first node, but </a:t>
            </a:r>
            <a:r>
              <a:rPr lang="en" sz="1343" b="1"/>
              <a:t>does not hold data</a:t>
            </a:r>
            <a:r>
              <a:rPr lang="en" sz="1343"/>
              <a:t> </a:t>
            </a:r>
            <a:endParaRPr sz="1343"/>
          </a:p>
          <a:p>
            <a:pPr marL="1828800" lvl="1" indent="-31392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44"/>
              <a:buChar char="–"/>
            </a:pPr>
            <a:r>
              <a:rPr lang="en" sz="1343"/>
              <a:t>All functions except destroyList, removeItem, findItem, and getItems must run in </a:t>
            </a:r>
            <a:r>
              <a:rPr lang="en" sz="1343" b="1"/>
              <a:t>O(1)</a:t>
            </a:r>
            <a:endParaRPr sz="1343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 Functions 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0000" lnSpcReduction="10000"/>
          </a:bodyPr>
          <a:lstStyle/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• LIST *createList(int (*compare)())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• void destroyList(LIST *lp)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• int numItems(LIST *lp)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• void addFirst(LIST *lp, void *item)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• void addLast(LIST *lp, void *item)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• void *removeFirst(LIST *lp)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• void *removeLast(LIST *lp)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• void *getFirst(LIST *lp)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• void *getLast(LIST *lp)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• void removeItem(LIST *lp, void *item)</a:t>
            </a:r>
            <a:endParaRPr/>
          </a:p>
          <a:p>
            <a:pPr marL="13716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Sequential search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• void *findItem(LIST *lp, void *item)</a:t>
            </a:r>
            <a:endParaRPr/>
          </a:p>
          <a:p>
            <a:pPr marL="13716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Sequential search 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• void *getItems(LIST *lp)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3850" algn="l" rtl="0">
              <a:spcBef>
                <a:spcPts val="64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Generic data-type -&gt; use the passed in comparison function </a:t>
            </a:r>
            <a:endParaRPr sz="1500"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64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Test with radix.c and maze.c </a:t>
            </a:r>
            <a:endParaRPr sz="1500"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64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2nd week’s lab will use 1st week’s lab!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 vs. if...else...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9250" algn="l" rtl="0"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If...else…: when we need to handle different conditions.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Assert: when we DON’T need to handle different conditions.</a:t>
            </a:r>
            <a:endParaRPr sz="1900"/>
          </a:p>
          <a:p>
            <a:pPr marL="13716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lang="en" sz="1900"/>
              <a:t>Check for something that </a:t>
            </a:r>
            <a:r>
              <a:rPr lang="en" sz="1900" b="1"/>
              <a:t>should not</a:t>
            </a:r>
            <a:r>
              <a:rPr lang="en" sz="1900"/>
              <a:t> have happened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U tempelate 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On-screen Show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SCU tempelate 2</vt:lpstr>
      <vt:lpstr>Part 1: Generic List ADT</vt:lpstr>
      <vt:lpstr>Deque</vt:lpstr>
      <vt:lpstr>Deque Functions </vt:lpstr>
      <vt:lpstr>Note</vt:lpstr>
      <vt:lpstr>Assert vs. if...else...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1: Generic List ADT</dc:title>
  <cp:lastModifiedBy>Catrina Nguyen</cp:lastModifiedBy>
  <cp:revision>1</cp:revision>
  <dcterms:modified xsi:type="dcterms:W3CDTF">2021-05-02T20:02:43Z</dcterms:modified>
</cp:coreProperties>
</file>