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616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703832" y="5731764"/>
            <a:ext cx="4212336" cy="795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088136" y="1188719"/>
            <a:ext cx="5743956" cy="1994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7792" y="1428699"/>
            <a:ext cx="8916415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3300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17234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467" y="261365"/>
            <a:ext cx="1081506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5732" y="1795398"/>
            <a:ext cx="7320534" cy="240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3300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tags" Target="../tags/tag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3.jpeg"/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jpeg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7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image" Target="../media/image48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7792" y="1428699"/>
            <a:ext cx="45993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计算机导论</a:t>
            </a:r>
            <a:endParaRPr sz="7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4063" y="3122676"/>
            <a:ext cx="2618993" cy="13388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65576" y="3122676"/>
            <a:ext cx="4447794" cy="1338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37792" y="3280613"/>
            <a:ext cx="58769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4085" algn="l"/>
              </a:tabLst>
            </a:pPr>
            <a:r>
              <a:rPr sz="4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第四章</a:t>
            </a:r>
            <a:r>
              <a:rPr sz="4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4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程序设计导引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4956" y="268351"/>
            <a:ext cx="3236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线性结构的特点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983994" y="1810892"/>
            <a:ext cx="15544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6F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数据元</a:t>
            </a:r>
            <a:r>
              <a:rPr sz="2400" b="1" dirty="0">
                <a:solidFill>
                  <a:srgbClr val="006F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素的 </a:t>
            </a:r>
            <a:r>
              <a:rPr sz="2400" b="1" spc="5" dirty="0">
                <a:solidFill>
                  <a:srgbClr val="006F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非空有</a:t>
            </a:r>
            <a:r>
              <a:rPr sz="2400" b="1" dirty="0">
                <a:solidFill>
                  <a:srgbClr val="006F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限集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5575" y="1046733"/>
            <a:ext cx="6533515" cy="21443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45000"/>
              </a:lnSpc>
              <a:spcBef>
                <a:spcPts val="7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存在唯一的一个被称作“第一个”的数据元</a:t>
            </a:r>
            <a:r>
              <a:rPr sz="2400" b="1" spc="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素</a:t>
            </a:r>
            <a:r>
              <a:rPr sz="2400" b="1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;  </a:t>
            </a:r>
            <a:r>
              <a:rPr sz="2400" b="1" spc="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存在唯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一的一个被称作“最后一个”的数据元</a:t>
            </a:r>
            <a:r>
              <a:rPr sz="2400" b="1" spc="1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素</a:t>
            </a:r>
            <a:r>
              <a:rPr sz="2400" b="1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; </a:t>
            </a:r>
            <a:r>
              <a:rPr sz="2400" b="1" spc="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除第一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个之外</a:t>
            </a:r>
            <a:r>
              <a:rPr sz="2400" b="1" spc="-1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数据元</a:t>
            </a:r>
            <a:r>
              <a:rPr sz="2400" b="1" spc="-1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素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均只有</a:t>
            </a:r>
            <a:r>
              <a:rPr sz="2400" b="1" spc="-1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个前</a:t>
            </a:r>
            <a:r>
              <a:rPr sz="2400" b="1" spc="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驱</a:t>
            </a:r>
            <a:r>
              <a:rPr sz="2400" b="1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;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b="1" spc="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除最后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一个之外的数据元素均只有一个后继。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10940" y="1405127"/>
            <a:ext cx="152400" cy="1676400"/>
          </a:xfrm>
          <a:custGeom>
            <a:avLst/>
            <a:gdLst/>
            <a:ahLst/>
            <a:cxnLst/>
            <a:rect l="l" t="t" r="r" b="b"/>
            <a:pathLst>
              <a:path w="152400" h="1676400">
                <a:moveTo>
                  <a:pt x="152400" y="1676400"/>
                </a:moveTo>
                <a:lnTo>
                  <a:pt x="122759" y="1665430"/>
                </a:lnTo>
                <a:lnTo>
                  <a:pt x="98536" y="1635506"/>
                </a:lnTo>
                <a:lnTo>
                  <a:pt x="82194" y="1591103"/>
                </a:lnTo>
                <a:lnTo>
                  <a:pt x="76200" y="1536700"/>
                </a:lnTo>
                <a:lnTo>
                  <a:pt x="76200" y="977900"/>
                </a:lnTo>
                <a:lnTo>
                  <a:pt x="70205" y="923496"/>
                </a:lnTo>
                <a:lnTo>
                  <a:pt x="53863" y="879094"/>
                </a:lnTo>
                <a:lnTo>
                  <a:pt x="29640" y="849169"/>
                </a:lnTo>
                <a:lnTo>
                  <a:pt x="0" y="838200"/>
                </a:lnTo>
                <a:lnTo>
                  <a:pt x="29640" y="827230"/>
                </a:lnTo>
                <a:lnTo>
                  <a:pt x="53863" y="797306"/>
                </a:lnTo>
                <a:lnTo>
                  <a:pt x="70205" y="752903"/>
                </a:lnTo>
                <a:lnTo>
                  <a:pt x="76200" y="698500"/>
                </a:lnTo>
                <a:lnTo>
                  <a:pt x="76200" y="139700"/>
                </a:lnTo>
                <a:lnTo>
                  <a:pt x="82194" y="85296"/>
                </a:lnTo>
                <a:lnTo>
                  <a:pt x="98536" y="40894"/>
                </a:lnTo>
                <a:lnTo>
                  <a:pt x="122759" y="10969"/>
                </a:ln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57940" y="3540078"/>
            <a:ext cx="680704" cy="23281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51059" y="3558359"/>
            <a:ext cx="862452" cy="196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783965" y="3484626"/>
          <a:ext cx="2863850" cy="3192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015"/>
                <a:gridCol w="1473835"/>
              </a:tblGrid>
              <a:tr h="381000">
                <a:tc>
                  <a:txBody>
                    <a:bodyPr/>
                    <a:lstStyle/>
                    <a:p>
                      <a:pPr marL="466725" marR="120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FF33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法学系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048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FF3300"/>
                          </a:solidFill>
                          <a:latin typeface="Arial" panose="020B0604020202020204"/>
                          <a:cs typeface="Arial" panose="020B0604020202020204"/>
                        </a:rPr>
                        <a:t>8523101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66725" marR="1206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国贸系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096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8522105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09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66725" marR="1206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工商系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144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8523150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6531">
                <a:tc>
                  <a:txBody>
                    <a:bodyPr/>
                    <a:lstStyle/>
                    <a:p>
                      <a:pPr marL="4667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计算机系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2255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8521088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663">
                <a:tc>
                  <a:txBody>
                    <a:bodyPr/>
                    <a:lstStyle/>
                    <a:p>
                      <a:pPr marL="466725" marR="12065">
                        <a:lnSpc>
                          <a:spcPts val="2045"/>
                        </a:lnSpc>
                        <a:spcBef>
                          <a:spcPts val="690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会计系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763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45"/>
                        </a:lnSpc>
                        <a:spcBef>
                          <a:spcPts val="69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8525789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2816">
                <a:tc>
                  <a:txBody>
                    <a:bodyPr/>
                    <a:lstStyle/>
                    <a:p>
                      <a:pPr marL="466725" marR="1206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统计系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3906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8528136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390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7388">
                <a:tc>
                  <a:txBody>
                    <a:bodyPr/>
                    <a:lstStyle/>
                    <a:p>
                      <a:pPr marL="172085" marR="1206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…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1811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…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1811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466725" marR="12065">
                        <a:lnSpc>
                          <a:spcPts val="2115"/>
                        </a:lnSpc>
                        <a:spcBef>
                          <a:spcPts val="72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外语系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207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115"/>
                        </a:lnSpc>
                        <a:spcBef>
                          <a:spcPts val="725"/>
                        </a:spcBef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Arial" panose="020B0604020202020204"/>
                          <a:cs typeface="Arial" panose="020B0604020202020204"/>
                        </a:rPr>
                        <a:t>8523026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20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044445" y="3376041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例：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06361" y="3572255"/>
            <a:ext cx="609600" cy="86995"/>
          </a:xfrm>
          <a:custGeom>
            <a:avLst/>
            <a:gdLst/>
            <a:ahLst/>
            <a:cxnLst/>
            <a:rect l="l" t="t" r="r" b="b"/>
            <a:pathLst>
              <a:path w="609600" h="86995">
                <a:moveTo>
                  <a:pt x="522732" y="0"/>
                </a:moveTo>
                <a:lnTo>
                  <a:pt x="522732" y="86868"/>
                </a:lnTo>
                <a:lnTo>
                  <a:pt x="580644" y="57912"/>
                </a:lnTo>
                <a:lnTo>
                  <a:pt x="537210" y="57912"/>
                </a:lnTo>
                <a:lnTo>
                  <a:pt x="537210" y="28956"/>
                </a:lnTo>
                <a:lnTo>
                  <a:pt x="580644" y="28956"/>
                </a:lnTo>
                <a:lnTo>
                  <a:pt x="522732" y="0"/>
                </a:lnTo>
                <a:close/>
              </a:path>
              <a:path w="609600" h="86995">
                <a:moveTo>
                  <a:pt x="5227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22732" y="57912"/>
                </a:lnTo>
                <a:lnTo>
                  <a:pt x="522732" y="28956"/>
                </a:lnTo>
                <a:close/>
              </a:path>
              <a:path w="609600" h="86995">
                <a:moveTo>
                  <a:pt x="580644" y="28956"/>
                </a:moveTo>
                <a:lnTo>
                  <a:pt x="537210" y="28956"/>
                </a:lnTo>
                <a:lnTo>
                  <a:pt x="537210" y="57912"/>
                </a:lnTo>
                <a:lnTo>
                  <a:pt x="580644" y="57912"/>
                </a:lnTo>
                <a:lnTo>
                  <a:pt x="609600" y="43434"/>
                </a:lnTo>
                <a:lnTo>
                  <a:pt x="580644" y="2895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37476" y="3331464"/>
            <a:ext cx="710946" cy="6804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42276" y="3331464"/>
            <a:ext cx="2844546" cy="6804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417054" y="3460572"/>
            <a:ext cx="2768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3300"/>
                </a:solidFill>
                <a:latin typeface="黑体" panose="02010609060101010101" charset="-122"/>
                <a:cs typeface="黑体" panose="02010609060101010101" charset="-122"/>
              </a:rPr>
              <a:t>“第一个”数据元素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06361" y="6467855"/>
            <a:ext cx="609600" cy="86995"/>
          </a:xfrm>
          <a:custGeom>
            <a:avLst/>
            <a:gdLst/>
            <a:ahLst/>
            <a:cxnLst/>
            <a:rect l="l" t="t" r="r" b="b"/>
            <a:pathLst>
              <a:path w="609600" h="86995">
                <a:moveTo>
                  <a:pt x="522732" y="0"/>
                </a:moveTo>
                <a:lnTo>
                  <a:pt x="522732" y="86868"/>
                </a:lnTo>
                <a:lnTo>
                  <a:pt x="580644" y="57912"/>
                </a:lnTo>
                <a:lnTo>
                  <a:pt x="537210" y="57912"/>
                </a:lnTo>
                <a:lnTo>
                  <a:pt x="537210" y="28956"/>
                </a:lnTo>
                <a:lnTo>
                  <a:pt x="580644" y="28956"/>
                </a:lnTo>
                <a:lnTo>
                  <a:pt x="522732" y="0"/>
                </a:lnTo>
                <a:close/>
              </a:path>
              <a:path w="609600" h="86995">
                <a:moveTo>
                  <a:pt x="5227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22732" y="57912"/>
                </a:lnTo>
                <a:lnTo>
                  <a:pt x="522732" y="28956"/>
                </a:lnTo>
                <a:close/>
              </a:path>
              <a:path w="609600" h="86995">
                <a:moveTo>
                  <a:pt x="580644" y="28956"/>
                </a:moveTo>
                <a:lnTo>
                  <a:pt x="537210" y="28956"/>
                </a:lnTo>
                <a:lnTo>
                  <a:pt x="537210" y="57912"/>
                </a:lnTo>
                <a:lnTo>
                  <a:pt x="580644" y="57912"/>
                </a:lnTo>
                <a:lnTo>
                  <a:pt x="609600" y="43434"/>
                </a:lnTo>
                <a:lnTo>
                  <a:pt x="580644" y="2895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417054" y="6325615"/>
            <a:ext cx="307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黑体" panose="02010609060101010101" charset="-122"/>
                <a:cs typeface="黑体" panose="02010609060101010101" charset="-122"/>
              </a:rPr>
              <a:t>“最后一个”数据元素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29400" y="5039867"/>
            <a:ext cx="304800" cy="242570"/>
          </a:xfrm>
          <a:custGeom>
            <a:avLst/>
            <a:gdLst/>
            <a:ahLst/>
            <a:cxnLst/>
            <a:rect l="l" t="t" r="r" b="b"/>
            <a:pathLst>
              <a:path w="304800" h="242570">
                <a:moveTo>
                  <a:pt x="101600" y="59435"/>
                </a:moveTo>
                <a:lnTo>
                  <a:pt x="0" y="160019"/>
                </a:lnTo>
                <a:lnTo>
                  <a:pt x="101600" y="242315"/>
                </a:lnTo>
                <a:lnTo>
                  <a:pt x="101600" y="196595"/>
                </a:lnTo>
                <a:lnTo>
                  <a:pt x="162811" y="181033"/>
                </a:lnTo>
                <a:lnTo>
                  <a:pt x="214455" y="159464"/>
                </a:lnTo>
                <a:lnTo>
                  <a:pt x="255475" y="132987"/>
                </a:lnTo>
                <a:lnTo>
                  <a:pt x="282433" y="105155"/>
                </a:lnTo>
                <a:lnTo>
                  <a:pt x="101600" y="105155"/>
                </a:lnTo>
                <a:lnTo>
                  <a:pt x="101600" y="59435"/>
                </a:lnTo>
                <a:close/>
              </a:path>
              <a:path w="304800" h="242570">
                <a:moveTo>
                  <a:pt x="292100" y="0"/>
                </a:moveTo>
                <a:lnTo>
                  <a:pt x="239473" y="53291"/>
                </a:lnTo>
                <a:lnTo>
                  <a:pt x="200312" y="74907"/>
                </a:lnTo>
                <a:lnTo>
                  <a:pt x="154001" y="92390"/>
                </a:lnTo>
                <a:lnTo>
                  <a:pt x="101600" y="105155"/>
                </a:lnTo>
                <a:lnTo>
                  <a:pt x="282433" y="105155"/>
                </a:lnTo>
                <a:lnTo>
                  <a:pt x="284808" y="102703"/>
                </a:lnTo>
                <a:lnTo>
                  <a:pt x="301397" y="69710"/>
                </a:lnTo>
                <a:lnTo>
                  <a:pt x="304180" y="35109"/>
                </a:lnTo>
                <a:lnTo>
                  <a:pt x="2921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29400" y="4834128"/>
            <a:ext cx="304800" cy="251460"/>
          </a:xfrm>
          <a:custGeom>
            <a:avLst/>
            <a:gdLst/>
            <a:ahLst/>
            <a:cxnLst/>
            <a:rect l="l" t="t" r="r" b="b"/>
            <a:pathLst>
              <a:path w="304800" h="251460">
                <a:moveTo>
                  <a:pt x="0" y="0"/>
                </a:moveTo>
                <a:lnTo>
                  <a:pt x="0" y="91440"/>
                </a:lnTo>
                <a:lnTo>
                  <a:pt x="61410" y="94690"/>
                </a:lnTo>
                <a:lnTo>
                  <a:pt x="118616" y="104013"/>
                </a:lnTo>
                <a:lnTo>
                  <a:pt x="170389" y="118764"/>
                </a:lnTo>
                <a:lnTo>
                  <a:pt x="215503" y="138303"/>
                </a:lnTo>
                <a:lnTo>
                  <a:pt x="252728" y="161984"/>
                </a:lnTo>
                <a:lnTo>
                  <a:pt x="280838" y="189166"/>
                </a:lnTo>
                <a:lnTo>
                  <a:pt x="304800" y="251460"/>
                </a:lnTo>
                <a:lnTo>
                  <a:pt x="304800" y="160020"/>
                </a:lnTo>
                <a:lnTo>
                  <a:pt x="280838" y="97726"/>
                </a:lnTo>
                <a:lnTo>
                  <a:pt x="252728" y="70544"/>
                </a:lnTo>
                <a:lnTo>
                  <a:pt x="215503" y="46862"/>
                </a:lnTo>
                <a:lnTo>
                  <a:pt x="170389" y="27324"/>
                </a:lnTo>
                <a:lnTo>
                  <a:pt x="118616" y="12572"/>
                </a:lnTo>
                <a:lnTo>
                  <a:pt x="61410" y="3250"/>
                </a:lnTo>
                <a:lnTo>
                  <a:pt x="0" y="0"/>
                </a:lnTo>
                <a:close/>
              </a:path>
            </a:pathLst>
          </a:custGeom>
          <a:solidFill>
            <a:srgbClr val="95B4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29400" y="4834128"/>
            <a:ext cx="304800" cy="448309"/>
          </a:xfrm>
          <a:custGeom>
            <a:avLst/>
            <a:gdLst/>
            <a:ahLst/>
            <a:cxnLst/>
            <a:rect l="l" t="t" r="r" b="b"/>
            <a:pathLst>
              <a:path w="304800" h="448310">
                <a:moveTo>
                  <a:pt x="304800" y="251460"/>
                </a:moveTo>
                <a:lnTo>
                  <a:pt x="280838" y="189166"/>
                </a:lnTo>
                <a:lnTo>
                  <a:pt x="252728" y="161984"/>
                </a:lnTo>
                <a:lnTo>
                  <a:pt x="215503" y="138303"/>
                </a:lnTo>
                <a:lnTo>
                  <a:pt x="170389" y="118764"/>
                </a:lnTo>
                <a:lnTo>
                  <a:pt x="118616" y="104013"/>
                </a:lnTo>
                <a:lnTo>
                  <a:pt x="61410" y="94690"/>
                </a:lnTo>
                <a:lnTo>
                  <a:pt x="0" y="91440"/>
                </a:lnTo>
                <a:lnTo>
                  <a:pt x="0" y="0"/>
                </a:lnTo>
                <a:lnTo>
                  <a:pt x="61410" y="3250"/>
                </a:lnTo>
                <a:lnTo>
                  <a:pt x="118616" y="12572"/>
                </a:lnTo>
                <a:lnTo>
                  <a:pt x="170389" y="27324"/>
                </a:lnTo>
                <a:lnTo>
                  <a:pt x="215503" y="46862"/>
                </a:lnTo>
                <a:lnTo>
                  <a:pt x="252728" y="70544"/>
                </a:lnTo>
                <a:lnTo>
                  <a:pt x="280838" y="97726"/>
                </a:lnTo>
                <a:lnTo>
                  <a:pt x="304800" y="160020"/>
                </a:lnTo>
                <a:lnTo>
                  <a:pt x="304800" y="251460"/>
                </a:lnTo>
                <a:lnTo>
                  <a:pt x="279183" y="315693"/>
                </a:lnTo>
                <a:lnTo>
                  <a:pt x="248872" y="343852"/>
                </a:lnTo>
                <a:lnTo>
                  <a:pt x="208411" y="368243"/>
                </a:lnTo>
                <a:lnTo>
                  <a:pt x="158941" y="388020"/>
                </a:lnTo>
                <a:lnTo>
                  <a:pt x="101600" y="402336"/>
                </a:lnTo>
                <a:lnTo>
                  <a:pt x="101600" y="448056"/>
                </a:lnTo>
                <a:lnTo>
                  <a:pt x="0" y="365760"/>
                </a:lnTo>
                <a:lnTo>
                  <a:pt x="101600" y="265176"/>
                </a:lnTo>
                <a:lnTo>
                  <a:pt x="101600" y="310896"/>
                </a:lnTo>
                <a:lnTo>
                  <a:pt x="154001" y="298130"/>
                </a:lnTo>
                <a:lnTo>
                  <a:pt x="200312" y="280647"/>
                </a:lnTo>
                <a:lnTo>
                  <a:pt x="239473" y="259031"/>
                </a:lnTo>
                <a:lnTo>
                  <a:pt x="270422" y="233866"/>
                </a:lnTo>
                <a:lnTo>
                  <a:pt x="292100" y="2057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29400" y="4309871"/>
            <a:ext cx="304800" cy="242570"/>
          </a:xfrm>
          <a:custGeom>
            <a:avLst/>
            <a:gdLst/>
            <a:ahLst/>
            <a:cxnLst/>
            <a:rect l="l" t="t" r="r" b="b"/>
            <a:pathLst>
              <a:path w="304800" h="242570">
                <a:moveTo>
                  <a:pt x="282433" y="137159"/>
                </a:moveTo>
                <a:lnTo>
                  <a:pt x="101600" y="137159"/>
                </a:lnTo>
                <a:lnTo>
                  <a:pt x="154001" y="149925"/>
                </a:lnTo>
                <a:lnTo>
                  <a:pt x="200312" y="167408"/>
                </a:lnTo>
                <a:lnTo>
                  <a:pt x="239473" y="189024"/>
                </a:lnTo>
                <a:lnTo>
                  <a:pt x="270422" y="214189"/>
                </a:lnTo>
                <a:lnTo>
                  <a:pt x="292100" y="242315"/>
                </a:lnTo>
                <a:lnTo>
                  <a:pt x="304180" y="207206"/>
                </a:lnTo>
                <a:lnTo>
                  <a:pt x="301397" y="172605"/>
                </a:lnTo>
                <a:lnTo>
                  <a:pt x="284808" y="139612"/>
                </a:lnTo>
                <a:lnTo>
                  <a:pt x="282433" y="137159"/>
                </a:lnTo>
                <a:close/>
              </a:path>
              <a:path w="304800" h="242570">
                <a:moveTo>
                  <a:pt x="101600" y="0"/>
                </a:moveTo>
                <a:lnTo>
                  <a:pt x="0" y="82295"/>
                </a:lnTo>
                <a:lnTo>
                  <a:pt x="101600" y="182879"/>
                </a:lnTo>
                <a:lnTo>
                  <a:pt x="101600" y="137159"/>
                </a:lnTo>
                <a:lnTo>
                  <a:pt x="282433" y="137159"/>
                </a:lnTo>
                <a:lnTo>
                  <a:pt x="255475" y="109328"/>
                </a:lnTo>
                <a:lnTo>
                  <a:pt x="214455" y="82851"/>
                </a:lnTo>
                <a:lnTo>
                  <a:pt x="162811" y="61282"/>
                </a:lnTo>
                <a:lnTo>
                  <a:pt x="101600" y="45719"/>
                </a:lnTo>
                <a:lnTo>
                  <a:pt x="1016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629400" y="4506467"/>
            <a:ext cx="304800" cy="251460"/>
          </a:xfrm>
          <a:custGeom>
            <a:avLst/>
            <a:gdLst/>
            <a:ahLst/>
            <a:cxnLst/>
            <a:rect l="l" t="t" r="r" b="b"/>
            <a:pathLst>
              <a:path w="304800" h="251460">
                <a:moveTo>
                  <a:pt x="304800" y="0"/>
                </a:moveTo>
                <a:lnTo>
                  <a:pt x="280838" y="62293"/>
                </a:lnTo>
                <a:lnTo>
                  <a:pt x="252728" y="89475"/>
                </a:lnTo>
                <a:lnTo>
                  <a:pt x="215503" y="113156"/>
                </a:lnTo>
                <a:lnTo>
                  <a:pt x="170389" y="132695"/>
                </a:lnTo>
                <a:lnTo>
                  <a:pt x="118616" y="147446"/>
                </a:lnTo>
                <a:lnTo>
                  <a:pt x="61410" y="156769"/>
                </a:lnTo>
                <a:lnTo>
                  <a:pt x="0" y="160019"/>
                </a:lnTo>
                <a:lnTo>
                  <a:pt x="0" y="251459"/>
                </a:lnTo>
                <a:lnTo>
                  <a:pt x="61410" y="248209"/>
                </a:lnTo>
                <a:lnTo>
                  <a:pt x="118616" y="238886"/>
                </a:lnTo>
                <a:lnTo>
                  <a:pt x="170389" y="224135"/>
                </a:lnTo>
                <a:lnTo>
                  <a:pt x="215503" y="204596"/>
                </a:lnTo>
                <a:lnTo>
                  <a:pt x="252728" y="180915"/>
                </a:lnTo>
                <a:lnTo>
                  <a:pt x="280838" y="153733"/>
                </a:lnTo>
                <a:lnTo>
                  <a:pt x="304800" y="91439"/>
                </a:lnTo>
                <a:lnTo>
                  <a:pt x="304800" y="0"/>
                </a:lnTo>
                <a:close/>
              </a:path>
            </a:pathLst>
          </a:custGeom>
          <a:solidFill>
            <a:srgbClr val="95B4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29400" y="4309871"/>
            <a:ext cx="304800" cy="448309"/>
          </a:xfrm>
          <a:custGeom>
            <a:avLst/>
            <a:gdLst/>
            <a:ahLst/>
            <a:cxnLst/>
            <a:rect l="l" t="t" r="r" b="b"/>
            <a:pathLst>
              <a:path w="304800" h="448310">
                <a:moveTo>
                  <a:pt x="304800" y="196595"/>
                </a:moveTo>
                <a:lnTo>
                  <a:pt x="280838" y="258889"/>
                </a:lnTo>
                <a:lnTo>
                  <a:pt x="252728" y="286071"/>
                </a:lnTo>
                <a:lnTo>
                  <a:pt x="215503" y="309752"/>
                </a:lnTo>
                <a:lnTo>
                  <a:pt x="170389" y="329291"/>
                </a:lnTo>
                <a:lnTo>
                  <a:pt x="118616" y="344042"/>
                </a:lnTo>
                <a:lnTo>
                  <a:pt x="61410" y="353365"/>
                </a:lnTo>
                <a:lnTo>
                  <a:pt x="0" y="356615"/>
                </a:lnTo>
                <a:lnTo>
                  <a:pt x="0" y="448055"/>
                </a:lnTo>
                <a:lnTo>
                  <a:pt x="61410" y="444805"/>
                </a:lnTo>
                <a:lnTo>
                  <a:pt x="118616" y="435482"/>
                </a:lnTo>
                <a:lnTo>
                  <a:pt x="170389" y="420731"/>
                </a:lnTo>
                <a:lnTo>
                  <a:pt x="215503" y="401193"/>
                </a:lnTo>
                <a:lnTo>
                  <a:pt x="252728" y="377511"/>
                </a:lnTo>
                <a:lnTo>
                  <a:pt x="280838" y="350329"/>
                </a:lnTo>
                <a:lnTo>
                  <a:pt x="304800" y="288035"/>
                </a:lnTo>
                <a:lnTo>
                  <a:pt x="304800" y="196595"/>
                </a:lnTo>
                <a:lnTo>
                  <a:pt x="279183" y="132362"/>
                </a:lnTo>
                <a:lnTo>
                  <a:pt x="248872" y="104203"/>
                </a:lnTo>
                <a:lnTo>
                  <a:pt x="208411" y="79812"/>
                </a:lnTo>
                <a:lnTo>
                  <a:pt x="158941" y="60035"/>
                </a:lnTo>
                <a:lnTo>
                  <a:pt x="101600" y="45719"/>
                </a:lnTo>
                <a:lnTo>
                  <a:pt x="101600" y="0"/>
                </a:lnTo>
                <a:lnTo>
                  <a:pt x="0" y="82295"/>
                </a:lnTo>
                <a:lnTo>
                  <a:pt x="101600" y="182879"/>
                </a:lnTo>
                <a:lnTo>
                  <a:pt x="101600" y="137159"/>
                </a:lnTo>
                <a:lnTo>
                  <a:pt x="154001" y="149925"/>
                </a:lnTo>
                <a:lnTo>
                  <a:pt x="200312" y="167408"/>
                </a:lnTo>
                <a:lnTo>
                  <a:pt x="239473" y="189024"/>
                </a:lnTo>
                <a:lnTo>
                  <a:pt x="270422" y="214189"/>
                </a:lnTo>
                <a:lnTo>
                  <a:pt x="292100" y="2423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013829" y="4175759"/>
            <a:ext cx="124460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000"/>
              </a:lnSpc>
              <a:spcBef>
                <a:spcPts val="1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直接前驱 直接后继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数组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0795" y="4672329"/>
            <a:ext cx="1082040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遍历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插入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删除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6983" y="1557527"/>
            <a:ext cx="8891016" cy="29596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链表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4228338"/>
            <a:ext cx="1082675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遍历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插入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删除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6811" y="2005568"/>
            <a:ext cx="7010400" cy="17998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链表插入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412747" y="1412747"/>
            <a:ext cx="9291828" cy="38816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9535" y="261365"/>
            <a:ext cx="48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栈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53455" y="5513832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254000" y="0"/>
                </a:moveTo>
                <a:lnTo>
                  <a:pt x="50800" y="0"/>
                </a:lnTo>
                <a:lnTo>
                  <a:pt x="31021" y="3990"/>
                </a:lnTo>
                <a:lnTo>
                  <a:pt x="14874" y="14874"/>
                </a:lnTo>
                <a:lnTo>
                  <a:pt x="3990" y="31021"/>
                </a:lnTo>
                <a:lnTo>
                  <a:pt x="0" y="50800"/>
                </a:lnTo>
                <a:lnTo>
                  <a:pt x="0" y="330200"/>
                </a:lnTo>
                <a:lnTo>
                  <a:pt x="3990" y="349972"/>
                </a:lnTo>
                <a:lnTo>
                  <a:pt x="14874" y="366120"/>
                </a:lnTo>
                <a:lnTo>
                  <a:pt x="31021" y="377007"/>
                </a:lnTo>
                <a:lnTo>
                  <a:pt x="50800" y="381000"/>
                </a:lnTo>
                <a:lnTo>
                  <a:pt x="254000" y="381000"/>
                </a:lnTo>
                <a:lnTo>
                  <a:pt x="273778" y="377007"/>
                </a:lnTo>
                <a:lnTo>
                  <a:pt x="289925" y="366120"/>
                </a:lnTo>
                <a:lnTo>
                  <a:pt x="300809" y="349972"/>
                </a:lnTo>
                <a:lnTo>
                  <a:pt x="304800" y="330200"/>
                </a:lnTo>
                <a:lnTo>
                  <a:pt x="304800" y="50800"/>
                </a:lnTo>
                <a:lnTo>
                  <a:pt x="300809" y="31021"/>
                </a:lnTo>
                <a:lnTo>
                  <a:pt x="289925" y="14874"/>
                </a:lnTo>
                <a:lnTo>
                  <a:pt x="273778" y="3990"/>
                </a:lnTo>
                <a:lnTo>
                  <a:pt x="2540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53455" y="3608832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254000" y="0"/>
                </a:moveTo>
                <a:lnTo>
                  <a:pt x="50800" y="0"/>
                </a:lnTo>
                <a:lnTo>
                  <a:pt x="31021" y="3990"/>
                </a:lnTo>
                <a:lnTo>
                  <a:pt x="14874" y="14874"/>
                </a:lnTo>
                <a:lnTo>
                  <a:pt x="3990" y="31021"/>
                </a:lnTo>
                <a:lnTo>
                  <a:pt x="0" y="50800"/>
                </a:lnTo>
                <a:lnTo>
                  <a:pt x="0" y="330200"/>
                </a:lnTo>
                <a:lnTo>
                  <a:pt x="3990" y="349978"/>
                </a:lnTo>
                <a:lnTo>
                  <a:pt x="14874" y="366125"/>
                </a:lnTo>
                <a:lnTo>
                  <a:pt x="31021" y="377009"/>
                </a:lnTo>
                <a:lnTo>
                  <a:pt x="50800" y="381000"/>
                </a:lnTo>
                <a:lnTo>
                  <a:pt x="254000" y="381000"/>
                </a:lnTo>
                <a:lnTo>
                  <a:pt x="273778" y="377009"/>
                </a:lnTo>
                <a:lnTo>
                  <a:pt x="289925" y="366125"/>
                </a:lnTo>
                <a:lnTo>
                  <a:pt x="300809" y="349978"/>
                </a:lnTo>
                <a:lnTo>
                  <a:pt x="304800" y="330200"/>
                </a:lnTo>
                <a:lnTo>
                  <a:pt x="304800" y="50800"/>
                </a:lnTo>
                <a:lnTo>
                  <a:pt x="300809" y="31021"/>
                </a:lnTo>
                <a:lnTo>
                  <a:pt x="289925" y="14874"/>
                </a:lnTo>
                <a:lnTo>
                  <a:pt x="273778" y="3990"/>
                </a:lnTo>
                <a:lnTo>
                  <a:pt x="25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09896" y="5483149"/>
            <a:ext cx="1393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algn="ctr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-7" baseline="-14000" dirty="0">
                <a:latin typeface="Arial" panose="020B0604020202020204"/>
                <a:cs typeface="Arial" panose="020B0604020202020204"/>
              </a:rPr>
              <a:t>1</a:t>
            </a:r>
            <a:endParaRPr sz="2400" baseline="-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9896" y="3558667"/>
            <a:ext cx="1393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algn="ctr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i="1" spc="-7" baseline="-21000" dirty="0">
                <a:latin typeface="Arial" panose="020B0604020202020204"/>
                <a:cs typeface="Arial" panose="020B0604020202020204"/>
              </a:rPr>
              <a:t>n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20817" y="3533394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20055" y="3988308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20055" y="4443984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20055" y="5000244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20055" y="545592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20817" y="5912358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20817" y="3533394"/>
            <a:ext cx="0" cy="2379345"/>
          </a:xfrm>
          <a:custGeom>
            <a:avLst/>
            <a:gdLst/>
            <a:ahLst/>
            <a:cxnLst/>
            <a:rect l="l" t="t" r="r" b="b"/>
            <a:pathLst>
              <a:path h="2379345">
                <a:moveTo>
                  <a:pt x="0" y="0"/>
                </a:moveTo>
                <a:lnTo>
                  <a:pt x="0" y="23789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92417" y="3533394"/>
            <a:ext cx="0" cy="2379345"/>
          </a:xfrm>
          <a:custGeom>
            <a:avLst/>
            <a:gdLst/>
            <a:ahLst/>
            <a:cxnLst/>
            <a:rect l="l" t="t" r="r" b="b"/>
            <a:pathLst>
              <a:path h="2379345">
                <a:moveTo>
                  <a:pt x="0" y="0"/>
                </a:moveTo>
                <a:lnTo>
                  <a:pt x="0" y="23789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984496" y="4089019"/>
            <a:ext cx="1444625" cy="1329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100"/>
              </a:spcBef>
            </a:pPr>
            <a:r>
              <a:rPr sz="3600" i="1" spc="-7" baseline="14000" dirty="0">
                <a:latin typeface="Arial" panose="020B0604020202020204"/>
                <a:cs typeface="Arial" panose="020B0604020202020204"/>
              </a:rPr>
              <a:t>a</a:t>
            </a:r>
            <a:r>
              <a:rPr sz="1600" i="1" spc="-5" dirty="0">
                <a:latin typeface="Arial" panose="020B0604020202020204"/>
                <a:cs typeface="Arial" panose="020B0604020202020204"/>
              </a:rPr>
              <a:t>n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-1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84200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…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33095">
              <a:lnSpc>
                <a:spcPct val="100000"/>
              </a:lnSpc>
              <a:spcBef>
                <a:spcPts val="1480"/>
              </a:spcBef>
            </a:pPr>
            <a:r>
              <a:rPr sz="2400" i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-7" baseline="-14000" dirty="0">
                <a:latin typeface="Arial" panose="020B0604020202020204"/>
                <a:cs typeface="Arial" panose="020B0604020202020204"/>
              </a:rPr>
              <a:t>2</a:t>
            </a:r>
            <a:endParaRPr sz="2400" baseline="-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20055" y="3304032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92417" y="3304794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10455" y="5628132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10455" y="3723132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695446" y="3499230"/>
            <a:ext cx="787400" cy="70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90"/>
              </a:lnSpc>
              <a:spcBef>
                <a:spcPts val="1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栈顶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69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(top)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50996" y="5480710"/>
            <a:ext cx="124460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ts val="2735"/>
              </a:lnSpc>
              <a:spcBef>
                <a:spcPts val="1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栈底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(bottom)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79850" y="2889250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出栈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75831" y="2889250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进栈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34455" y="5704332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0"/>
                </a:moveTo>
                <a:lnTo>
                  <a:pt x="762000" y="76200"/>
                </a:lnTo>
                <a:lnTo>
                  <a:pt x="825500" y="44450"/>
                </a:lnTo>
                <a:lnTo>
                  <a:pt x="774700" y="44450"/>
                </a:lnTo>
                <a:lnTo>
                  <a:pt x="774700" y="31750"/>
                </a:lnTo>
                <a:lnTo>
                  <a:pt x="825500" y="31750"/>
                </a:lnTo>
                <a:lnTo>
                  <a:pt x="762000" y="0"/>
                </a:lnTo>
                <a:close/>
              </a:path>
              <a:path w="838200" h="76200">
                <a:moveTo>
                  <a:pt x="762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838200" h="76200">
                <a:moveTo>
                  <a:pt x="8255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825500" y="44450"/>
                </a:lnTo>
                <a:lnTo>
                  <a:pt x="838200" y="38100"/>
                </a:lnTo>
                <a:lnTo>
                  <a:pt x="825500" y="317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928231" y="5556910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黑体" panose="02010609060101010101" charset="-122"/>
                <a:cs typeface="黑体" panose="02010609060101010101" charset="-122"/>
              </a:rPr>
              <a:t>栈底元素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34455" y="3723132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0"/>
                </a:moveTo>
                <a:lnTo>
                  <a:pt x="762000" y="76200"/>
                </a:lnTo>
                <a:lnTo>
                  <a:pt x="825500" y="44450"/>
                </a:lnTo>
                <a:lnTo>
                  <a:pt x="774700" y="44450"/>
                </a:lnTo>
                <a:lnTo>
                  <a:pt x="774700" y="31750"/>
                </a:lnTo>
                <a:lnTo>
                  <a:pt x="825500" y="31750"/>
                </a:lnTo>
                <a:lnTo>
                  <a:pt x="762000" y="0"/>
                </a:lnTo>
                <a:close/>
              </a:path>
              <a:path w="838200" h="76200">
                <a:moveTo>
                  <a:pt x="762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838200" h="76200">
                <a:moveTo>
                  <a:pt x="8255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825500" y="44450"/>
                </a:lnTo>
                <a:lnTo>
                  <a:pt x="838200" y="38100"/>
                </a:lnTo>
                <a:lnTo>
                  <a:pt x="825500" y="3175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738111" y="3458717"/>
            <a:ext cx="1625346" cy="68046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928231" y="3575430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3300"/>
                </a:solidFill>
                <a:latin typeface="黑体" panose="02010609060101010101" charset="-122"/>
                <a:cs typeface="黑体" panose="02010609060101010101" charset="-122"/>
              </a:rPr>
              <a:t>栈顶元素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69189" y="1965775"/>
            <a:ext cx="434015" cy="305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050794" y="1593596"/>
            <a:ext cx="6943725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8825">
              <a:lnSpc>
                <a:spcPts val="264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黑体" panose="02010609060101010101" charset="-122"/>
                <a:cs typeface="黑体" panose="02010609060101010101" charset="-122"/>
              </a:rPr>
              <a:t>限定仅在表尾进行插入或删除操作。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640"/>
              </a:lnSpc>
            </a:pPr>
            <a:r>
              <a:rPr sz="2400" b="1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栈：</a:t>
            </a:r>
            <a:r>
              <a:rPr sz="2400" b="1" spc="-5" dirty="0">
                <a:solidFill>
                  <a:srgbClr val="006FC0"/>
                </a:solidFill>
                <a:latin typeface="黑体" panose="02010609060101010101" charset="-122"/>
                <a:cs typeface="黑体" panose="02010609060101010101" charset="-122"/>
              </a:rPr>
              <a:t>线性表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984375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solidFill>
                  <a:srgbClr val="006FC0"/>
                </a:solidFill>
                <a:latin typeface="黑体" panose="02010609060101010101" charset="-122"/>
                <a:cs typeface="黑体" panose="02010609060101010101" charset="-122"/>
              </a:rPr>
              <a:t>后进先</a:t>
            </a:r>
            <a:r>
              <a:rPr sz="2400" b="1" spc="-10" dirty="0">
                <a:solidFill>
                  <a:srgbClr val="006FC0"/>
                </a:solidFill>
                <a:latin typeface="黑体" panose="02010609060101010101" charset="-122"/>
                <a:cs typeface="黑体" panose="02010609060101010101" charset="-122"/>
              </a:rPr>
              <a:t>出</a:t>
            </a:r>
            <a:r>
              <a:rPr sz="2400" b="1" spc="5" dirty="0">
                <a:solidFill>
                  <a:srgbClr val="006FC0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b="1" dirty="0">
                <a:solidFill>
                  <a:srgbClr val="006FC0"/>
                </a:solidFill>
                <a:latin typeface="黑体" panose="02010609060101010101" charset="-122"/>
                <a:cs typeface="黑体" panose="02010609060101010101" charset="-122"/>
              </a:rPr>
              <a:t>(LIFO结构</a:t>
            </a:r>
            <a:r>
              <a:rPr sz="2400" b="1" spc="-10" dirty="0">
                <a:solidFill>
                  <a:srgbClr val="006FC0"/>
                </a:solidFill>
                <a:latin typeface="黑体" panose="02010609060101010101" charset="-122"/>
                <a:cs typeface="黑体" panose="02010609060101010101" charset="-122"/>
              </a:rPr>
              <a:t>)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791455" y="1780032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152400" y="685800"/>
                </a:moveTo>
                <a:lnTo>
                  <a:pt x="122759" y="681317"/>
                </a:lnTo>
                <a:lnTo>
                  <a:pt x="98536" y="669083"/>
                </a:lnTo>
                <a:lnTo>
                  <a:pt x="82194" y="650920"/>
                </a:lnTo>
                <a:lnTo>
                  <a:pt x="76200" y="628650"/>
                </a:lnTo>
                <a:lnTo>
                  <a:pt x="76200" y="400050"/>
                </a:lnTo>
                <a:lnTo>
                  <a:pt x="70205" y="377779"/>
                </a:lnTo>
                <a:lnTo>
                  <a:pt x="53863" y="359616"/>
                </a:lnTo>
                <a:lnTo>
                  <a:pt x="29640" y="347382"/>
                </a:lnTo>
                <a:lnTo>
                  <a:pt x="0" y="342900"/>
                </a:lnTo>
                <a:lnTo>
                  <a:pt x="29640" y="338417"/>
                </a:lnTo>
                <a:lnTo>
                  <a:pt x="53863" y="326183"/>
                </a:lnTo>
                <a:lnTo>
                  <a:pt x="70205" y="308020"/>
                </a:lnTo>
                <a:lnTo>
                  <a:pt x="76200" y="285750"/>
                </a:lnTo>
                <a:lnTo>
                  <a:pt x="76200" y="57150"/>
                </a:lnTo>
                <a:lnTo>
                  <a:pt x="82194" y="34879"/>
                </a:lnTo>
                <a:lnTo>
                  <a:pt x="98536" y="16716"/>
                </a:lnTo>
                <a:lnTo>
                  <a:pt x="122759" y="4482"/>
                </a:ln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78603" y="2862957"/>
            <a:ext cx="565150" cy="234315"/>
          </a:xfrm>
          <a:custGeom>
            <a:avLst/>
            <a:gdLst/>
            <a:ahLst/>
            <a:cxnLst/>
            <a:rect l="l" t="t" r="r" b="b"/>
            <a:pathLst>
              <a:path w="565150" h="234314">
                <a:moveTo>
                  <a:pt x="0" y="36071"/>
                </a:moveTo>
                <a:lnTo>
                  <a:pt x="95631" y="226952"/>
                </a:lnTo>
                <a:lnTo>
                  <a:pt x="343026" y="234318"/>
                </a:lnTo>
                <a:lnTo>
                  <a:pt x="257301" y="184788"/>
                </a:lnTo>
                <a:lnTo>
                  <a:pt x="295494" y="156060"/>
                </a:lnTo>
                <a:lnTo>
                  <a:pt x="336618" y="133003"/>
                </a:lnTo>
                <a:lnTo>
                  <a:pt x="380062" y="115769"/>
                </a:lnTo>
                <a:lnTo>
                  <a:pt x="425213" y="104508"/>
                </a:lnTo>
                <a:lnTo>
                  <a:pt x="471456" y="99373"/>
                </a:lnTo>
                <a:lnTo>
                  <a:pt x="555356" y="99373"/>
                </a:lnTo>
                <a:lnTo>
                  <a:pt x="540471" y="85601"/>
                </a:lnTo>
                <a:lnTo>
                  <a:pt x="85851" y="85601"/>
                </a:lnTo>
                <a:lnTo>
                  <a:pt x="0" y="36071"/>
                </a:lnTo>
                <a:close/>
              </a:path>
              <a:path w="565150" h="234314">
                <a:moveTo>
                  <a:pt x="555356" y="99373"/>
                </a:moveTo>
                <a:lnTo>
                  <a:pt x="471456" y="99373"/>
                </a:lnTo>
                <a:lnTo>
                  <a:pt x="518179" y="100513"/>
                </a:lnTo>
                <a:lnTo>
                  <a:pt x="564769" y="108080"/>
                </a:lnTo>
                <a:lnTo>
                  <a:pt x="555356" y="99373"/>
                </a:lnTo>
                <a:close/>
              </a:path>
              <a:path w="565150" h="234314">
                <a:moveTo>
                  <a:pt x="307577" y="0"/>
                </a:moveTo>
                <a:lnTo>
                  <a:pt x="260548" y="4192"/>
                </a:lnTo>
                <a:lnTo>
                  <a:pt x="214171" y="14815"/>
                </a:lnTo>
                <a:lnTo>
                  <a:pt x="169135" y="31903"/>
                </a:lnTo>
                <a:lnTo>
                  <a:pt x="126132" y="55488"/>
                </a:lnTo>
                <a:lnTo>
                  <a:pt x="85851" y="85601"/>
                </a:lnTo>
                <a:lnTo>
                  <a:pt x="540471" y="85601"/>
                </a:lnTo>
                <a:lnTo>
                  <a:pt x="488400" y="46893"/>
                </a:lnTo>
                <a:lnTo>
                  <a:pt x="445669" y="25686"/>
                </a:lnTo>
                <a:lnTo>
                  <a:pt x="400828" y="10779"/>
                </a:lnTo>
                <a:lnTo>
                  <a:pt x="354567" y="2206"/>
                </a:lnTo>
                <a:lnTo>
                  <a:pt x="307577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065014" y="2908807"/>
            <a:ext cx="343535" cy="577850"/>
          </a:xfrm>
          <a:custGeom>
            <a:avLst/>
            <a:gdLst/>
            <a:ahLst/>
            <a:cxnLst/>
            <a:rect l="l" t="t" r="r" b="b"/>
            <a:pathLst>
              <a:path w="343535" h="577850">
                <a:moveTo>
                  <a:pt x="0" y="0"/>
                </a:moveTo>
                <a:lnTo>
                  <a:pt x="39109" y="26313"/>
                </a:lnTo>
                <a:lnTo>
                  <a:pt x="73474" y="56993"/>
                </a:lnTo>
                <a:lnTo>
                  <a:pt x="102945" y="91469"/>
                </a:lnTo>
                <a:lnTo>
                  <a:pt x="127376" y="129173"/>
                </a:lnTo>
                <a:lnTo>
                  <a:pt x="146619" y="169532"/>
                </a:lnTo>
                <a:lnTo>
                  <a:pt x="160528" y="211978"/>
                </a:lnTo>
                <a:lnTo>
                  <a:pt x="168954" y="255940"/>
                </a:lnTo>
                <a:lnTo>
                  <a:pt x="171751" y="300848"/>
                </a:lnTo>
                <a:lnTo>
                  <a:pt x="168771" y="346132"/>
                </a:lnTo>
                <a:lnTo>
                  <a:pt x="159867" y="391221"/>
                </a:lnTo>
                <a:lnTo>
                  <a:pt x="144891" y="435546"/>
                </a:lnTo>
                <a:lnTo>
                  <a:pt x="123698" y="478536"/>
                </a:lnTo>
                <a:lnTo>
                  <a:pt x="295275" y="577722"/>
                </a:lnTo>
                <a:lnTo>
                  <a:pt x="316468" y="534733"/>
                </a:lnTo>
                <a:lnTo>
                  <a:pt x="331443" y="490408"/>
                </a:lnTo>
                <a:lnTo>
                  <a:pt x="340346" y="445317"/>
                </a:lnTo>
                <a:lnTo>
                  <a:pt x="343323" y="400031"/>
                </a:lnTo>
                <a:lnTo>
                  <a:pt x="340522" y="355118"/>
                </a:lnTo>
                <a:lnTo>
                  <a:pt x="332089" y="311149"/>
                </a:lnTo>
                <a:lnTo>
                  <a:pt x="318171" y="268694"/>
                </a:lnTo>
                <a:lnTo>
                  <a:pt x="298915" y="228322"/>
                </a:lnTo>
                <a:lnTo>
                  <a:pt x="274468" y="190603"/>
                </a:lnTo>
                <a:lnTo>
                  <a:pt x="244977" y="156106"/>
                </a:lnTo>
                <a:lnTo>
                  <a:pt x="210589" y="125402"/>
                </a:lnTo>
                <a:lnTo>
                  <a:pt x="171450" y="99059"/>
                </a:lnTo>
                <a:lnTo>
                  <a:pt x="0" y="0"/>
                </a:lnTo>
                <a:close/>
              </a:path>
            </a:pathLst>
          </a:custGeom>
          <a:solidFill>
            <a:srgbClr val="CD52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78603" y="2863055"/>
            <a:ext cx="829944" cy="623570"/>
          </a:xfrm>
          <a:custGeom>
            <a:avLst/>
            <a:gdLst/>
            <a:ahLst/>
            <a:cxnLst/>
            <a:rect l="l" t="t" r="r" b="b"/>
            <a:pathLst>
              <a:path w="829945" h="623570">
                <a:moveTo>
                  <a:pt x="564769" y="107982"/>
                </a:moveTo>
                <a:lnTo>
                  <a:pt x="518172" y="100415"/>
                </a:lnTo>
                <a:lnTo>
                  <a:pt x="471433" y="99274"/>
                </a:lnTo>
                <a:lnTo>
                  <a:pt x="425173" y="104410"/>
                </a:lnTo>
                <a:lnTo>
                  <a:pt x="380009" y="115670"/>
                </a:lnTo>
                <a:lnTo>
                  <a:pt x="336563" y="132905"/>
                </a:lnTo>
                <a:lnTo>
                  <a:pt x="295454" y="155962"/>
                </a:lnTo>
                <a:lnTo>
                  <a:pt x="257301" y="184690"/>
                </a:lnTo>
                <a:lnTo>
                  <a:pt x="343026" y="234220"/>
                </a:lnTo>
                <a:lnTo>
                  <a:pt x="95631" y="226854"/>
                </a:lnTo>
                <a:lnTo>
                  <a:pt x="0" y="35973"/>
                </a:lnTo>
                <a:lnTo>
                  <a:pt x="85851" y="85503"/>
                </a:lnTo>
                <a:lnTo>
                  <a:pt x="125101" y="56064"/>
                </a:lnTo>
                <a:lnTo>
                  <a:pt x="167221" y="32729"/>
                </a:lnTo>
                <a:lnTo>
                  <a:pt x="211544" y="15564"/>
                </a:lnTo>
                <a:lnTo>
                  <a:pt x="257404" y="4632"/>
                </a:lnTo>
                <a:lnTo>
                  <a:pt x="304133" y="0"/>
                </a:lnTo>
                <a:lnTo>
                  <a:pt x="351065" y="1730"/>
                </a:lnTo>
                <a:lnTo>
                  <a:pt x="397533" y="9889"/>
                </a:lnTo>
                <a:lnTo>
                  <a:pt x="442870" y="24542"/>
                </a:lnTo>
                <a:lnTo>
                  <a:pt x="486410" y="45752"/>
                </a:lnTo>
                <a:lnTo>
                  <a:pt x="657860" y="144812"/>
                </a:lnTo>
                <a:lnTo>
                  <a:pt x="696999" y="171154"/>
                </a:lnTo>
                <a:lnTo>
                  <a:pt x="731387" y="201859"/>
                </a:lnTo>
                <a:lnTo>
                  <a:pt x="760878" y="236355"/>
                </a:lnTo>
                <a:lnTo>
                  <a:pt x="785325" y="274075"/>
                </a:lnTo>
                <a:lnTo>
                  <a:pt x="804581" y="314447"/>
                </a:lnTo>
                <a:lnTo>
                  <a:pt x="818499" y="356902"/>
                </a:lnTo>
                <a:lnTo>
                  <a:pt x="826932" y="400871"/>
                </a:lnTo>
                <a:lnTo>
                  <a:pt x="829733" y="445783"/>
                </a:lnTo>
                <a:lnTo>
                  <a:pt x="826756" y="491070"/>
                </a:lnTo>
                <a:lnTo>
                  <a:pt x="817853" y="536160"/>
                </a:lnTo>
                <a:lnTo>
                  <a:pt x="802878" y="580485"/>
                </a:lnTo>
                <a:lnTo>
                  <a:pt x="781685" y="623475"/>
                </a:lnTo>
                <a:lnTo>
                  <a:pt x="610108" y="524288"/>
                </a:lnTo>
                <a:lnTo>
                  <a:pt x="631301" y="481299"/>
                </a:lnTo>
                <a:lnTo>
                  <a:pt x="646277" y="436974"/>
                </a:lnTo>
                <a:lnTo>
                  <a:pt x="655181" y="391885"/>
                </a:lnTo>
                <a:lnTo>
                  <a:pt x="658161" y="346601"/>
                </a:lnTo>
                <a:lnTo>
                  <a:pt x="655364" y="301693"/>
                </a:lnTo>
                <a:lnTo>
                  <a:pt x="646938" y="257731"/>
                </a:lnTo>
                <a:lnTo>
                  <a:pt x="633029" y="215285"/>
                </a:lnTo>
                <a:lnTo>
                  <a:pt x="613786" y="174925"/>
                </a:lnTo>
                <a:lnTo>
                  <a:pt x="589355" y="137222"/>
                </a:lnTo>
                <a:lnTo>
                  <a:pt x="559884" y="102745"/>
                </a:lnTo>
                <a:lnTo>
                  <a:pt x="525519" y="72065"/>
                </a:lnTo>
                <a:lnTo>
                  <a:pt x="486410" y="4575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854700" y="2968244"/>
            <a:ext cx="318135" cy="490855"/>
          </a:xfrm>
          <a:custGeom>
            <a:avLst/>
            <a:gdLst/>
            <a:ahLst/>
            <a:cxnLst/>
            <a:rect l="l" t="t" r="r" b="b"/>
            <a:pathLst>
              <a:path w="318135" h="490854">
                <a:moveTo>
                  <a:pt x="289305" y="0"/>
                </a:moveTo>
                <a:lnTo>
                  <a:pt x="243900" y="20184"/>
                </a:lnTo>
                <a:lnTo>
                  <a:pt x="202857" y="46032"/>
                </a:lnTo>
                <a:lnTo>
                  <a:pt x="166477" y="76924"/>
                </a:lnTo>
                <a:lnTo>
                  <a:pt x="135061" y="112239"/>
                </a:lnTo>
                <a:lnTo>
                  <a:pt x="108909" y="151357"/>
                </a:lnTo>
                <a:lnTo>
                  <a:pt x="88321" y="193657"/>
                </a:lnTo>
                <a:lnTo>
                  <a:pt x="73599" y="238518"/>
                </a:lnTo>
                <a:lnTo>
                  <a:pt x="65043" y="285320"/>
                </a:lnTo>
                <a:lnTo>
                  <a:pt x="62953" y="333442"/>
                </a:lnTo>
                <a:lnTo>
                  <a:pt x="67630" y="382264"/>
                </a:lnTo>
                <a:lnTo>
                  <a:pt x="79375" y="431164"/>
                </a:lnTo>
                <a:lnTo>
                  <a:pt x="0" y="490346"/>
                </a:lnTo>
                <a:lnTo>
                  <a:pt x="213105" y="478027"/>
                </a:lnTo>
                <a:lnTo>
                  <a:pt x="290062" y="312800"/>
                </a:lnTo>
                <a:lnTo>
                  <a:pt x="238251" y="312800"/>
                </a:lnTo>
                <a:lnTo>
                  <a:pt x="226944" y="266408"/>
                </a:lnTo>
                <a:lnTo>
                  <a:pt x="222014" y="219530"/>
                </a:lnTo>
                <a:lnTo>
                  <a:pt x="223356" y="172798"/>
                </a:lnTo>
                <a:lnTo>
                  <a:pt x="230863" y="126846"/>
                </a:lnTo>
                <a:lnTo>
                  <a:pt x="244427" y="82307"/>
                </a:lnTo>
                <a:lnTo>
                  <a:pt x="263944" y="39813"/>
                </a:lnTo>
                <a:lnTo>
                  <a:pt x="289305" y="0"/>
                </a:lnTo>
                <a:close/>
              </a:path>
              <a:path w="318135" h="490854">
                <a:moveTo>
                  <a:pt x="317626" y="253618"/>
                </a:moveTo>
                <a:lnTo>
                  <a:pt x="238251" y="312800"/>
                </a:lnTo>
                <a:lnTo>
                  <a:pt x="290062" y="312800"/>
                </a:lnTo>
                <a:lnTo>
                  <a:pt x="317626" y="253618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055740" y="2829526"/>
            <a:ext cx="647700" cy="261620"/>
          </a:xfrm>
          <a:custGeom>
            <a:avLst/>
            <a:gdLst/>
            <a:ahLst/>
            <a:cxnLst/>
            <a:rect l="l" t="t" r="r" b="b"/>
            <a:pathLst>
              <a:path w="647700" h="261619">
                <a:moveTo>
                  <a:pt x="626445" y="118452"/>
                </a:moveTo>
                <a:lnTo>
                  <a:pt x="213744" y="118452"/>
                </a:lnTo>
                <a:lnTo>
                  <a:pt x="258238" y="122430"/>
                </a:lnTo>
                <a:lnTo>
                  <a:pt x="301958" y="132043"/>
                </a:lnTo>
                <a:lnTo>
                  <a:pt x="344320" y="147203"/>
                </a:lnTo>
                <a:lnTo>
                  <a:pt x="384744" y="167820"/>
                </a:lnTo>
                <a:lnTo>
                  <a:pt x="422648" y="193806"/>
                </a:lnTo>
                <a:lnTo>
                  <a:pt x="457450" y="225071"/>
                </a:lnTo>
                <a:lnTo>
                  <a:pt x="488568" y="261526"/>
                </a:lnTo>
                <a:lnTo>
                  <a:pt x="647445" y="143035"/>
                </a:lnTo>
                <a:lnTo>
                  <a:pt x="626445" y="118452"/>
                </a:lnTo>
                <a:close/>
              </a:path>
              <a:path w="647700" h="261619">
                <a:moveTo>
                  <a:pt x="372621" y="0"/>
                </a:moveTo>
                <a:lnTo>
                  <a:pt x="327932" y="1736"/>
                </a:lnTo>
                <a:lnTo>
                  <a:pt x="283632" y="9287"/>
                </a:lnTo>
                <a:lnTo>
                  <a:pt x="240302" y="22741"/>
                </a:lnTo>
                <a:lnTo>
                  <a:pt x="198523" y="42190"/>
                </a:lnTo>
                <a:lnTo>
                  <a:pt x="158876" y="67724"/>
                </a:lnTo>
                <a:lnTo>
                  <a:pt x="0" y="186215"/>
                </a:lnTo>
                <a:lnTo>
                  <a:pt x="39646" y="160679"/>
                </a:lnTo>
                <a:lnTo>
                  <a:pt x="81425" y="141223"/>
                </a:lnTo>
                <a:lnTo>
                  <a:pt x="124755" y="127760"/>
                </a:lnTo>
                <a:lnTo>
                  <a:pt x="169055" y="120199"/>
                </a:lnTo>
                <a:lnTo>
                  <a:pt x="213744" y="118452"/>
                </a:lnTo>
                <a:lnTo>
                  <a:pt x="626445" y="118452"/>
                </a:lnTo>
                <a:lnTo>
                  <a:pt x="616327" y="106607"/>
                </a:lnTo>
                <a:lnTo>
                  <a:pt x="581525" y="75359"/>
                </a:lnTo>
                <a:lnTo>
                  <a:pt x="543621" y="49383"/>
                </a:lnTo>
                <a:lnTo>
                  <a:pt x="503197" y="28768"/>
                </a:lnTo>
                <a:lnTo>
                  <a:pt x="460835" y="13606"/>
                </a:lnTo>
                <a:lnTo>
                  <a:pt x="417115" y="3986"/>
                </a:lnTo>
                <a:lnTo>
                  <a:pt x="372621" y="0"/>
                </a:lnTo>
                <a:close/>
              </a:path>
            </a:pathLst>
          </a:custGeom>
          <a:solidFill>
            <a:srgbClr val="CD52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854700" y="2829526"/>
            <a:ext cx="848994" cy="629285"/>
          </a:xfrm>
          <a:custGeom>
            <a:avLst/>
            <a:gdLst/>
            <a:ahLst/>
            <a:cxnLst/>
            <a:rect l="l" t="t" r="r" b="b"/>
            <a:pathLst>
              <a:path w="848995" h="629285">
                <a:moveTo>
                  <a:pt x="289305" y="138717"/>
                </a:moveTo>
                <a:lnTo>
                  <a:pt x="263944" y="178531"/>
                </a:lnTo>
                <a:lnTo>
                  <a:pt x="244427" y="221024"/>
                </a:lnTo>
                <a:lnTo>
                  <a:pt x="230863" y="265564"/>
                </a:lnTo>
                <a:lnTo>
                  <a:pt x="223356" y="311516"/>
                </a:lnTo>
                <a:lnTo>
                  <a:pt x="222014" y="358248"/>
                </a:lnTo>
                <a:lnTo>
                  <a:pt x="226944" y="405126"/>
                </a:lnTo>
                <a:lnTo>
                  <a:pt x="238251" y="451518"/>
                </a:lnTo>
                <a:lnTo>
                  <a:pt x="317626" y="392336"/>
                </a:lnTo>
                <a:lnTo>
                  <a:pt x="213105" y="616745"/>
                </a:lnTo>
                <a:lnTo>
                  <a:pt x="0" y="629064"/>
                </a:lnTo>
                <a:lnTo>
                  <a:pt x="79375" y="569882"/>
                </a:lnTo>
                <a:lnTo>
                  <a:pt x="67859" y="522185"/>
                </a:lnTo>
                <a:lnTo>
                  <a:pt x="63069" y="474262"/>
                </a:lnTo>
                <a:lnTo>
                  <a:pt x="64802" y="426753"/>
                </a:lnTo>
                <a:lnTo>
                  <a:pt x="72861" y="380298"/>
                </a:lnTo>
                <a:lnTo>
                  <a:pt x="87045" y="335536"/>
                </a:lnTo>
                <a:lnTo>
                  <a:pt x="107155" y="293107"/>
                </a:lnTo>
                <a:lnTo>
                  <a:pt x="132990" y="253651"/>
                </a:lnTo>
                <a:lnTo>
                  <a:pt x="164352" y="217807"/>
                </a:lnTo>
                <a:lnTo>
                  <a:pt x="201040" y="186215"/>
                </a:lnTo>
                <a:lnTo>
                  <a:pt x="359917" y="67724"/>
                </a:lnTo>
                <a:lnTo>
                  <a:pt x="399564" y="42190"/>
                </a:lnTo>
                <a:lnTo>
                  <a:pt x="441343" y="22741"/>
                </a:lnTo>
                <a:lnTo>
                  <a:pt x="484673" y="9287"/>
                </a:lnTo>
                <a:lnTo>
                  <a:pt x="528973" y="1736"/>
                </a:lnTo>
                <a:lnTo>
                  <a:pt x="573662" y="0"/>
                </a:lnTo>
                <a:lnTo>
                  <a:pt x="618156" y="3986"/>
                </a:lnTo>
                <a:lnTo>
                  <a:pt x="661876" y="13606"/>
                </a:lnTo>
                <a:lnTo>
                  <a:pt x="704238" y="28768"/>
                </a:lnTo>
                <a:lnTo>
                  <a:pt x="744662" y="49383"/>
                </a:lnTo>
                <a:lnTo>
                  <a:pt x="782566" y="75359"/>
                </a:lnTo>
                <a:lnTo>
                  <a:pt x="817368" y="106607"/>
                </a:lnTo>
                <a:lnTo>
                  <a:pt x="848486" y="143035"/>
                </a:lnTo>
                <a:lnTo>
                  <a:pt x="689609" y="261526"/>
                </a:lnTo>
                <a:lnTo>
                  <a:pt x="658491" y="225071"/>
                </a:lnTo>
                <a:lnTo>
                  <a:pt x="623689" y="193806"/>
                </a:lnTo>
                <a:lnTo>
                  <a:pt x="585785" y="167820"/>
                </a:lnTo>
                <a:lnTo>
                  <a:pt x="545361" y="147203"/>
                </a:lnTo>
                <a:lnTo>
                  <a:pt x="502999" y="132043"/>
                </a:lnTo>
                <a:lnTo>
                  <a:pt x="459279" y="122430"/>
                </a:lnTo>
                <a:lnTo>
                  <a:pt x="414785" y="118452"/>
                </a:lnTo>
                <a:lnTo>
                  <a:pt x="370096" y="120199"/>
                </a:lnTo>
                <a:lnTo>
                  <a:pt x="325796" y="127760"/>
                </a:lnTo>
                <a:lnTo>
                  <a:pt x="282466" y="141223"/>
                </a:lnTo>
                <a:lnTo>
                  <a:pt x="240687" y="160679"/>
                </a:lnTo>
                <a:lnTo>
                  <a:pt x="201040" y="1862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队列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8840723" y="25908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0" y="381000"/>
                </a:moveTo>
                <a:lnTo>
                  <a:pt x="609600" y="381000"/>
                </a:lnTo>
                <a:lnTo>
                  <a:pt x="609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38935" y="2931255"/>
            <a:ext cx="702057" cy="30461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20111" y="3131820"/>
            <a:ext cx="1540002" cy="677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3523" y="27432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152400" y="685800"/>
                </a:moveTo>
                <a:lnTo>
                  <a:pt x="122759" y="681317"/>
                </a:lnTo>
                <a:lnTo>
                  <a:pt x="98536" y="669083"/>
                </a:lnTo>
                <a:lnTo>
                  <a:pt x="82194" y="650920"/>
                </a:lnTo>
                <a:lnTo>
                  <a:pt x="76200" y="628650"/>
                </a:lnTo>
                <a:lnTo>
                  <a:pt x="76200" y="400050"/>
                </a:lnTo>
                <a:lnTo>
                  <a:pt x="70205" y="377779"/>
                </a:lnTo>
                <a:lnTo>
                  <a:pt x="53863" y="359616"/>
                </a:lnTo>
                <a:lnTo>
                  <a:pt x="29640" y="347382"/>
                </a:lnTo>
                <a:lnTo>
                  <a:pt x="0" y="342900"/>
                </a:lnTo>
                <a:lnTo>
                  <a:pt x="29640" y="338417"/>
                </a:lnTo>
                <a:lnTo>
                  <a:pt x="53863" y="326183"/>
                </a:lnTo>
                <a:lnTo>
                  <a:pt x="70205" y="308020"/>
                </a:lnTo>
                <a:lnTo>
                  <a:pt x="76200" y="285750"/>
                </a:lnTo>
                <a:lnTo>
                  <a:pt x="76200" y="57150"/>
                </a:lnTo>
                <a:lnTo>
                  <a:pt x="82194" y="34879"/>
                </a:lnTo>
                <a:lnTo>
                  <a:pt x="98536" y="16716"/>
                </a:lnTo>
                <a:lnTo>
                  <a:pt x="122759" y="4482"/>
                </a:ln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65923" y="2210561"/>
            <a:ext cx="173990" cy="386715"/>
          </a:xfrm>
          <a:custGeom>
            <a:avLst/>
            <a:gdLst/>
            <a:ahLst/>
            <a:cxnLst/>
            <a:rect l="l" t="t" r="r" b="b"/>
            <a:pathLst>
              <a:path w="173990" h="386714">
                <a:moveTo>
                  <a:pt x="120108" y="75272"/>
                </a:moveTo>
                <a:lnTo>
                  <a:pt x="0" y="375665"/>
                </a:lnTo>
                <a:lnTo>
                  <a:pt x="26924" y="386334"/>
                </a:lnTo>
                <a:lnTo>
                  <a:pt x="147039" y="86044"/>
                </a:lnTo>
                <a:lnTo>
                  <a:pt x="120108" y="75272"/>
                </a:lnTo>
                <a:close/>
              </a:path>
              <a:path w="173990" h="386714">
                <a:moveTo>
                  <a:pt x="170975" y="61849"/>
                </a:moveTo>
                <a:lnTo>
                  <a:pt x="125475" y="61849"/>
                </a:lnTo>
                <a:lnTo>
                  <a:pt x="152400" y="72643"/>
                </a:lnTo>
                <a:lnTo>
                  <a:pt x="147039" y="86044"/>
                </a:lnTo>
                <a:lnTo>
                  <a:pt x="173862" y="96774"/>
                </a:lnTo>
                <a:lnTo>
                  <a:pt x="170975" y="61849"/>
                </a:lnTo>
                <a:close/>
              </a:path>
              <a:path w="173990" h="386714">
                <a:moveTo>
                  <a:pt x="125475" y="61849"/>
                </a:moveTo>
                <a:lnTo>
                  <a:pt x="120108" y="75272"/>
                </a:lnTo>
                <a:lnTo>
                  <a:pt x="147039" y="86044"/>
                </a:lnTo>
                <a:lnTo>
                  <a:pt x="152400" y="72643"/>
                </a:lnTo>
                <a:lnTo>
                  <a:pt x="125475" y="61849"/>
                </a:lnTo>
                <a:close/>
              </a:path>
              <a:path w="173990" h="386714">
                <a:moveTo>
                  <a:pt x="165861" y="0"/>
                </a:moveTo>
                <a:lnTo>
                  <a:pt x="93218" y="64515"/>
                </a:lnTo>
                <a:lnTo>
                  <a:pt x="120108" y="75272"/>
                </a:lnTo>
                <a:lnTo>
                  <a:pt x="125475" y="61849"/>
                </a:lnTo>
                <a:lnTo>
                  <a:pt x="170975" y="61849"/>
                </a:lnTo>
                <a:lnTo>
                  <a:pt x="165861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34200" y="1699260"/>
            <a:ext cx="1018794" cy="680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32061" y="2210561"/>
            <a:ext cx="116205" cy="384175"/>
          </a:xfrm>
          <a:custGeom>
            <a:avLst/>
            <a:gdLst/>
            <a:ahLst/>
            <a:cxnLst/>
            <a:rect l="l" t="t" r="r" b="b"/>
            <a:pathLst>
              <a:path w="116204" h="384175">
                <a:moveTo>
                  <a:pt x="59140" y="82380"/>
                </a:moveTo>
                <a:lnTo>
                  <a:pt x="0" y="378205"/>
                </a:lnTo>
                <a:lnTo>
                  <a:pt x="28448" y="383793"/>
                </a:lnTo>
                <a:lnTo>
                  <a:pt x="87570" y="88058"/>
                </a:lnTo>
                <a:lnTo>
                  <a:pt x="59140" y="82380"/>
                </a:lnTo>
                <a:close/>
              </a:path>
              <a:path w="116204" h="384175">
                <a:moveTo>
                  <a:pt x="108998" y="68199"/>
                </a:moveTo>
                <a:lnTo>
                  <a:pt x="61976" y="68199"/>
                </a:lnTo>
                <a:lnTo>
                  <a:pt x="90424" y="73787"/>
                </a:lnTo>
                <a:lnTo>
                  <a:pt x="87570" y="88058"/>
                </a:lnTo>
                <a:lnTo>
                  <a:pt x="115951" y="93725"/>
                </a:lnTo>
                <a:lnTo>
                  <a:pt x="108998" y="68199"/>
                </a:lnTo>
                <a:close/>
              </a:path>
              <a:path w="116204" h="384175">
                <a:moveTo>
                  <a:pt x="61976" y="68199"/>
                </a:moveTo>
                <a:lnTo>
                  <a:pt x="59140" y="82380"/>
                </a:lnTo>
                <a:lnTo>
                  <a:pt x="87570" y="88058"/>
                </a:lnTo>
                <a:lnTo>
                  <a:pt x="90424" y="73787"/>
                </a:lnTo>
                <a:lnTo>
                  <a:pt x="61976" y="68199"/>
                </a:lnTo>
                <a:close/>
              </a:path>
              <a:path w="116204" h="384175">
                <a:moveTo>
                  <a:pt x="90424" y="0"/>
                </a:moveTo>
                <a:lnTo>
                  <a:pt x="30734" y="76708"/>
                </a:lnTo>
                <a:lnTo>
                  <a:pt x="59140" y="82380"/>
                </a:lnTo>
                <a:lnTo>
                  <a:pt x="61976" y="68199"/>
                </a:lnTo>
                <a:lnTo>
                  <a:pt x="108998" y="68199"/>
                </a:lnTo>
                <a:lnTo>
                  <a:pt x="904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0110">
              <a:lnSpc>
                <a:spcPct val="100000"/>
              </a:lnSpc>
              <a:spcBef>
                <a:spcPts val="100"/>
              </a:spcBef>
              <a:tabLst>
                <a:tab pos="6443345" algn="l"/>
              </a:tabLst>
            </a:pPr>
            <a:r>
              <a:rPr dirty="0"/>
              <a:t>队</a:t>
            </a:r>
            <a:r>
              <a:rPr spc="-10" dirty="0"/>
              <a:t>尾	</a:t>
            </a:r>
            <a:r>
              <a:rPr dirty="0">
                <a:solidFill>
                  <a:srgbClr val="0000FF"/>
                </a:solidFill>
              </a:rPr>
              <a:t>队头</a:t>
            </a:r>
            <a:endParaRPr dirty="0">
              <a:solidFill>
                <a:srgbClr val="0000FF"/>
              </a:solidFill>
            </a:endParaRPr>
          </a:p>
          <a:p>
            <a:pPr marL="162560"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2426335">
              <a:lnSpc>
                <a:spcPts val="2640"/>
              </a:lnSpc>
            </a:pPr>
            <a:r>
              <a:rPr spc="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限定在</a:t>
            </a:r>
            <a:r>
              <a:rPr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表的一</a:t>
            </a:r>
            <a:r>
              <a:rPr spc="-1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端</a:t>
            </a:r>
            <a:r>
              <a:rPr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插入、</a:t>
            </a:r>
            <a:r>
              <a:rPr spc="-1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另</a:t>
            </a:r>
            <a:r>
              <a:rPr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一端删</a:t>
            </a:r>
            <a:r>
              <a:rPr spc="-1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除</a:t>
            </a:r>
            <a:r>
              <a:rPr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dirty="0">
              <a:solidFill>
                <a:srgbClr val="00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75260">
              <a:lnSpc>
                <a:spcPts val="2640"/>
              </a:lnSpc>
            </a:pPr>
            <a:r>
              <a:rPr b="0" dirty="0">
                <a:latin typeface="宋体" panose="02010600030101010101" pitchFamily="2" charset="-122"/>
                <a:cs typeface="宋体" panose="02010600030101010101" pitchFamily="2" charset="-122"/>
              </a:rPr>
              <a:t>队列：</a:t>
            </a:r>
            <a:r>
              <a:rPr spc="1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线性表</a:t>
            </a:r>
            <a:endParaRPr spc="10" dirty="0">
              <a:solidFill>
                <a:srgbClr val="006FC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75260">
              <a:lnSpc>
                <a:spcPct val="100000"/>
              </a:lnSpc>
              <a:spcBef>
                <a:spcPts val="120"/>
              </a:spcBef>
              <a:tabLst>
                <a:tab pos="2410460" algn="l"/>
              </a:tabLst>
            </a:pPr>
            <a:r>
              <a:rPr sz="3600" b="0" spc="-7" baseline="2000" dirty="0">
                <a:latin typeface="Arial" panose="020B0604020202020204"/>
                <a:cs typeface="Arial" panose="020B0604020202020204"/>
              </a:rPr>
              <a:t>(queue)	</a:t>
            </a:r>
            <a:r>
              <a:rPr sz="2400" spc="1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先进先</a:t>
            </a:r>
            <a:r>
              <a:rPr sz="24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出</a:t>
            </a:r>
            <a:r>
              <a:rPr sz="2400" spc="-9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(FIFO</a:t>
            </a:r>
            <a:r>
              <a:rPr sz="2400" spc="1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结</a:t>
            </a:r>
            <a:r>
              <a:rPr sz="24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构</a:t>
            </a:r>
            <a:r>
              <a:rPr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4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651510">
              <a:lnSpc>
                <a:spcPct val="100000"/>
              </a:lnSpc>
              <a:spcBef>
                <a:spcPts val="1705"/>
              </a:spcBef>
            </a:pPr>
            <a:r>
              <a:rPr b="0" spc="-5" dirty="0">
                <a:solidFill>
                  <a:srgbClr val="000000"/>
                </a:solidFill>
                <a:latin typeface="黑体" panose="02010609060101010101" charset="-122"/>
                <a:cs typeface="黑体" panose="02010609060101010101" charset="-122"/>
              </a:rPr>
              <a:t>下图是队列的示意图：</a:t>
            </a:r>
            <a:endParaRPr b="0" spc="-5" dirty="0">
              <a:solidFill>
                <a:srgbClr val="000000"/>
              </a:solidFill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84064" y="4597146"/>
            <a:ext cx="2422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  <a:tabLst>
                <a:tab pos="762000" algn="l"/>
                <a:tab pos="1329055" algn="l"/>
                <a:tab pos="2040255" algn="l"/>
              </a:tabLst>
            </a:pPr>
            <a:r>
              <a:rPr sz="2800" i="1" spc="5" dirty="0">
                <a:latin typeface="Arial" panose="020B0604020202020204"/>
                <a:cs typeface="Arial" panose="020B0604020202020204"/>
              </a:rPr>
              <a:t>a</a:t>
            </a:r>
            <a:r>
              <a:rPr sz="2775" spc="7" baseline="-17000" dirty="0">
                <a:latin typeface="Arial" panose="020B0604020202020204"/>
                <a:cs typeface="Arial" panose="020B0604020202020204"/>
              </a:rPr>
              <a:t>1	</a:t>
            </a:r>
            <a:r>
              <a:rPr sz="2800" i="1" spc="5" dirty="0">
                <a:latin typeface="Arial" panose="020B0604020202020204"/>
                <a:cs typeface="Arial" panose="020B0604020202020204"/>
              </a:rPr>
              <a:t>a</a:t>
            </a:r>
            <a:r>
              <a:rPr sz="2775" spc="7" baseline="-17000" dirty="0">
                <a:latin typeface="Arial" panose="020B0604020202020204"/>
                <a:cs typeface="Arial" panose="020B0604020202020204"/>
              </a:rPr>
              <a:t>2	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…	</a:t>
            </a:r>
            <a:r>
              <a:rPr sz="2800" i="1" spc="5" dirty="0">
                <a:latin typeface="Arial" panose="020B0604020202020204"/>
                <a:cs typeface="Arial" panose="020B0604020202020204"/>
              </a:rPr>
              <a:t>a</a:t>
            </a:r>
            <a:r>
              <a:rPr sz="2775" i="1" spc="7" baseline="-17000" dirty="0">
                <a:latin typeface="Arial" panose="020B0604020202020204"/>
                <a:cs typeface="Arial" panose="020B0604020202020204"/>
              </a:rPr>
              <a:t>n</a:t>
            </a:r>
            <a:endParaRPr sz="2775" baseline="-1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40223" y="4553711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16423" y="5391911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78223" y="4896611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85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85800" h="76200">
                <a:moveTo>
                  <a:pt x="685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88223" y="4896611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620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62000" h="76200">
                <a:moveTo>
                  <a:pt x="7620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83123" y="54681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4450" y="63500"/>
                </a:moveTo>
                <a:lnTo>
                  <a:pt x="31750" y="63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63500"/>
                </a:lnTo>
                <a:close/>
              </a:path>
              <a:path w="76200" h="457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7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64323" y="54681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4450" y="63500"/>
                </a:moveTo>
                <a:lnTo>
                  <a:pt x="31750" y="63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63500"/>
                </a:lnTo>
                <a:close/>
              </a:path>
              <a:path w="76200" h="457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7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363848" y="4733035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出队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90558" y="4733035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入队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03723" y="5968390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队头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85178" y="5968390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队尾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9535" y="261365"/>
            <a:ext cx="48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树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49979" y="1845564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179070" y="0"/>
                </a:moveTo>
                <a:lnTo>
                  <a:pt x="131453" y="6394"/>
                </a:lnTo>
                <a:lnTo>
                  <a:pt x="88674" y="24440"/>
                </a:lnTo>
                <a:lnTo>
                  <a:pt x="52435" y="52435"/>
                </a:lnTo>
                <a:lnTo>
                  <a:pt x="24440" y="88674"/>
                </a:lnTo>
                <a:lnTo>
                  <a:pt x="6394" y="131453"/>
                </a:lnTo>
                <a:lnTo>
                  <a:pt x="0" y="179070"/>
                </a:lnTo>
                <a:lnTo>
                  <a:pt x="6394" y="226686"/>
                </a:lnTo>
                <a:lnTo>
                  <a:pt x="24440" y="269465"/>
                </a:lnTo>
                <a:lnTo>
                  <a:pt x="52435" y="305704"/>
                </a:lnTo>
                <a:lnTo>
                  <a:pt x="88674" y="333699"/>
                </a:lnTo>
                <a:lnTo>
                  <a:pt x="131453" y="351745"/>
                </a:lnTo>
                <a:lnTo>
                  <a:pt x="179070" y="358139"/>
                </a:lnTo>
                <a:lnTo>
                  <a:pt x="226686" y="351745"/>
                </a:lnTo>
                <a:lnTo>
                  <a:pt x="269465" y="333699"/>
                </a:lnTo>
                <a:lnTo>
                  <a:pt x="305704" y="305704"/>
                </a:lnTo>
                <a:lnTo>
                  <a:pt x="333699" y="269465"/>
                </a:lnTo>
                <a:lnTo>
                  <a:pt x="351745" y="226686"/>
                </a:lnTo>
                <a:lnTo>
                  <a:pt x="358140" y="179070"/>
                </a:lnTo>
                <a:lnTo>
                  <a:pt x="351745" y="131453"/>
                </a:lnTo>
                <a:lnTo>
                  <a:pt x="333699" y="88674"/>
                </a:lnTo>
                <a:lnTo>
                  <a:pt x="305704" y="52435"/>
                </a:lnTo>
                <a:lnTo>
                  <a:pt x="269465" y="24440"/>
                </a:lnTo>
                <a:lnTo>
                  <a:pt x="226686" y="6394"/>
                </a:lnTo>
                <a:lnTo>
                  <a:pt x="17907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49979" y="1845564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0" y="179070"/>
                </a:moveTo>
                <a:lnTo>
                  <a:pt x="6394" y="131453"/>
                </a:lnTo>
                <a:lnTo>
                  <a:pt x="24440" y="88674"/>
                </a:lnTo>
                <a:lnTo>
                  <a:pt x="52435" y="52435"/>
                </a:lnTo>
                <a:lnTo>
                  <a:pt x="88674" y="24440"/>
                </a:lnTo>
                <a:lnTo>
                  <a:pt x="131453" y="6394"/>
                </a:lnTo>
                <a:lnTo>
                  <a:pt x="179070" y="0"/>
                </a:lnTo>
                <a:lnTo>
                  <a:pt x="226686" y="6394"/>
                </a:lnTo>
                <a:lnTo>
                  <a:pt x="269465" y="24440"/>
                </a:lnTo>
                <a:lnTo>
                  <a:pt x="305704" y="52435"/>
                </a:lnTo>
                <a:lnTo>
                  <a:pt x="333699" y="88674"/>
                </a:lnTo>
                <a:lnTo>
                  <a:pt x="351745" y="131453"/>
                </a:lnTo>
                <a:lnTo>
                  <a:pt x="358140" y="179070"/>
                </a:lnTo>
                <a:lnTo>
                  <a:pt x="351745" y="226686"/>
                </a:lnTo>
                <a:lnTo>
                  <a:pt x="333699" y="269465"/>
                </a:lnTo>
                <a:lnTo>
                  <a:pt x="305704" y="305704"/>
                </a:lnTo>
                <a:lnTo>
                  <a:pt x="269465" y="333699"/>
                </a:lnTo>
                <a:lnTo>
                  <a:pt x="226686" y="351745"/>
                </a:lnTo>
                <a:lnTo>
                  <a:pt x="179070" y="358139"/>
                </a:lnTo>
                <a:lnTo>
                  <a:pt x="131453" y="351745"/>
                </a:lnTo>
                <a:lnTo>
                  <a:pt x="88674" y="333699"/>
                </a:lnTo>
                <a:lnTo>
                  <a:pt x="52435" y="305704"/>
                </a:lnTo>
                <a:lnTo>
                  <a:pt x="24440" y="269465"/>
                </a:lnTo>
                <a:lnTo>
                  <a:pt x="6394" y="226686"/>
                </a:lnTo>
                <a:lnTo>
                  <a:pt x="0" y="1790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40911" y="186880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A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1092" y="2421635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4" h="358139">
                <a:moveTo>
                  <a:pt x="179831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69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1" y="358139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3" y="179069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41092" y="2421635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4" h="358139">
                <a:moveTo>
                  <a:pt x="0" y="179069"/>
                </a:moveTo>
                <a:lnTo>
                  <a:pt x="6424" y="131453"/>
                </a:lnTo>
                <a:lnTo>
                  <a:pt x="24553" y="88674"/>
                </a:lnTo>
                <a:lnTo>
                  <a:pt x="52673" y="52435"/>
                </a:lnTo>
                <a:lnTo>
                  <a:pt x="89069" y="24440"/>
                </a:lnTo>
                <a:lnTo>
                  <a:pt x="132027" y="6394"/>
                </a:lnTo>
                <a:lnTo>
                  <a:pt x="179831" y="0"/>
                </a:lnTo>
                <a:lnTo>
                  <a:pt x="227636" y="6394"/>
                </a:lnTo>
                <a:lnTo>
                  <a:pt x="270594" y="24440"/>
                </a:lnTo>
                <a:lnTo>
                  <a:pt x="306990" y="52435"/>
                </a:lnTo>
                <a:lnTo>
                  <a:pt x="335110" y="88674"/>
                </a:lnTo>
                <a:lnTo>
                  <a:pt x="353239" y="131453"/>
                </a:lnTo>
                <a:lnTo>
                  <a:pt x="359663" y="179069"/>
                </a:lnTo>
                <a:lnTo>
                  <a:pt x="353239" y="226686"/>
                </a:lnTo>
                <a:lnTo>
                  <a:pt x="335110" y="269465"/>
                </a:lnTo>
                <a:lnTo>
                  <a:pt x="306990" y="305704"/>
                </a:lnTo>
                <a:lnTo>
                  <a:pt x="270594" y="333699"/>
                </a:lnTo>
                <a:lnTo>
                  <a:pt x="227636" y="351745"/>
                </a:lnTo>
                <a:lnTo>
                  <a:pt x="179831" y="358139"/>
                </a:lnTo>
                <a:lnTo>
                  <a:pt x="132027" y="351745"/>
                </a:lnTo>
                <a:lnTo>
                  <a:pt x="89069" y="333699"/>
                </a:lnTo>
                <a:lnTo>
                  <a:pt x="52673" y="305704"/>
                </a:lnTo>
                <a:lnTo>
                  <a:pt x="24553" y="269465"/>
                </a:lnTo>
                <a:lnTo>
                  <a:pt x="6424" y="226686"/>
                </a:lnTo>
                <a:lnTo>
                  <a:pt x="0" y="17906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732913" y="244525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B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0420" y="2421635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179831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69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1" y="358139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3" y="179069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60420" y="2421635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0" y="179069"/>
                </a:moveTo>
                <a:lnTo>
                  <a:pt x="6424" y="131453"/>
                </a:lnTo>
                <a:lnTo>
                  <a:pt x="24553" y="88674"/>
                </a:lnTo>
                <a:lnTo>
                  <a:pt x="52673" y="52435"/>
                </a:lnTo>
                <a:lnTo>
                  <a:pt x="89069" y="24440"/>
                </a:lnTo>
                <a:lnTo>
                  <a:pt x="132027" y="6394"/>
                </a:lnTo>
                <a:lnTo>
                  <a:pt x="179831" y="0"/>
                </a:lnTo>
                <a:lnTo>
                  <a:pt x="227636" y="6394"/>
                </a:lnTo>
                <a:lnTo>
                  <a:pt x="270594" y="24440"/>
                </a:lnTo>
                <a:lnTo>
                  <a:pt x="306990" y="52435"/>
                </a:lnTo>
                <a:lnTo>
                  <a:pt x="335110" y="88674"/>
                </a:lnTo>
                <a:lnTo>
                  <a:pt x="353239" y="131453"/>
                </a:lnTo>
                <a:lnTo>
                  <a:pt x="359663" y="179069"/>
                </a:lnTo>
                <a:lnTo>
                  <a:pt x="353239" y="226686"/>
                </a:lnTo>
                <a:lnTo>
                  <a:pt x="335110" y="269465"/>
                </a:lnTo>
                <a:lnTo>
                  <a:pt x="306990" y="305704"/>
                </a:lnTo>
                <a:lnTo>
                  <a:pt x="270594" y="333699"/>
                </a:lnTo>
                <a:lnTo>
                  <a:pt x="227636" y="351745"/>
                </a:lnTo>
                <a:lnTo>
                  <a:pt x="179831" y="358139"/>
                </a:lnTo>
                <a:lnTo>
                  <a:pt x="132027" y="351745"/>
                </a:lnTo>
                <a:lnTo>
                  <a:pt x="89069" y="333699"/>
                </a:lnTo>
                <a:lnTo>
                  <a:pt x="52673" y="305704"/>
                </a:lnTo>
                <a:lnTo>
                  <a:pt x="24553" y="269465"/>
                </a:lnTo>
                <a:lnTo>
                  <a:pt x="6424" y="226686"/>
                </a:lnTo>
                <a:lnTo>
                  <a:pt x="0" y="17906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45890" y="244525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C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42459" y="2421635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179069" y="0"/>
                </a:moveTo>
                <a:lnTo>
                  <a:pt x="131453" y="6394"/>
                </a:lnTo>
                <a:lnTo>
                  <a:pt x="88674" y="24440"/>
                </a:lnTo>
                <a:lnTo>
                  <a:pt x="52435" y="52435"/>
                </a:lnTo>
                <a:lnTo>
                  <a:pt x="24440" y="88674"/>
                </a:lnTo>
                <a:lnTo>
                  <a:pt x="6394" y="131453"/>
                </a:lnTo>
                <a:lnTo>
                  <a:pt x="0" y="179069"/>
                </a:lnTo>
                <a:lnTo>
                  <a:pt x="6394" y="226686"/>
                </a:lnTo>
                <a:lnTo>
                  <a:pt x="24440" y="269465"/>
                </a:lnTo>
                <a:lnTo>
                  <a:pt x="52435" y="305704"/>
                </a:lnTo>
                <a:lnTo>
                  <a:pt x="88674" y="333699"/>
                </a:lnTo>
                <a:lnTo>
                  <a:pt x="131453" y="351745"/>
                </a:lnTo>
                <a:lnTo>
                  <a:pt x="179069" y="358139"/>
                </a:lnTo>
                <a:lnTo>
                  <a:pt x="226686" y="351745"/>
                </a:lnTo>
                <a:lnTo>
                  <a:pt x="269465" y="333699"/>
                </a:lnTo>
                <a:lnTo>
                  <a:pt x="305704" y="305704"/>
                </a:lnTo>
                <a:lnTo>
                  <a:pt x="333699" y="269465"/>
                </a:lnTo>
                <a:lnTo>
                  <a:pt x="351745" y="226686"/>
                </a:lnTo>
                <a:lnTo>
                  <a:pt x="358139" y="179069"/>
                </a:lnTo>
                <a:lnTo>
                  <a:pt x="351745" y="131453"/>
                </a:lnTo>
                <a:lnTo>
                  <a:pt x="333699" y="88674"/>
                </a:lnTo>
                <a:lnTo>
                  <a:pt x="305704" y="52435"/>
                </a:lnTo>
                <a:lnTo>
                  <a:pt x="269465" y="24440"/>
                </a:lnTo>
                <a:lnTo>
                  <a:pt x="226686" y="6394"/>
                </a:lnTo>
                <a:lnTo>
                  <a:pt x="17906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42459" y="2421635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0" y="179069"/>
                </a:moveTo>
                <a:lnTo>
                  <a:pt x="6394" y="131453"/>
                </a:lnTo>
                <a:lnTo>
                  <a:pt x="24440" y="88674"/>
                </a:lnTo>
                <a:lnTo>
                  <a:pt x="52435" y="52435"/>
                </a:lnTo>
                <a:lnTo>
                  <a:pt x="88674" y="24440"/>
                </a:lnTo>
                <a:lnTo>
                  <a:pt x="131453" y="6394"/>
                </a:lnTo>
                <a:lnTo>
                  <a:pt x="179069" y="0"/>
                </a:lnTo>
                <a:lnTo>
                  <a:pt x="226686" y="6394"/>
                </a:lnTo>
                <a:lnTo>
                  <a:pt x="269465" y="24440"/>
                </a:lnTo>
                <a:lnTo>
                  <a:pt x="305704" y="52435"/>
                </a:lnTo>
                <a:lnTo>
                  <a:pt x="333699" y="88674"/>
                </a:lnTo>
                <a:lnTo>
                  <a:pt x="351745" y="131453"/>
                </a:lnTo>
                <a:lnTo>
                  <a:pt x="358139" y="179069"/>
                </a:lnTo>
                <a:lnTo>
                  <a:pt x="351745" y="226686"/>
                </a:lnTo>
                <a:lnTo>
                  <a:pt x="333699" y="269465"/>
                </a:lnTo>
                <a:lnTo>
                  <a:pt x="305704" y="305704"/>
                </a:lnTo>
                <a:lnTo>
                  <a:pt x="269465" y="333699"/>
                </a:lnTo>
                <a:lnTo>
                  <a:pt x="226686" y="351745"/>
                </a:lnTo>
                <a:lnTo>
                  <a:pt x="179069" y="358139"/>
                </a:lnTo>
                <a:lnTo>
                  <a:pt x="131453" y="351745"/>
                </a:lnTo>
                <a:lnTo>
                  <a:pt x="88674" y="333699"/>
                </a:lnTo>
                <a:lnTo>
                  <a:pt x="52435" y="305704"/>
                </a:lnTo>
                <a:lnTo>
                  <a:pt x="24440" y="269465"/>
                </a:lnTo>
                <a:lnTo>
                  <a:pt x="6394" y="226686"/>
                </a:lnTo>
                <a:lnTo>
                  <a:pt x="0" y="17906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527296" y="244525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81427" y="3140964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179070" y="0"/>
                </a:moveTo>
                <a:lnTo>
                  <a:pt x="131453" y="6394"/>
                </a:lnTo>
                <a:lnTo>
                  <a:pt x="88674" y="24440"/>
                </a:lnTo>
                <a:lnTo>
                  <a:pt x="52435" y="52435"/>
                </a:lnTo>
                <a:lnTo>
                  <a:pt x="24440" y="88674"/>
                </a:lnTo>
                <a:lnTo>
                  <a:pt x="6394" y="131453"/>
                </a:lnTo>
                <a:lnTo>
                  <a:pt x="0" y="179070"/>
                </a:lnTo>
                <a:lnTo>
                  <a:pt x="6394" y="226686"/>
                </a:lnTo>
                <a:lnTo>
                  <a:pt x="24440" y="269465"/>
                </a:lnTo>
                <a:lnTo>
                  <a:pt x="52435" y="305704"/>
                </a:lnTo>
                <a:lnTo>
                  <a:pt x="88674" y="333699"/>
                </a:lnTo>
                <a:lnTo>
                  <a:pt x="131453" y="351745"/>
                </a:lnTo>
                <a:lnTo>
                  <a:pt x="179070" y="358139"/>
                </a:lnTo>
                <a:lnTo>
                  <a:pt x="226686" y="351745"/>
                </a:lnTo>
                <a:lnTo>
                  <a:pt x="269465" y="333699"/>
                </a:lnTo>
                <a:lnTo>
                  <a:pt x="305704" y="305704"/>
                </a:lnTo>
                <a:lnTo>
                  <a:pt x="333699" y="269465"/>
                </a:lnTo>
                <a:lnTo>
                  <a:pt x="351745" y="226686"/>
                </a:lnTo>
                <a:lnTo>
                  <a:pt x="358140" y="179070"/>
                </a:lnTo>
                <a:lnTo>
                  <a:pt x="351745" y="131453"/>
                </a:lnTo>
                <a:lnTo>
                  <a:pt x="333699" y="88674"/>
                </a:lnTo>
                <a:lnTo>
                  <a:pt x="305704" y="52435"/>
                </a:lnTo>
                <a:lnTo>
                  <a:pt x="269465" y="24440"/>
                </a:lnTo>
                <a:lnTo>
                  <a:pt x="226686" y="6394"/>
                </a:lnTo>
                <a:lnTo>
                  <a:pt x="17907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81427" y="3140964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0" y="179070"/>
                </a:moveTo>
                <a:lnTo>
                  <a:pt x="6394" y="131453"/>
                </a:lnTo>
                <a:lnTo>
                  <a:pt x="24440" y="88674"/>
                </a:lnTo>
                <a:lnTo>
                  <a:pt x="52435" y="52435"/>
                </a:lnTo>
                <a:lnTo>
                  <a:pt x="88674" y="24440"/>
                </a:lnTo>
                <a:lnTo>
                  <a:pt x="131453" y="6394"/>
                </a:lnTo>
                <a:lnTo>
                  <a:pt x="179070" y="0"/>
                </a:lnTo>
                <a:lnTo>
                  <a:pt x="226686" y="6394"/>
                </a:lnTo>
                <a:lnTo>
                  <a:pt x="269465" y="24440"/>
                </a:lnTo>
                <a:lnTo>
                  <a:pt x="305704" y="52435"/>
                </a:lnTo>
                <a:lnTo>
                  <a:pt x="333699" y="88674"/>
                </a:lnTo>
                <a:lnTo>
                  <a:pt x="351745" y="131453"/>
                </a:lnTo>
                <a:lnTo>
                  <a:pt x="358140" y="179070"/>
                </a:lnTo>
                <a:lnTo>
                  <a:pt x="351745" y="226686"/>
                </a:lnTo>
                <a:lnTo>
                  <a:pt x="333699" y="269465"/>
                </a:lnTo>
                <a:lnTo>
                  <a:pt x="305704" y="305704"/>
                </a:lnTo>
                <a:lnTo>
                  <a:pt x="269465" y="333699"/>
                </a:lnTo>
                <a:lnTo>
                  <a:pt x="226686" y="351745"/>
                </a:lnTo>
                <a:lnTo>
                  <a:pt x="179070" y="358139"/>
                </a:lnTo>
                <a:lnTo>
                  <a:pt x="131453" y="351745"/>
                </a:lnTo>
                <a:lnTo>
                  <a:pt x="88674" y="333699"/>
                </a:lnTo>
                <a:lnTo>
                  <a:pt x="52435" y="305704"/>
                </a:lnTo>
                <a:lnTo>
                  <a:pt x="24440" y="269465"/>
                </a:lnTo>
                <a:lnTo>
                  <a:pt x="6394" y="226686"/>
                </a:lnTo>
                <a:lnTo>
                  <a:pt x="0" y="1790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57500" y="3140964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4" h="358139">
                <a:moveTo>
                  <a:pt x="179831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1" y="358139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3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57500" y="3140964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4" h="358139">
                <a:moveTo>
                  <a:pt x="0" y="179070"/>
                </a:moveTo>
                <a:lnTo>
                  <a:pt x="6424" y="131453"/>
                </a:lnTo>
                <a:lnTo>
                  <a:pt x="24553" y="88674"/>
                </a:lnTo>
                <a:lnTo>
                  <a:pt x="52673" y="52435"/>
                </a:lnTo>
                <a:lnTo>
                  <a:pt x="89069" y="24440"/>
                </a:lnTo>
                <a:lnTo>
                  <a:pt x="132027" y="6394"/>
                </a:lnTo>
                <a:lnTo>
                  <a:pt x="179831" y="0"/>
                </a:lnTo>
                <a:lnTo>
                  <a:pt x="227636" y="6394"/>
                </a:lnTo>
                <a:lnTo>
                  <a:pt x="270594" y="24440"/>
                </a:lnTo>
                <a:lnTo>
                  <a:pt x="306990" y="52435"/>
                </a:lnTo>
                <a:lnTo>
                  <a:pt x="335110" y="88674"/>
                </a:lnTo>
                <a:lnTo>
                  <a:pt x="353239" y="131453"/>
                </a:lnTo>
                <a:lnTo>
                  <a:pt x="359663" y="179070"/>
                </a:lnTo>
                <a:lnTo>
                  <a:pt x="353239" y="226686"/>
                </a:lnTo>
                <a:lnTo>
                  <a:pt x="335110" y="269465"/>
                </a:lnTo>
                <a:lnTo>
                  <a:pt x="306990" y="305704"/>
                </a:lnTo>
                <a:lnTo>
                  <a:pt x="270594" y="333699"/>
                </a:lnTo>
                <a:lnTo>
                  <a:pt x="227636" y="351745"/>
                </a:lnTo>
                <a:lnTo>
                  <a:pt x="179831" y="358139"/>
                </a:lnTo>
                <a:lnTo>
                  <a:pt x="132027" y="351745"/>
                </a:lnTo>
                <a:lnTo>
                  <a:pt x="89069" y="333699"/>
                </a:lnTo>
                <a:lnTo>
                  <a:pt x="52673" y="305704"/>
                </a:lnTo>
                <a:lnTo>
                  <a:pt x="24553" y="269465"/>
                </a:lnTo>
                <a:lnTo>
                  <a:pt x="6424" y="226686"/>
                </a:lnTo>
                <a:lnTo>
                  <a:pt x="0" y="1790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60420" y="3140964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179831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1" y="358139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3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20" y="3140964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0" y="179070"/>
                </a:moveTo>
                <a:lnTo>
                  <a:pt x="6424" y="131453"/>
                </a:lnTo>
                <a:lnTo>
                  <a:pt x="24553" y="88674"/>
                </a:lnTo>
                <a:lnTo>
                  <a:pt x="52673" y="52435"/>
                </a:lnTo>
                <a:lnTo>
                  <a:pt x="89069" y="24440"/>
                </a:lnTo>
                <a:lnTo>
                  <a:pt x="132027" y="6394"/>
                </a:lnTo>
                <a:lnTo>
                  <a:pt x="179831" y="0"/>
                </a:lnTo>
                <a:lnTo>
                  <a:pt x="227636" y="6394"/>
                </a:lnTo>
                <a:lnTo>
                  <a:pt x="270594" y="24440"/>
                </a:lnTo>
                <a:lnTo>
                  <a:pt x="306990" y="52435"/>
                </a:lnTo>
                <a:lnTo>
                  <a:pt x="335110" y="88674"/>
                </a:lnTo>
                <a:lnTo>
                  <a:pt x="353239" y="131453"/>
                </a:lnTo>
                <a:lnTo>
                  <a:pt x="359663" y="179070"/>
                </a:lnTo>
                <a:lnTo>
                  <a:pt x="353239" y="226686"/>
                </a:lnTo>
                <a:lnTo>
                  <a:pt x="335110" y="269465"/>
                </a:lnTo>
                <a:lnTo>
                  <a:pt x="306990" y="305704"/>
                </a:lnTo>
                <a:lnTo>
                  <a:pt x="270594" y="333699"/>
                </a:lnTo>
                <a:lnTo>
                  <a:pt x="227636" y="351745"/>
                </a:lnTo>
                <a:lnTo>
                  <a:pt x="179831" y="358139"/>
                </a:lnTo>
                <a:lnTo>
                  <a:pt x="132027" y="351745"/>
                </a:lnTo>
                <a:lnTo>
                  <a:pt x="89069" y="333699"/>
                </a:lnTo>
                <a:lnTo>
                  <a:pt x="52673" y="305704"/>
                </a:lnTo>
                <a:lnTo>
                  <a:pt x="24553" y="269465"/>
                </a:lnTo>
                <a:lnTo>
                  <a:pt x="6424" y="226686"/>
                </a:lnTo>
                <a:lnTo>
                  <a:pt x="0" y="1790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91867" y="3788664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4" h="358139">
                <a:moveTo>
                  <a:pt x="179831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69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1" y="358140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3" y="179069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91867" y="3788664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4" h="358139">
                <a:moveTo>
                  <a:pt x="0" y="179069"/>
                </a:moveTo>
                <a:lnTo>
                  <a:pt x="6424" y="131453"/>
                </a:lnTo>
                <a:lnTo>
                  <a:pt x="24553" y="88674"/>
                </a:lnTo>
                <a:lnTo>
                  <a:pt x="52673" y="52435"/>
                </a:lnTo>
                <a:lnTo>
                  <a:pt x="89069" y="24440"/>
                </a:lnTo>
                <a:lnTo>
                  <a:pt x="132027" y="6394"/>
                </a:lnTo>
                <a:lnTo>
                  <a:pt x="179831" y="0"/>
                </a:lnTo>
                <a:lnTo>
                  <a:pt x="227636" y="6394"/>
                </a:lnTo>
                <a:lnTo>
                  <a:pt x="270594" y="24440"/>
                </a:lnTo>
                <a:lnTo>
                  <a:pt x="306990" y="52435"/>
                </a:lnTo>
                <a:lnTo>
                  <a:pt x="335110" y="88674"/>
                </a:lnTo>
                <a:lnTo>
                  <a:pt x="353239" y="131453"/>
                </a:lnTo>
                <a:lnTo>
                  <a:pt x="359663" y="179069"/>
                </a:lnTo>
                <a:lnTo>
                  <a:pt x="353239" y="226686"/>
                </a:lnTo>
                <a:lnTo>
                  <a:pt x="335110" y="269465"/>
                </a:lnTo>
                <a:lnTo>
                  <a:pt x="306990" y="305704"/>
                </a:lnTo>
                <a:lnTo>
                  <a:pt x="270594" y="333699"/>
                </a:lnTo>
                <a:lnTo>
                  <a:pt x="227636" y="351745"/>
                </a:lnTo>
                <a:lnTo>
                  <a:pt x="179831" y="358140"/>
                </a:lnTo>
                <a:lnTo>
                  <a:pt x="132027" y="351745"/>
                </a:lnTo>
                <a:lnTo>
                  <a:pt x="89069" y="333699"/>
                </a:lnTo>
                <a:lnTo>
                  <a:pt x="52673" y="305704"/>
                </a:lnTo>
                <a:lnTo>
                  <a:pt x="24553" y="269465"/>
                </a:lnTo>
                <a:lnTo>
                  <a:pt x="6424" y="226686"/>
                </a:lnTo>
                <a:lnTo>
                  <a:pt x="0" y="17906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97835" y="3788664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179069" y="0"/>
                </a:moveTo>
                <a:lnTo>
                  <a:pt x="131453" y="6394"/>
                </a:lnTo>
                <a:lnTo>
                  <a:pt x="88674" y="24440"/>
                </a:lnTo>
                <a:lnTo>
                  <a:pt x="52435" y="52435"/>
                </a:lnTo>
                <a:lnTo>
                  <a:pt x="24440" y="88674"/>
                </a:lnTo>
                <a:lnTo>
                  <a:pt x="6394" y="131453"/>
                </a:lnTo>
                <a:lnTo>
                  <a:pt x="0" y="179069"/>
                </a:lnTo>
                <a:lnTo>
                  <a:pt x="6394" y="226686"/>
                </a:lnTo>
                <a:lnTo>
                  <a:pt x="24440" y="269465"/>
                </a:lnTo>
                <a:lnTo>
                  <a:pt x="52435" y="305704"/>
                </a:lnTo>
                <a:lnTo>
                  <a:pt x="88674" y="333699"/>
                </a:lnTo>
                <a:lnTo>
                  <a:pt x="131453" y="351745"/>
                </a:lnTo>
                <a:lnTo>
                  <a:pt x="179069" y="358140"/>
                </a:lnTo>
                <a:lnTo>
                  <a:pt x="226686" y="351745"/>
                </a:lnTo>
                <a:lnTo>
                  <a:pt x="269465" y="333699"/>
                </a:lnTo>
                <a:lnTo>
                  <a:pt x="305704" y="305704"/>
                </a:lnTo>
                <a:lnTo>
                  <a:pt x="333699" y="269465"/>
                </a:lnTo>
                <a:lnTo>
                  <a:pt x="351745" y="226686"/>
                </a:lnTo>
                <a:lnTo>
                  <a:pt x="358139" y="179069"/>
                </a:lnTo>
                <a:lnTo>
                  <a:pt x="351745" y="131453"/>
                </a:lnTo>
                <a:lnTo>
                  <a:pt x="333699" y="88674"/>
                </a:lnTo>
                <a:lnTo>
                  <a:pt x="305704" y="52435"/>
                </a:lnTo>
                <a:lnTo>
                  <a:pt x="269465" y="24440"/>
                </a:lnTo>
                <a:lnTo>
                  <a:pt x="226686" y="6394"/>
                </a:lnTo>
                <a:lnTo>
                  <a:pt x="17906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497835" y="3788664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0" y="179069"/>
                </a:moveTo>
                <a:lnTo>
                  <a:pt x="6394" y="131453"/>
                </a:lnTo>
                <a:lnTo>
                  <a:pt x="24440" y="88674"/>
                </a:lnTo>
                <a:lnTo>
                  <a:pt x="52435" y="52435"/>
                </a:lnTo>
                <a:lnTo>
                  <a:pt x="88674" y="24440"/>
                </a:lnTo>
                <a:lnTo>
                  <a:pt x="131453" y="6394"/>
                </a:lnTo>
                <a:lnTo>
                  <a:pt x="179069" y="0"/>
                </a:lnTo>
                <a:lnTo>
                  <a:pt x="226686" y="6394"/>
                </a:lnTo>
                <a:lnTo>
                  <a:pt x="269465" y="24440"/>
                </a:lnTo>
                <a:lnTo>
                  <a:pt x="305704" y="52435"/>
                </a:lnTo>
                <a:lnTo>
                  <a:pt x="333699" y="88674"/>
                </a:lnTo>
                <a:lnTo>
                  <a:pt x="351745" y="131453"/>
                </a:lnTo>
                <a:lnTo>
                  <a:pt x="358139" y="179069"/>
                </a:lnTo>
                <a:lnTo>
                  <a:pt x="351745" y="226686"/>
                </a:lnTo>
                <a:lnTo>
                  <a:pt x="333699" y="269465"/>
                </a:lnTo>
                <a:lnTo>
                  <a:pt x="305704" y="305704"/>
                </a:lnTo>
                <a:lnTo>
                  <a:pt x="269465" y="333699"/>
                </a:lnTo>
                <a:lnTo>
                  <a:pt x="226686" y="351745"/>
                </a:lnTo>
                <a:lnTo>
                  <a:pt x="179069" y="358140"/>
                </a:lnTo>
                <a:lnTo>
                  <a:pt x="131453" y="351745"/>
                </a:lnTo>
                <a:lnTo>
                  <a:pt x="88674" y="333699"/>
                </a:lnTo>
                <a:lnTo>
                  <a:pt x="52435" y="305704"/>
                </a:lnTo>
                <a:lnTo>
                  <a:pt x="24440" y="269465"/>
                </a:lnTo>
                <a:lnTo>
                  <a:pt x="6394" y="226686"/>
                </a:lnTo>
                <a:lnTo>
                  <a:pt x="0" y="17906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083435" y="3811981"/>
            <a:ext cx="671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86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K</a:t>
            </a:r>
            <a:r>
              <a:rPr sz="1800" dirty="0">
                <a:latin typeface="Arial" panose="020B0604020202020204"/>
                <a:cs typeface="Arial" panose="020B0604020202020204"/>
              </a:rPr>
              <a:t>	</a:t>
            </a:r>
            <a:r>
              <a:rPr sz="1800" dirty="0">
                <a:latin typeface="Arial" panose="020B0604020202020204"/>
                <a:cs typeface="Arial" panose="020B0604020202020204"/>
              </a:rPr>
              <a:t>L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36491" y="3140964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179832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2" y="358139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3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36491" y="3140964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0" y="179070"/>
                </a:moveTo>
                <a:lnTo>
                  <a:pt x="6424" y="131453"/>
                </a:lnTo>
                <a:lnTo>
                  <a:pt x="24553" y="88674"/>
                </a:lnTo>
                <a:lnTo>
                  <a:pt x="52673" y="52435"/>
                </a:lnTo>
                <a:lnTo>
                  <a:pt x="89069" y="24440"/>
                </a:lnTo>
                <a:lnTo>
                  <a:pt x="132027" y="6394"/>
                </a:lnTo>
                <a:lnTo>
                  <a:pt x="179832" y="0"/>
                </a:lnTo>
                <a:lnTo>
                  <a:pt x="227636" y="6394"/>
                </a:lnTo>
                <a:lnTo>
                  <a:pt x="270594" y="24440"/>
                </a:lnTo>
                <a:lnTo>
                  <a:pt x="306990" y="52435"/>
                </a:lnTo>
                <a:lnTo>
                  <a:pt x="335110" y="88674"/>
                </a:lnTo>
                <a:lnTo>
                  <a:pt x="353239" y="131453"/>
                </a:lnTo>
                <a:lnTo>
                  <a:pt x="359663" y="179070"/>
                </a:lnTo>
                <a:lnTo>
                  <a:pt x="353239" y="226686"/>
                </a:lnTo>
                <a:lnTo>
                  <a:pt x="335110" y="269465"/>
                </a:lnTo>
                <a:lnTo>
                  <a:pt x="306990" y="305704"/>
                </a:lnTo>
                <a:lnTo>
                  <a:pt x="270594" y="333699"/>
                </a:lnTo>
                <a:lnTo>
                  <a:pt x="227636" y="351745"/>
                </a:lnTo>
                <a:lnTo>
                  <a:pt x="179832" y="358139"/>
                </a:lnTo>
                <a:lnTo>
                  <a:pt x="132027" y="351745"/>
                </a:lnTo>
                <a:lnTo>
                  <a:pt x="89069" y="333699"/>
                </a:lnTo>
                <a:lnTo>
                  <a:pt x="52673" y="305704"/>
                </a:lnTo>
                <a:lnTo>
                  <a:pt x="24553" y="269465"/>
                </a:lnTo>
                <a:lnTo>
                  <a:pt x="6424" y="226686"/>
                </a:lnTo>
                <a:lnTo>
                  <a:pt x="0" y="1790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42459" y="3140964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179069" y="0"/>
                </a:moveTo>
                <a:lnTo>
                  <a:pt x="131453" y="6394"/>
                </a:lnTo>
                <a:lnTo>
                  <a:pt x="88674" y="24440"/>
                </a:lnTo>
                <a:lnTo>
                  <a:pt x="52435" y="52435"/>
                </a:lnTo>
                <a:lnTo>
                  <a:pt x="24440" y="88674"/>
                </a:lnTo>
                <a:lnTo>
                  <a:pt x="6394" y="131453"/>
                </a:lnTo>
                <a:lnTo>
                  <a:pt x="0" y="179070"/>
                </a:lnTo>
                <a:lnTo>
                  <a:pt x="6394" y="226686"/>
                </a:lnTo>
                <a:lnTo>
                  <a:pt x="24440" y="269465"/>
                </a:lnTo>
                <a:lnTo>
                  <a:pt x="52435" y="305704"/>
                </a:lnTo>
                <a:lnTo>
                  <a:pt x="88674" y="333699"/>
                </a:lnTo>
                <a:lnTo>
                  <a:pt x="131453" y="351745"/>
                </a:lnTo>
                <a:lnTo>
                  <a:pt x="179069" y="358139"/>
                </a:lnTo>
                <a:lnTo>
                  <a:pt x="226686" y="351745"/>
                </a:lnTo>
                <a:lnTo>
                  <a:pt x="269465" y="333699"/>
                </a:lnTo>
                <a:lnTo>
                  <a:pt x="305704" y="305704"/>
                </a:lnTo>
                <a:lnTo>
                  <a:pt x="333699" y="269465"/>
                </a:lnTo>
                <a:lnTo>
                  <a:pt x="351745" y="226686"/>
                </a:lnTo>
                <a:lnTo>
                  <a:pt x="358139" y="179070"/>
                </a:lnTo>
                <a:lnTo>
                  <a:pt x="351745" y="131453"/>
                </a:lnTo>
                <a:lnTo>
                  <a:pt x="333699" y="88674"/>
                </a:lnTo>
                <a:lnTo>
                  <a:pt x="305704" y="52435"/>
                </a:lnTo>
                <a:lnTo>
                  <a:pt x="269465" y="24440"/>
                </a:lnTo>
                <a:lnTo>
                  <a:pt x="226686" y="6394"/>
                </a:lnTo>
                <a:lnTo>
                  <a:pt x="17906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42459" y="3140964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0" y="179070"/>
                </a:moveTo>
                <a:lnTo>
                  <a:pt x="6394" y="131453"/>
                </a:lnTo>
                <a:lnTo>
                  <a:pt x="24440" y="88674"/>
                </a:lnTo>
                <a:lnTo>
                  <a:pt x="52435" y="52435"/>
                </a:lnTo>
                <a:lnTo>
                  <a:pt x="88674" y="24440"/>
                </a:lnTo>
                <a:lnTo>
                  <a:pt x="131453" y="6394"/>
                </a:lnTo>
                <a:lnTo>
                  <a:pt x="179069" y="0"/>
                </a:lnTo>
                <a:lnTo>
                  <a:pt x="226686" y="6394"/>
                </a:lnTo>
                <a:lnTo>
                  <a:pt x="269465" y="24440"/>
                </a:lnTo>
                <a:lnTo>
                  <a:pt x="305704" y="52435"/>
                </a:lnTo>
                <a:lnTo>
                  <a:pt x="333699" y="88674"/>
                </a:lnTo>
                <a:lnTo>
                  <a:pt x="351745" y="131453"/>
                </a:lnTo>
                <a:lnTo>
                  <a:pt x="358139" y="179070"/>
                </a:lnTo>
                <a:lnTo>
                  <a:pt x="351745" y="226686"/>
                </a:lnTo>
                <a:lnTo>
                  <a:pt x="333699" y="269465"/>
                </a:lnTo>
                <a:lnTo>
                  <a:pt x="305704" y="305704"/>
                </a:lnTo>
                <a:lnTo>
                  <a:pt x="269465" y="333699"/>
                </a:lnTo>
                <a:lnTo>
                  <a:pt x="226686" y="351745"/>
                </a:lnTo>
                <a:lnTo>
                  <a:pt x="179069" y="358139"/>
                </a:lnTo>
                <a:lnTo>
                  <a:pt x="131453" y="351745"/>
                </a:lnTo>
                <a:lnTo>
                  <a:pt x="88674" y="333699"/>
                </a:lnTo>
                <a:lnTo>
                  <a:pt x="52435" y="305704"/>
                </a:lnTo>
                <a:lnTo>
                  <a:pt x="24440" y="269465"/>
                </a:lnTo>
                <a:lnTo>
                  <a:pt x="6394" y="226686"/>
                </a:lnTo>
                <a:lnTo>
                  <a:pt x="0" y="1790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45379" y="3140964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179070" y="0"/>
                </a:moveTo>
                <a:lnTo>
                  <a:pt x="131453" y="6394"/>
                </a:lnTo>
                <a:lnTo>
                  <a:pt x="88674" y="24440"/>
                </a:lnTo>
                <a:lnTo>
                  <a:pt x="52435" y="52435"/>
                </a:lnTo>
                <a:lnTo>
                  <a:pt x="24440" y="88674"/>
                </a:lnTo>
                <a:lnTo>
                  <a:pt x="6394" y="131453"/>
                </a:lnTo>
                <a:lnTo>
                  <a:pt x="0" y="179070"/>
                </a:lnTo>
                <a:lnTo>
                  <a:pt x="6394" y="226686"/>
                </a:lnTo>
                <a:lnTo>
                  <a:pt x="24440" y="269465"/>
                </a:lnTo>
                <a:lnTo>
                  <a:pt x="52435" y="305704"/>
                </a:lnTo>
                <a:lnTo>
                  <a:pt x="88674" y="333699"/>
                </a:lnTo>
                <a:lnTo>
                  <a:pt x="131453" y="351745"/>
                </a:lnTo>
                <a:lnTo>
                  <a:pt x="179070" y="358139"/>
                </a:lnTo>
                <a:lnTo>
                  <a:pt x="226686" y="351745"/>
                </a:lnTo>
                <a:lnTo>
                  <a:pt x="269465" y="333699"/>
                </a:lnTo>
                <a:lnTo>
                  <a:pt x="305704" y="305704"/>
                </a:lnTo>
                <a:lnTo>
                  <a:pt x="333699" y="269465"/>
                </a:lnTo>
                <a:lnTo>
                  <a:pt x="351745" y="226686"/>
                </a:lnTo>
                <a:lnTo>
                  <a:pt x="358140" y="179070"/>
                </a:lnTo>
                <a:lnTo>
                  <a:pt x="351745" y="131453"/>
                </a:lnTo>
                <a:lnTo>
                  <a:pt x="333699" y="88674"/>
                </a:lnTo>
                <a:lnTo>
                  <a:pt x="305704" y="52435"/>
                </a:lnTo>
                <a:lnTo>
                  <a:pt x="269465" y="24440"/>
                </a:lnTo>
                <a:lnTo>
                  <a:pt x="226686" y="6394"/>
                </a:lnTo>
                <a:lnTo>
                  <a:pt x="17907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945379" y="3140964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0" y="179070"/>
                </a:moveTo>
                <a:lnTo>
                  <a:pt x="6394" y="131453"/>
                </a:lnTo>
                <a:lnTo>
                  <a:pt x="24440" y="88674"/>
                </a:lnTo>
                <a:lnTo>
                  <a:pt x="52435" y="52435"/>
                </a:lnTo>
                <a:lnTo>
                  <a:pt x="88674" y="24440"/>
                </a:lnTo>
                <a:lnTo>
                  <a:pt x="131453" y="6394"/>
                </a:lnTo>
                <a:lnTo>
                  <a:pt x="179070" y="0"/>
                </a:lnTo>
                <a:lnTo>
                  <a:pt x="226686" y="6394"/>
                </a:lnTo>
                <a:lnTo>
                  <a:pt x="269465" y="24440"/>
                </a:lnTo>
                <a:lnTo>
                  <a:pt x="305704" y="52435"/>
                </a:lnTo>
                <a:lnTo>
                  <a:pt x="333699" y="88674"/>
                </a:lnTo>
                <a:lnTo>
                  <a:pt x="351745" y="131453"/>
                </a:lnTo>
                <a:lnTo>
                  <a:pt x="358140" y="179070"/>
                </a:lnTo>
                <a:lnTo>
                  <a:pt x="351745" y="226686"/>
                </a:lnTo>
                <a:lnTo>
                  <a:pt x="333699" y="269465"/>
                </a:lnTo>
                <a:lnTo>
                  <a:pt x="305704" y="305704"/>
                </a:lnTo>
                <a:lnTo>
                  <a:pt x="269465" y="333699"/>
                </a:lnTo>
                <a:lnTo>
                  <a:pt x="226686" y="351745"/>
                </a:lnTo>
                <a:lnTo>
                  <a:pt x="179070" y="358139"/>
                </a:lnTo>
                <a:lnTo>
                  <a:pt x="131453" y="351745"/>
                </a:lnTo>
                <a:lnTo>
                  <a:pt x="88674" y="333699"/>
                </a:lnTo>
                <a:lnTo>
                  <a:pt x="52435" y="305704"/>
                </a:lnTo>
                <a:lnTo>
                  <a:pt x="24440" y="269465"/>
                </a:lnTo>
                <a:lnTo>
                  <a:pt x="6394" y="226686"/>
                </a:lnTo>
                <a:lnTo>
                  <a:pt x="0" y="1790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372360" y="3164585"/>
            <a:ext cx="282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4995" algn="l"/>
                <a:tab pos="1079500" algn="l"/>
                <a:tab pos="1662430" algn="l"/>
                <a:tab pos="2217420" algn="l"/>
                <a:tab pos="269621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E	</a:t>
            </a:r>
            <a:r>
              <a:rPr sz="1800" dirty="0">
                <a:latin typeface="Arial" panose="020B0604020202020204"/>
                <a:cs typeface="Arial" panose="020B0604020202020204"/>
              </a:rPr>
              <a:t>F</a:t>
            </a:r>
            <a:r>
              <a:rPr sz="1800" dirty="0">
                <a:latin typeface="Arial" panose="020B0604020202020204"/>
                <a:cs typeface="Arial" panose="020B0604020202020204"/>
              </a:rPr>
              <a:t>	</a:t>
            </a:r>
            <a:r>
              <a:rPr sz="1800" dirty="0">
                <a:latin typeface="Arial" panose="020B0604020202020204"/>
                <a:cs typeface="Arial" panose="020B0604020202020204"/>
              </a:rPr>
              <a:t>G</a:t>
            </a:r>
            <a:r>
              <a:rPr sz="1800" dirty="0">
                <a:latin typeface="Arial" panose="020B0604020202020204"/>
                <a:cs typeface="Arial" panose="020B0604020202020204"/>
              </a:rPr>
              <a:t>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H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	</a:t>
            </a:r>
            <a:r>
              <a:rPr sz="1800" dirty="0">
                <a:latin typeface="Arial" panose="020B0604020202020204"/>
                <a:cs typeface="Arial" panose="020B0604020202020204"/>
              </a:rPr>
              <a:t>I</a:t>
            </a:r>
            <a:r>
              <a:rPr sz="1800" dirty="0">
                <a:latin typeface="Arial" panose="020B0604020202020204"/>
                <a:cs typeface="Arial" panose="020B0604020202020204"/>
              </a:rPr>
              <a:t>	J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36491" y="3788664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179832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69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2" y="358140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3" y="179069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36491" y="3788664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0" y="179069"/>
                </a:moveTo>
                <a:lnTo>
                  <a:pt x="6424" y="131453"/>
                </a:lnTo>
                <a:lnTo>
                  <a:pt x="24553" y="88674"/>
                </a:lnTo>
                <a:lnTo>
                  <a:pt x="52673" y="52435"/>
                </a:lnTo>
                <a:lnTo>
                  <a:pt x="89069" y="24440"/>
                </a:lnTo>
                <a:lnTo>
                  <a:pt x="132027" y="6394"/>
                </a:lnTo>
                <a:lnTo>
                  <a:pt x="179832" y="0"/>
                </a:lnTo>
                <a:lnTo>
                  <a:pt x="227636" y="6394"/>
                </a:lnTo>
                <a:lnTo>
                  <a:pt x="270594" y="24440"/>
                </a:lnTo>
                <a:lnTo>
                  <a:pt x="306990" y="52435"/>
                </a:lnTo>
                <a:lnTo>
                  <a:pt x="335110" y="88674"/>
                </a:lnTo>
                <a:lnTo>
                  <a:pt x="353239" y="131453"/>
                </a:lnTo>
                <a:lnTo>
                  <a:pt x="359663" y="179069"/>
                </a:lnTo>
                <a:lnTo>
                  <a:pt x="353239" y="226686"/>
                </a:lnTo>
                <a:lnTo>
                  <a:pt x="335110" y="269465"/>
                </a:lnTo>
                <a:lnTo>
                  <a:pt x="306990" y="305704"/>
                </a:lnTo>
                <a:lnTo>
                  <a:pt x="270594" y="333699"/>
                </a:lnTo>
                <a:lnTo>
                  <a:pt x="227636" y="351745"/>
                </a:lnTo>
                <a:lnTo>
                  <a:pt x="179832" y="358140"/>
                </a:lnTo>
                <a:lnTo>
                  <a:pt x="132027" y="351745"/>
                </a:lnTo>
                <a:lnTo>
                  <a:pt x="89069" y="333699"/>
                </a:lnTo>
                <a:lnTo>
                  <a:pt x="52673" y="305704"/>
                </a:lnTo>
                <a:lnTo>
                  <a:pt x="24553" y="269465"/>
                </a:lnTo>
                <a:lnTo>
                  <a:pt x="6424" y="226686"/>
                </a:lnTo>
                <a:lnTo>
                  <a:pt x="0" y="17906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010025" y="3811981"/>
            <a:ext cx="216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M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20923" y="2151888"/>
            <a:ext cx="881380" cy="269875"/>
          </a:xfrm>
          <a:custGeom>
            <a:avLst/>
            <a:gdLst/>
            <a:ahLst/>
            <a:cxnLst/>
            <a:rect l="l" t="t" r="r" b="b"/>
            <a:pathLst>
              <a:path w="881379" h="269875">
                <a:moveTo>
                  <a:pt x="881126" y="0"/>
                </a:moveTo>
                <a:lnTo>
                  <a:pt x="0" y="2698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540252" y="2203704"/>
            <a:ext cx="288925" cy="217804"/>
          </a:xfrm>
          <a:custGeom>
            <a:avLst/>
            <a:gdLst/>
            <a:ahLst/>
            <a:cxnLst/>
            <a:rect l="l" t="t" r="r" b="b"/>
            <a:pathLst>
              <a:path w="288925" h="217805">
                <a:moveTo>
                  <a:pt x="288925" y="0"/>
                </a:moveTo>
                <a:lnTo>
                  <a:pt x="0" y="2175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956303" y="2151888"/>
            <a:ext cx="665480" cy="269875"/>
          </a:xfrm>
          <a:custGeom>
            <a:avLst/>
            <a:gdLst/>
            <a:ahLst/>
            <a:cxnLst/>
            <a:rect l="l" t="t" r="r" b="b"/>
            <a:pathLst>
              <a:path w="665479" h="269875">
                <a:moveTo>
                  <a:pt x="0" y="0"/>
                </a:moveTo>
                <a:lnTo>
                  <a:pt x="665226" y="2698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461260" y="2727960"/>
            <a:ext cx="233679" cy="412750"/>
          </a:xfrm>
          <a:custGeom>
            <a:avLst/>
            <a:gdLst/>
            <a:ahLst/>
            <a:cxnLst/>
            <a:rect l="l" t="t" r="r" b="b"/>
            <a:pathLst>
              <a:path w="233680" h="412750">
                <a:moveTo>
                  <a:pt x="233425" y="0"/>
                </a:moveTo>
                <a:lnTo>
                  <a:pt x="0" y="4127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948939" y="2727960"/>
            <a:ext cx="88900" cy="412750"/>
          </a:xfrm>
          <a:custGeom>
            <a:avLst/>
            <a:gdLst/>
            <a:ahLst/>
            <a:cxnLst/>
            <a:rect l="l" t="t" r="r" b="b"/>
            <a:pathLst>
              <a:path w="88900" h="412750">
                <a:moveTo>
                  <a:pt x="0" y="0"/>
                </a:moveTo>
                <a:lnTo>
                  <a:pt x="88900" y="4127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40252" y="2779776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2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16323" y="2727960"/>
            <a:ext cx="377825" cy="412750"/>
          </a:xfrm>
          <a:custGeom>
            <a:avLst/>
            <a:gdLst/>
            <a:ahLst/>
            <a:cxnLst/>
            <a:rect l="l" t="t" r="r" b="b"/>
            <a:pathLst>
              <a:path w="377825" h="412750">
                <a:moveTo>
                  <a:pt x="377825" y="0"/>
                </a:moveTo>
                <a:lnTo>
                  <a:pt x="0" y="4127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20767" y="2779776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2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748784" y="2727960"/>
            <a:ext cx="376555" cy="412750"/>
          </a:xfrm>
          <a:custGeom>
            <a:avLst/>
            <a:gdLst/>
            <a:ahLst/>
            <a:cxnLst/>
            <a:rect l="l" t="t" r="r" b="b"/>
            <a:pathLst>
              <a:path w="376554" h="412750">
                <a:moveTo>
                  <a:pt x="0" y="0"/>
                </a:moveTo>
                <a:lnTo>
                  <a:pt x="376300" y="4127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171700" y="3447288"/>
            <a:ext cx="161925" cy="341630"/>
          </a:xfrm>
          <a:custGeom>
            <a:avLst/>
            <a:gdLst/>
            <a:ahLst/>
            <a:cxnLst/>
            <a:rect l="l" t="t" r="r" b="b"/>
            <a:pathLst>
              <a:path w="161925" h="341629">
                <a:moveTo>
                  <a:pt x="161925" y="0"/>
                </a:moveTo>
                <a:lnTo>
                  <a:pt x="0" y="34124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587751" y="3447288"/>
            <a:ext cx="88900" cy="341630"/>
          </a:xfrm>
          <a:custGeom>
            <a:avLst/>
            <a:gdLst/>
            <a:ahLst/>
            <a:cxnLst/>
            <a:rect l="l" t="t" r="r" b="b"/>
            <a:pathLst>
              <a:path w="88900" h="341629">
                <a:moveTo>
                  <a:pt x="0" y="0"/>
                </a:moveTo>
                <a:lnTo>
                  <a:pt x="88900" y="34124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16323" y="3499103"/>
            <a:ext cx="0" cy="288925"/>
          </a:xfrm>
          <a:custGeom>
            <a:avLst/>
            <a:gdLst/>
            <a:ahLst/>
            <a:cxnLst/>
            <a:rect l="l" t="t" r="r" b="b"/>
            <a:pathLst>
              <a:path h="288925">
                <a:moveTo>
                  <a:pt x="0" y="0"/>
                </a:moveTo>
                <a:lnTo>
                  <a:pt x="0" y="28892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921764" y="2278379"/>
            <a:ext cx="3528060" cy="0"/>
          </a:xfrm>
          <a:custGeom>
            <a:avLst/>
            <a:gdLst/>
            <a:ahLst/>
            <a:cxnLst/>
            <a:rect l="l" t="t" r="r" b="b"/>
            <a:pathLst>
              <a:path w="3528060">
                <a:moveTo>
                  <a:pt x="0" y="0"/>
                </a:moveTo>
                <a:lnTo>
                  <a:pt x="352806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449823" y="1917192"/>
            <a:ext cx="768350" cy="36766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1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921764" y="2926079"/>
            <a:ext cx="3528060" cy="0"/>
          </a:xfrm>
          <a:custGeom>
            <a:avLst/>
            <a:gdLst/>
            <a:ahLst/>
            <a:cxnLst/>
            <a:rect l="l" t="t" r="r" b="b"/>
            <a:pathLst>
              <a:path w="3528060">
                <a:moveTo>
                  <a:pt x="0" y="0"/>
                </a:moveTo>
                <a:lnTo>
                  <a:pt x="352806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5449823" y="2564892"/>
            <a:ext cx="768350" cy="36766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2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920239" y="3639311"/>
            <a:ext cx="3528060" cy="0"/>
          </a:xfrm>
          <a:custGeom>
            <a:avLst/>
            <a:gdLst/>
            <a:ahLst/>
            <a:cxnLst/>
            <a:rect l="l" t="t" r="r" b="b"/>
            <a:pathLst>
              <a:path w="3528060">
                <a:moveTo>
                  <a:pt x="0" y="0"/>
                </a:moveTo>
                <a:lnTo>
                  <a:pt x="352806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5448300" y="3278123"/>
            <a:ext cx="768350" cy="36766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3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921764" y="4294632"/>
            <a:ext cx="3528060" cy="0"/>
          </a:xfrm>
          <a:custGeom>
            <a:avLst/>
            <a:gdLst/>
            <a:ahLst/>
            <a:cxnLst/>
            <a:rect l="l" t="t" r="r" b="b"/>
            <a:pathLst>
              <a:path w="3528060">
                <a:moveTo>
                  <a:pt x="0" y="0"/>
                </a:moveTo>
                <a:lnTo>
                  <a:pt x="352806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5449823" y="3933444"/>
            <a:ext cx="768350" cy="36131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4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623047" y="3206495"/>
            <a:ext cx="457200" cy="381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7776464" y="32423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165847" y="3892296"/>
            <a:ext cx="457200" cy="381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7319264" y="39281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054340" y="3892296"/>
            <a:ext cx="457200" cy="381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8208391" y="39281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5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727947" y="3206495"/>
            <a:ext cx="457200" cy="381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8881364" y="32423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108947" y="3892296"/>
            <a:ext cx="457200" cy="381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9262364" y="39281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6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168640" y="2520695"/>
            <a:ext cx="4572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8322691" y="259422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104758" y="4512945"/>
            <a:ext cx="109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二叉树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851647" y="2910839"/>
            <a:ext cx="384175" cy="295275"/>
          </a:xfrm>
          <a:custGeom>
            <a:avLst/>
            <a:gdLst/>
            <a:ahLst/>
            <a:cxnLst/>
            <a:rect l="l" t="t" r="r" b="b"/>
            <a:pathLst>
              <a:path w="384175" h="295275">
                <a:moveTo>
                  <a:pt x="384175" y="0"/>
                </a:moveTo>
                <a:lnTo>
                  <a:pt x="0" y="2952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560307" y="2910839"/>
            <a:ext cx="396875" cy="295275"/>
          </a:xfrm>
          <a:custGeom>
            <a:avLst/>
            <a:gdLst/>
            <a:ahLst/>
            <a:cxnLst/>
            <a:rect l="l" t="t" r="r" b="b"/>
            <a:pathLst>
              <a:path w="396875" h="295275">
                <a:moveTo>
                  <a:pt x="0" y="0"/>
                </a:moveTo>
                <a:lnTo>
                  <a:pt x="396875" y="2952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394447" y="3532632"/>
            <a:ext cx="295275" cy="360680"/>
          </a:xfrm>
          <a:custGeom>
            <a:avLst/>
            <a:gdLst/>
            <a:ahLst/>
            <a:cxnLst/>
            <a:rect l="l" t="t" r="r" b="b"/>
            <a:pathLst>
              <a:path w="295275" h="360679">
                <a:moveTo>
                  <a:pt x="295275" y="0"/>
                </a:moveTo>
                <a:lnTo>
                  <a:pt x="0" y="36029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013192" y="3532632"/>
            <a:ext cx="269875" cy="360680"/>
          </a:xfrm>
          <a:custGeom>
            <a:avLst/>
            <a:gdLst/>
            <a:ahLst/>
            <a:cxnLst/>
            <a:rect l="l" t="t" r="r" b="b"/>
            <a:pathLst>
              <a:path w="269875" h="360679">
                <a:moveTo>
                  <a:pt x="0" y="0"/>
                </a:moveTo>
                <a:lnTo>
                  <a:pt x="269875" y="36029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118092" y="3532632"/>
            <a:ext cx="219075" cy="360680"/>
          </a:xfrm>
          <a:custGeom>
            <a:avLst/>
            <a:gdLst/>
            <a:ahLst/>
            <a:cxnLst/>
            <a:rect l="l" t="t" r="r" b="b"/>
            <a:pathLst>
              <a:path w="219075" h="360679">
                <a:moveTo>
                  <a:pt x="0" y="0"/>
                </a:moveTo>
                <a:lnTo>
                  <a:pt x="219075" y="36029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3654297" y="4535170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树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树的存储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775460" y="1267967"/>
            <a:ext cx="6114288" cy="5163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07964" y="5445252"/>
            <a:ext cx="1638299" cy="1161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9535" y="261365"/>
            <a:ext cx="48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图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7562" y="2122125"/>
            <a:ext cx="1499691" cy="166632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88480" y="1687067"/>
            <a:ext cx="2375916" cy="2228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47114" y="4332618"/>
            <a:ext cx="2981912" cy="2266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74774" y="4131773"/>
            <a:ext cx="2210805" cy="2560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内容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2005076"/>
            <a:ext cx="3741420" cy="337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8320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程序设计概述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527685" indent="-5156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8320" algn="l"/>
              </a:tabLst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基本的数据结构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527685" indent="-5156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8320" algn="l"/>
              </a:tabLst>
            </a:pPr>
            <a:r>
              <a:rPr sz="36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程序设计方法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527685" indent="-5156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8320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软件生命周期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内容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2005076"/>
            <a:ext cx="3970020" cy="337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程序设计概述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indent="-7442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基本的数据结构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indent="-7442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程序设计方法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indent="-7442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软件生命周期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907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研究问题的思路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83429" y="1291589"/>
            <a:ext cx="3889375" cy="624840"/>
          </a:xfrm>
          <a:prstGeom prst="rect">
            <a:avLst/>
          </a:prstGeom>
          <a:solidFill>
            <a:srgbClr val="BADFE2"/>
          </a:solidFill>
          <a:ln w="25907">
            <a:solidFill>
              <a:srgbClr val="88A3A7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marL="915035">
              <a:lnSpc>
                <a:spcPct val="100000"/>
              </a:lnSpc>
              <a:spcBef>
                <a:spcPts val="1340"/>
              </a:spcBef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需要解决的复杂问题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33866" y="2454401"/>
            <a:ext cx="1655445" cy="626745"/>
          </a:xfrm>
          <a:custGeom>
            <a:avLst/>
            <a:gdLst/>
            <a:ahLst/>
            <a:cxnLst/>
            <a:rect l="l" t="t" r="r" b="b"/>
            <a:pathLst>
              <a:path w="1655445" h="626744">
                <a:moveTo>
                  <a:pt x="0" y="626363"/>
                </a:moveTo>
                <a:lnTo>
                  <a:pt x="1655064" y="626363"/>
                </a:lnTo>
                <a:lnTo>
                  <a:pt x="1655064" y="0"/>
                </a:lnTo>
                <a:lnTo>
                  <a:pt x="0" y="0"/>
                </a:lnTo>
                <a:lnTo>
                  <a:pt x="0" y="626363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833866" y="2454401"/>
            <a:ext cx="1655445" cy="626745"/>
          </a:xfrm>
          <a:prstGeom prst="rect">
            <a:avLst/>
          </a:prstGeom>
          <a:ln w="25907">
            <a:solidFill>
              <a:srgbClr val="88A3A7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350"/>
              </a:spcBef>
            </a:pPr>
            <a:r>
              <a:rPr sz="1800" spc="-5" dirty="0">
                <a:latin typeface="黑体" panose="02010609060101010101" charset="-122"/>
                <a:cs typeface="黑体" panose="02010609060101010101" charset="-122"/>
              </a:rPr>
              <a:t>二级子问题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0666" y="2422398"/>
            <a:ext cx="1655445" cy="626745"/>
          </a:xfrm>
          <a:prstGeom prst="rect">
            <a:avLst/>
          </a:prstGeom>
          <a:solidFill>
            <a:srgbClr val="BADFE2"/>
          </a:solidFill>
          <a:ln w="25907">
            <a:solidFill>
              <a:srgbClr val="88A3A7"/>
            </a:solidFill>
          </a:ln>
        </p:spPr>
        <p:txBody>
          <a:bodyPr vert="horz" wrap="square" lIns="0" tIns="170815" rIns="0" bIns="0" rtlCol="0">
            <a:spAutoFit/>
          </a:bodyPr>
          <a:lstStyle/>
          <a:p>
            <a:pPr marL="255905">
              <a:lnSpc>
                <a:spcPct val="100000"/>
              </a:lnSpc>
              <a:spcBef>
                <a:spcPts val="1345"/>
              </a:spcBef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二级子问题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78778" y="1915667"/>
            <a:ext cx="103505" cy="504825"/>
          </a:xfrm>
          <a:custGeom>
            <a:avLst/>
            <a:gdLst/>
            <a:ahLst/>
            <a:cxnLst/>
            <a:rect l="l" t="t" r="r" b="b"/>
            <a:pathLst>
              <a:path w="103504" h="504825">
                <a:moveTo>
                  <a:pt x="7112" y="408813"/>
                </a:moveTo>
                <a:lnTo>
                  <a:pt x="1016" y="412369"/>
                </a:lnTo>
                <a:lnTo>
                  <a:pt x="0" y="416179"/>
                </a:lnTo>
                <a:lnTo>
                  <a:pt x="51689" y="504825"/>
                </a:lnTo>
                <a:lnTo>
                  <a:pt x="59020" y="492252"/>
                </a:lnTo>
                <a:lnTo>
                  <a:pt x="45339" y="492252"/>
                </a:lnTo>
                <a:lnTo>
                  <a:pt x="45339" y="468829"/>
                </a:lnTo>
                <a:lnTo>
                  <a:pt x="10922" y="409829"/>
                </a:lnTo>
                <a:lnTo>
                  <a:pt x="7112" y="408813"/>
                </a:lnTo>
                <a:close/>
              </a:path>
              <a:path w="103504" h="504825">
                <a:moveTo>
                  <a:pt x="45339" y="468829"/>
                </a:moveTo>
                <a:lnTo>
                  <a:pt x="45339" y="492252"/>
                </a:lnTo>
                <a:lnTo>
                  <a:pt x="58039" y="492252"/>
                </a:lnTo>
                <a:lnTo>
                  <a:pt x="58039" y="489077"/>
                </a:lnTo>
                <a:lnTo>
                  <a:pt x="46227" y="489077"/>
                </a:lnTo>
                <a:lnTo>
                  <a:pt x="51688" y="479715"/>
                </a:lnTo>
                <a:lnTo>
                  <a:pt x="45339" y="468829"/>
                </a:lnTo>
                <a:close/>
              </a:path>
              <a:path w="103504" h="504825">
                <a:moveTo>
                  <a:pt x="96266" y="408813"/>
                </a:moveTo>
                <a:lnTo>
                  <a:pt x="92455" y="409829"/>
                </a:lnTo>
                <a:lnTo>
                  <a:pt x="58039" y="468829"/>
                </a:lnTo>
                <a:lnTo>
                  <a:pt x="58039" y="492252"/>
                </a:lnTo>
                <a:lnTo>
                  <a:pt x="59020" y="492252"/>
                </a:lnTo>
                <a:lnTo>
                  <a:pt x="103377" y="416179"/>
                </a:lnTo>
                <a:lnTo>
                  <a:pt x="102362" y="412369"/>
                </a:lnTo>
                <a:lnTo>
                  <a:pt x="96266" y="408813"/>
                </a:lnTo>
                <a:close/>
              </a:path>
              <a:path w="103504" h="504825">
                <a:moveTo>
                  <a:pt x="51689" y="479715"/>
                </a:moveTo>
                <a:lnTo>
                  <a:pt x="46227" y="489077"/>
                </a:lnTo>
                <a:lnTo>
                  <a:pt x="57150" y="489077"/>
                </a:lnTo>
                <a:lnTo>
                  <a:pt x="51689" y="479715"/>
                </a:lnTo>
                <a:close/>
              </a:path>
              <a:path w="103504" h="504825">
                <a:moveTo>
                  <a:pt x="58039" y="468829"/>
                </a:moveTo>
                <a:lnTo>
                  <a:pt x="51689" y="479715"/>
                </a:lnTo>
                <a:lnTo>
                  <a:pt x="57150" y="489077"/>
                </a:lnTo>
                <a:lnTo>
                  <a:pt x="58039" y="489077"/>
                </a:lnTo>
                <a:lnTo>
                  <a:pt x="58039" y="468829"/>
                </a:lnTo>
                <a:close/>
              </a:path>
              <a:path w="103504" h="504825">
                <a:moveTo>
                  <a:pt x="45339" y="252476"/>
                </a:moveTo>
                <a:lnTo>
                  <a:pt x="45339" y="468829"/>
                </a:lnTo>
                <a:lnTo>
                  <a:pt x="51689" y="479715"/>
                </a:lnTo>
                <a:lnTo>
                  <a:pt x="58038" y="468829"/>
                </a:lnTo>
                <a:lnTo>
                  <a:pt x="58039" y="258699"/>
                </a:lnTo>
                <a:lnTo>
                  <a:pt x="51689" y="258699"/>
                </a:lnTo>
                <a:lnTo>
                  <a:pt x="45339" y="252476"/>
                </a:lnTo>
                <a:close/>
              </a:path>
              <a:path w="103504" h="504825">
                <a:moveTo>
                  <a:pt x="54864" y="0"/>
                </a:moveTo>
                <a:lnTo>
                  <a:pt x="42164" y="0"/>
                </a:lnTo>
                <a:lnTo>
                  <a:pt x="42164" y="255905"/>
                </a:lnTo>
                <a:lnTo>
                  <a:pt x="44957" y="258699"/>
                </a:lnTo>
                <a:lnTo>
                  <a:pt x="45339" y="258699"/>
                </a:lnTo>
                <a:lnTo>
                  <a:pt x="45339" y="252476"/>
                </a:lnTo>
                <a:lnTo>
                  <a:pt x="54864" y="252476"/>
                </a:lnTo>
                <a:lnTo>
                  <a:pt x="48514" y="246126"/>
                </a:lnTo>
                <a:lnTo>
                  <a:pt x="54864" y="246126"/>
                </a:lnTo>
                <a:lnTo>
                  <a:pt x="54864" y="0"/>
                </a:lnTo>
                <a:close/>
              </a:path>
              <a:path w="103504" h="504825">
                <a:moveTo>
                  <a:pt x="55245" y="246126"/>
                </a:moveTo>
                <a:lnTo>
                  <a:pt x="54864" y="246126"/>
                </a:lnTo>
                <a:lnTo>
                  <a:pt x="54864" y="252476"/>
                </a:lnTo>
                <a:lnTo>
                  <a:pt x="45339" y="252476"/>
                </a:lnTo>
                <a:lnTo>
                  <a:pt x="51689" y="258699"/>
                </a:lnTo>
                <a:lnTo>
                  <a:pt x="58039" y="258699"/>
                </a:lnTo>
                <a:lnTo>
                  <a:pt x="58039" y="248920"/>
                </a:lnTo>
                <a:lnTo>
                  <a:pt x="55245" y="246126"/>
                </a:lnTo>
                <a:close/>
              </a:path>
              <a:path w="103504" h="504825">
                <a:moveTo>
                  <a:pt x="54864" y="246126"/>
                </a:moveTo>
                <a:lnTo>
                  <a:pt x="48514" y="246126"/>
                </a:lnTo>
                <a:lnTo>
                  <a:pt x="54864" y="252476"/>
                </a:lnTo>
                <a:lnTo>
                  <a:pt x="54864" y="246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55747" y="1915667"/>
            <a:ext cx="3479165" cy="504825"/>
          </a:xfrm>
          <a:custGeom>
            <a:avLst/>
            <a:gdLst/>
            <a:ahLst/>
            <a:cxnLst/>
            <a:rect l="l" t="t" r="r" b="b"/>
            <a:pathLst>
              <a:path w="3479165" h="504825">
                <a:moveTo>
                  <a:pt x="7111" y="408813"/>
                </a:moveTo>
                <a:lnTo>
                  <a:pt x="1015" y="412369"/>
                </a:lnTo>
                <a:lnTo>
                  <a:pt x="0" y="416179"/>
                </a:lnTo>
                <a:lnTo>
                  <a:pt x="51688" y="504825"/>
                </a:lnTo>
                <a:lnTo>
                  <a:pt x="59020" y="492252"/>
                </a:lnTo>
                <a:lnTo>
                  <a:pt x="45338" y="492252"/>
                </a:lnTo>
                <a:lnTo>
                  <a:pt x="45338" y="468829"/>
                </a:lnTo>
                <a:lnTo>
                  <a:pt x="10921" y="409829"/>
                </a:lnTo>
                <a:lnTo>
                  <a:pt x="7111" y="408813"/>
                </a:lnTo>
                <a:close/>
              </a:path>
              <a:path w="3479165" h="504825">
                <a:moveTo>
                  <a:pt x="45338" y="468829"/>
                </a:moveTo>
                <a:lnTo>
                  <a:pt x="45338" y="492252"/>
                </a:lnTo>
                <a:lnTo>
                  <a:pt x="58038" y="492252"/>
                </a:lnTo>
                <a:lnTo>
                  <a:pt x="58038" y="489077"/>
                </a:lnTo>
                <a:lnTo>
                  <a:pt x="46227" y="489077"/>
                </a:lnTo>
                <a:lnTo>
                  <a:pt x="51688" y="479715"/>
                </a:lnTo>
                <a:lnTo>
                  <a:pt x="45338" y="468829"/>
                </a:lnTo>
                <a:close/>
              </a:path>
              <a:path w="3479165" h="504825">
                <a:moveTo>
                  <a:pt x="96265" y="408813"/>
                </a:moveTo>
                <a:lnTo>
                  <a:pt x="92455" y="409829"/>
                </a:lnTo>
                <a:lnTo>
                  <a:pt x="58038" y="468829"/>
                </a:lnTo>
                <a:lnTo>
                  <a:pt x="58038" y="492252"/>
                </a:lnTo>
                <a:lnTo>
                  <a:pt x="59020" y="492252"/>
                </a:lnTo>
                <a:lnTo>
                  <a:pt x="103377" y="416179"/>
                </a:lnTo>
                <a:lnTo>
                  <a:pt x="102361" y="412369"/>
                </a:lnTo>
                <a:lnTo>
                  <a:pt x="96265" y="408813"/>
                </a:lnTo>
                <a:close/>
              </a:path>
              <a:path w="3479165" h="504825">
                <a:moveTo>
                  <a:pt x="51688" y="479715"/>
                </a:moveTo>
                <a:lnTo>
                  <a:pt x="46227" y="489077"/>
                </a:lnTo>
                <a:lnTo>
                  <a:pt x="57150" y="489077"/>
                </a:lnTo>
                <a:lnTo>
                  <a:pt x="51688" y="479715"/>
                </a:lnTo>
                <a:close/>
              </a:path>
              <a:path w="3479165" h="504825">
                <a:moveTo>
                  <a:pt x="58038" y="468829"/>
                </a:moveTo>
                <a:lnTo>
                  <a:pt x="51688" y="479715"/>
                </a:lnTo>
                <a:lnTo>
                  <a:pt x="57150" y="489077"/>
                </a:lnTo>
                <a:lnTo>
                  <a:pt x="58038" y="489077"/>
                </a:lnTo>
                <a:lnTo>
                  <a:pt x="58038" y="468829"/>
                </a:lnTo>
                <a:close/>
              </a:path>
              <a:path w="3479165" h="504825">
                <a:moveTo>
                  <a:pt x="3466337" y="245999"/>
                </a:moveTo>
                <a:lnTo>
                  <a:pt x="48132" y="245999"/>
                </a:lnTo>
                <a:lnTo>
                  <a:pt x="45338" y="248920"/>
                </a:lnTo>
                <a:lnTo>
                  <a:pt x="45338" y="468829"/>
                </a:lnTo>
                <a:lnTo>
                  <a:pt x="51688" y="479715"/>
                </a:lnTo>
                <a:lnTo>
                  <a:pt x="58038" y="468829"/>
                </a:lnTo>
                <a:lnTo>
                  <a:pt x="58038" y="258699"/>
                </a:lnTo>
                <a:lnTo>
                  <a:pt x="51688" y="258699"/>
                </a:lnTo>
                <a:lnTo>
                  <a:pt x="58038" y="252349"/>
                </a:lnTo>
                <a:lnTo>
                  <a:pt x="3466337" y="252349"/>
                </a:lnTo>
                <a:lnTo>
                  <a:pt x="3466337" y="245999"/>
                </a:lnTo>
                <a:close/>
              </a:path>
              <a:path w="3479165" h="504825">
                <a:moveTo>
                  <a:pt x="58038" y="252349"/>
                </a:moveTo>
                <a:lnTo>
                  <a:pt x="51688" y="258699"/>
                </a:lnTo>
                <a:lnTo>
                  <a:pt x="58038" y="258699"/>
                </a:lnTo>
                <a:lnTo>
                  <a:pt x="58038" y="252349"/>
                </a:lnTo>
                <a:close/>
              </a:path>
              <a:path w="3479165" h="504825">
                <a:moveTo>
                  <a:pt x="3479037" y="245999"/>
                </a:moveTo>
                <a:lnTo>
                  <a:pt x="3472687" y="245999"/>
                </a:lnTo>
                <a:lnTo>
                  <a:pt x="3466337" y="252349"/>
                </a:lnTo>
                <a:lnTo>
                  <a:pt x="58038" y="252349"/>
                </a:lnTo>
                <a:lnTo>
                  <a:pt x="58038" y="258699"/>
                </a:lnTo>
                <a:lnTo>
                  <a:pt x="3476244" y="258699"/>
                </a:lnTo>
                <a:lnTo>
                  <a:pt x="3479037" y="255905"/>
                </a:lnTo>
                <a:lnTo>
                  <a:pt x="3479037" y="245999"/>
                </a:lnTo>
                <a:close/>
              </a:path>
              <a:path w="3479165" h="504825">
                <a:moveTo>
                  <a:pt x="3479037" y="0"/>
                </a:moveTo>
                <a:lnTo>
                  <a:pt x="3466337" y="0"/>
                </a:lnTo>
                <a:lnTo>
                  <a:pt x="3466337" y="252349"/>
                </a:lnTo>
                <a:lnTo>
                  <a:pt x="3472687" y="245999"/>
                </a:lnTo>
                <a:lnTo>
                  <a:pt x="3479037" y="245999"/>
                </a:lnTo>
                <a:lnTo>
                  <a:pt x="3479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520942" y="1915667"/>
            <a:ext cx="3190240" cy="538480"/>
          </a:xfrm>
          <a:custGeom>
            <a:avLst/>
            <a:gdLst/>
            <a:ahLst/>
            <a:cxnLst/>
            <a:rect l="l" t="t" r="r" b="b"/>
            <a:pathLst>
              <a:path w="3190240" h="538480">
                <a:moveTo>
                  <a:pt x="3093847" y="442087"/>
                </a:moveTo>
                <a:lnTo>
                  <a:pt x="3087751" y="445643"/>
                </a:lnTo>
                <a:lnTo>
                  <a:pt x="3086734" y="449580"/>
                </a:lnTo>
                <a:lnTo>
                  <a:pt x="3138424" y="538226"/>
                </a:lnTo>
                <a:lnTo>
                  <a:pt x="3145847" y="525526"/>
                </a:lnTo>
                <a:lnTo>
                  <a:pt x="3132074" y="525526"/>
                </a:lnTo>
                <a:lnTo>
                  <a:pt x="3132074" y="501885"/>
                </a:lnTo>
                <a:lnTo>
                  <a:pt x="3097783" y="443103"/>
                </a:lnTo>
                <a:lnTo>
                  <a:pt x="3093847" y="442087"/>
                </a:lnTo>
                <a:close/>
              </a:path>
              <a:path w="3190240" h="538480">
                <a:moveTo>
                  <a:pt x="3132074" y="501885"/>
                </a:moveTo>
                <a:lnTo>
                  <a:pt x="3132074" y="525526"/>
                </a:lnTo>
                <a:lnTo>
                  <a:pt x="3144774" y="525526"/>
                </a:lnTo>
                <a:lnTo>
                  <a:pt x="3144774" y="522351"/>
                </a:lnTo>
                <a:lnTo>
                  <a:pt x="3132962" y="522351"/>
                </a:lnTo>
                <a:lnTo>
                  <a:pt x="3138487" y="512880"/>
                </a:lnTo>
                <a:lnTo>
                  <a:pt x="3132074" y="501885"/>
                </a:lnTo>
                <a:close/>
              </a:path>
              <a:path w="3190240" h="538480">
                <a:moveTo>
                  <a:pt x="3183128" y="442087"/>
                </a:moveTo>
                <a:lnTo>
                  <a:pt x="3179190" y="443103"/>
                </a:lnTo>
                <a:lnTo>
                  <a:pt x="3144900" y="501885"/>
                </a:lnTo>
                <a:lnTo>
                  <a:pt x="3144774" y="525526"/>
                </a:lnTo>
                <a:lnTo>
                  <a:pt x="3145847" y="525526"/>
                </a:lnTo>
                <a:lnTo>
                  <a:pt x="3190239" y="449580"/>
                </a:lnTo>
                <a:lnTo>
                  <a:pt x="3189224" y="445643"/>
                </a:lnTo>
                <a:lnTo>
                  <a:pt x="3183128" y="442087"/>
                </a:lnTo>
                <a:close/>
              </a:path>
              <a:path w="3190240" h="538480">
                <a:moveTo>
                  <a:pt x="3138487" y="512880"/>
                </a:moveTo>
                <a:lnTo>
                  <a:pt x="3132962" y="522351"/>
                </a:lnTo>
                <a:lnTo>
                  <a:pt x="3144011" y="522351"/>
                </a:lnTo>
                <a:lnTo>
                  <a:pt x="3138487" y="512880"/>
                </a:lnTo>
                <a:close/>
              </a:path>
              <a:path w="3190240" h="538480">
                <a:moveTo>
                  <a:pt x="3144774" y="502103"/>
                </a:moveTo>
                <a:lnTo>
                  <a:pt x="3138487" y="512880"/>
                </a:lnTo>
                <a:lnTo>
                  <a:pt x="3144011" y="522351"/>
                </a:lnTo>
                <a:lnTo>
                  <a:pt x="3144774" y="522351"/>
                </a:lnTo>
                <a:lnTo>
                  <a:pt x="3144774" y="502103"/>
                </a:lnTo>
                <a:close/>
              </a:path>
              <a:path w="3190240" h="538480">
                <a:moveTo>
                  <a:pt x="3132074" y="269113"/>
                </a:moveTo>
                <a:lnTo>
                  <a:pt x="3132200" y="502103"/>
                </a:lnTo>
                <a:lnTo>
                  <a:pt x="3138487" y="512880"/>
                </a:lnTo>
                <a:lnTo>
                  <a:pt x="3144774" y="502103"/>
                </a:lnTo>
                <a:lnTo>
                  <a:pt x="3144774" y="275463"/>
                </a:lnTo>
                <a:lnTo>
                  <a:pt x="3138424" y="275463"/>
                </a:lnTo>
                <a:lnTo>
                  <a:pt x="3132074" y="269113"/>
                </a:lnTo>
                <a:close/>
              </a:path>
              <a:path w="3190240" h="538480">
                <a:moveTo>
                  <a:pt x="12700" y="0"/>
                </a:moveTo>
                <a:lnTo>
                  <a:pt x="0" y="0"/>
                </a:lnTo>
                <a:lnTo>
                  <a:pt x="0" y="272542"/>
                </a:lnTo>
                <a:lnTo>
                  <a:pt x="2793" y="275463"/>
                </a:lnTo>
                <a:lnTo>
                  <a:pt x="3132074" y="275463"/>
                </a:lnTo>
                <a:lnTo>
                  <a:pt x="3132074" y="269113"/>
                </a:lnTo>
                <a:lnTo>
                  <a:pt x="12700" y="269113"/>
                </a:lnTo>
                <a:lnTo>
                  <a:pt x="6350" y="262763"/>
                </a:lnTo>
                <a:lnTo>
                  <a:pt x="12700" y="262763"/>
                </a:lnTo>
                <a:lnTo>
                  <a:pt x="12700" y="0"/>
                </a:lnTo>
                <a:close/>
              </a:path>
              <a:path w="3190240" h="538480">
                <a:moveTo>
                  <a:pt x="3141979" y="262763"/>
                </a:moveTo>
                <a:lnTo>
                  <a:pt x="12700" y="262763"/>
                </a:lnTo>
                <a:lnTo>
                  <a:pt x="12700" y="269113"/>
                </a:lnTo>
                <a:lnTo>
                  <a:pt x="3132074" y="269113"/>
                </a:lnTo>
                <a:lnTo>
                  <a:pt x="3138424" y="275463"/>
                </a:lnTo>
                <a:lnTo>
                  <a:pt x="3144774" y="275463"/>
                </a:lnTo>
                <a:lnTo>
                  <a:pt x="3144774" y="265557"/>
                </a:lnTo>
                <a:lnTo>
                  <a:pt x="3141979" y="262763"/>
                </a:lnTo>
                <a:close/>
              </a:path>
              <a:path w="3190240" h="538480">
                <a:moveTo>
                  <a:pt x="12700" y="262763"/>
                </a:moveTo>
                <a:lnTo>
                  <a:pt x="6350" y="262763"/>
                </a:lnTo>
                <a:lnTo>
                  <a:pt x="12700" y="269113"/>
                </a:lnTo>
                <a:lnTo>
                  <a:pt x="12700" y="262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230361" y="3594353"/>
            <a:ext cx="1658620" cy="628015"/>
          </a:xfrm>
          <a:prstGeom prst="rect">
            <a:avLst/>
          </a:prstGeom>
          <a:solidFill>
            <a:srgbClr val="BADFE2"/>
          </a:solidFill>
          <a:ln w="25907">
            <a:solidFill>
              <a:srgbClr val="88A3A7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360"/>
              </a:spcBef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三级子问题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6110" y="3563873"/>
            <a:ext cx="1658620" cy="624840"/>
          </a:xfrm>
          <a:prstGeom prst="rect">
            <a:avLst/>
          </a:prstGeom>
          <a:solidFill>
            <a:srgbClr val="BADFE2"/>
          </a:solidFill>
          <a:ln w="25907">
            <a:solidFill>
              <a:srgbClr val="88A3A7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marL="255905">
              <a:lnSpc>
                <a:spcPct val="100000"/>
              </a:lnSpc>
              <a:spcBef>
                <a:spcPts val="1340"/>
              </a:spcBef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三级子问题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78651" y="3057144"/>
            <a:ext cx="103505" cy="504825"/>
          </a:xfrm>
          <a:custGeom>
            <a:avLst/>
            <a:gdLst/>
            <a:ahLst/>
            <a:cxnLst/>
            <a:rect l="l" t="t" r="r" b="b"/>
            <a:pathLst>
              <a:path w="103504" h="504825">
                <a:moveTo>
                  <a:pt x="7112" y="408813"/>
                </a:moveTo>
                <a:lnTo>
                  <a:pt x="1015" y="412368"/>
                </a:lnTo>
                <a:lnTo>
                  <a:pt x="0" y="416178"/>
                </a:lnTo>
                <a:lnTo>
                  <a:pt x="51689" y="504825"/>
                </a:lnTo>
                <a:lnTo>
                  <a:pt x="59038" y="492251"/>
                </a:lnTo>
                <a:lnTo>
                  <a:pt x="45339" y="492251"/>
                </a:lnTo>
                <a:lnTo>
                  <a:pt x="45339" y="468611"/>
                </a:lnTo>
                <a:lnTo>
                  <a:pt x="11049" y="409828"/>
                </a:lnTo>
                <a:lnTo>
                  <a:pt x="7112" y="408813"/>
                </a:lnTo>
                <a:close/>
              </a:path>
              <a:path w="103504" h="504825">
                <a:moveTo>
                  <a:pt x="45339" y="468611"/>
                </a:moveTo>
                <a:lnTo>
                  <a:pt x="45339" y="492251"/>
                </a:lnTo>
                <a:lnTo>
                  <a:pt x="58039" y="492251"/>
                </a:lnTo>
                <a:lnTo>
                  <a:pt x="58039" y="489076"/>
                </a:lnTo>
                <a:lnTo>
                  <a:pt x="46227" y="489076"/>
                </a:lnTo>
                <a:lnTo>
                  <a:pt x="51752" y="479606"/>
                </a:lnTo>
                <a:lnTo>
                  <a:pt x="45339" y="468611"/>
                </a:lnTo>
                <a:close/>
              </a:path>
              <a:path w="103504" h="504825">
                <a:moveTo>
                  <a:pt x="96393" y="408813"/>
                </a:moveTo>
                <a:lnTo>
                  <a:pt x="92455" y="409828"/>
                </a:lnTo>
                <a:lnTo>
                  <a:pt x="58165" y="468611"/>
                </a:lnTo>
                <a:lnTo>
                  <a:pt x="58039" y="492251"/>
                </a:lnTo>
                <a:lnTo>
                  <a:pt x="59038" y="492251"/>
                </a:lnTo>
                <a:lnTo>
                  <a:pt x="103504" y="416178"/>
                </a:lnTo>
                <a:lnTo>
                  <a:pt x="102489" y="412368"/>
                </a:lnTo>
                <a:lnTo>
                  <a:pt x="96393" y="408813"/>
                </a:lnTo>
                <a:close/>
              </a:path>
              <a:path w="103504" h="504825">
                <a:moveTo>
                  <a:pt x="51752" y="479606"/>
                </a:moveTo>
                <a:lnTo>
                  <a:pt x="46227" y="489076"/>
                </a:lnTo>
                <a:lnTo>
                  <a:pt x="57276" y="489076"/>
                </a:lnTo>
                <a:lnTo>
                  <a:pt x="51752" y="479606"/>
                </a:lnTo>
                <a:close/>
              </a:path>
              <a:path w="103504" h="504825">
                <a:moveTo>
                  <a:pt x="58039" y="468829"/>
                </a:moveTo>
                <a:lnTo>
                  <a:pt x="51752" y="479606"/>
                </a:lnTo>
                <a:lnTo>
                  <a:pt x="57276" y="489076"/>
                </a:lnTo>
                <a:lnTo>
                  <a:pt x="58039" y="489076"/>
                </a:lnTo>
                <a:lnTo>
                  <a:pt x="58039" y="468829"/>
                </a:lnTo>
                <a:close/>
              </a:path>
              <a:path w="103504" h="504825">
                <a:moveTo>
                  <a:pt x="45339" y="257429"/>
                </a:moveTo>
                <a:lnTo>
                  <a:pt x="45465" y="468829"/>
                </a:lnTo>
                <a:lnTo>
                  <a:pt x="51752" y="479606"/>
                </a:lnTo>
                <a:lnTo>
                  <a:pt x="58039" y="468829"/>
                </a:lnTo>
                <a:lnTo>
                  <a:pt x="58039" y="258698"/>
                </a:lnTo>
                <a:lnTo>
                  <a:pt x="46608" y="258698"/>
                </a:lnTo>
                <a:lnTo>
                  <a:pt x="45339" y="257429"/>
                </a:lnTo>
                <a:close/>
              </a:path>
              <a:path w="103504" h="504825">
                <a:moveTo>
                  <a:pt x="45339" y="252348"/>
                </a:moveTo>
                <a:lnTo>
                  <a:pt x="45339" y="257429"/>
                </a:lnTo>
                <a:lnTo>
                  <a:pt x="46608" y="258698"/>
                </a:lnTo>
                <a:lnTo>
                  <a:pt x="51689" y="258698"/>
                </a:lnTo>
                <a:lnTo>
                  <a:pt x="45339" y="252348"/>
                </a:lnTo>
                <a:close/>
              </a:path>
              <a:path w="103504" h="504825">
                <a:moveTo>
                  <a:pt x="56515" y="247326"/>
                </a:moveTo>
                <a:lnTo>
                  <a:pt x="56515" y="252348"/>
                </a:lnTo>
                <a:lnTo>
                  <a:pt x="45339" y="252348"/>
                </a:lnTo>
                <a:lnTo>
                  <a:pt x="51689" y="258698"/>
                </a:lnTo>
                <a:lnTo>
                  <a:pt x="58039" y="258698"/>
                </a:lnTo>
                <a:lnTo>
                  <a:pt x="58039" y="248919"/>
                </a:lnTo>
                <a:lnTo>
                  <a:pt x="56515" y="247326"/>
                </a:lnTo>
                <a:close/>
              </a:path>
              <a:path w="103504" h="504825">
                <a:moveTo>
                  <a:pt x="56515" y="0"/>
                </a:moveTo>
                <a:lnTo>
                  <a:pt x="43815" y="0"/>
                </a:lnTo>
                <a:lnTo>
                  <a:pt x="43815" y="255904"/>
                </a:lnTo>
                <a:lnTo>
                  <a:pt x="45339" y="257429"/>
                </a:lnTo>
                <a:lnTo>
                  <a:pt x="45339" y="252348"/>
                </a:lnTo>
                <a:lnTo>
                  <a:pt x="56515" y="252348"/>
                </a:lnTo>
                <a:lnTo>
                  <a:pt x="50165" y="245998"/>
                </a:lnTo>
                <a:lnTo>
                  <a:pt x="56515" y="245998"/>
                </a:lnTo>
                <a:lnTo>
                  <a:pt x="56515" y="0"/>
                </a:lnTo>
                <a:close/>
              </a:path>
              <a:path w="103504" h="504825">
                <a:moveTo>
                  <a:pt x="55245" y="245998"/>
                </a:moveTo>
                <a:lnTo>
                  <a:pt x="50165" y="245998"/>
                </a:lnTo>
                <a:lnTo>
                  <a:pt x="56515" y="252348"/>
                </a:lnTo>
                <a:lnTo>
                  <a:pt x="56515" y="247326"/>
                </a:lnTo>
                <a:lnTo>
                  <a:pt x="55245" y="245998"/>
                </a:lnTo>
                <a:close/>
              </a:path>
              <a:path w="103504" h="504825">
                <a:moveTo>
                  <a:pt x="56515" y="245998"/>
                </a:moveTo>
                <a:lnTo>
                  <a:pt x="55245" y="245998"/>
                </a:lnTo>
                <a:lnTo>
                  <a:pt x="56515" y="247326"/>
                </a:lnTo>
                <a:lnTo>
                  <a:pt x="56515" y="245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42715" y="3048000"/>
            <a:ext cx="2595245" cy="514350"/>
          </a:xfrm>
          <a:custGeom>
            <a:avLst/>
            <a:gdLst/>
            <a:ahLst/>
            <a:cxnLst/>
            <a:rect l="l" t="t" r="r" b="b"/>
            <a:pathLst>
              <a:path w="2595245" h="514350">
                <a:moveTo>
                  <a:pt x="7112" y="418338"/>
                </a:moveTo>
                <a:lnTo>
                  <a:pt x="1015" y="421894"/>
                </a:lnTo>
                <a:lnTo>
                  <a:pt x="0" y="425703"/>
                </a:lnTo>
                <a:lnTo>
                  <a:pt x="51688" y="514350"/>
                </a:lnTo>
                <a:lnTo>
                  <a:pt x="59020" y="501776"/>
                </a:lnTo>
                <a:lnTo>
                  <a:pt x="45338" y="501776"/>
                </a:lnTo>
                <a:lnTo>
                  <a:pt x="45338" y="478354"/>
                </a:lnTo>
                <a:lnTo>
                  <a:pt x="10922" y="419353"/>
                </a:lnTo>
                <a:lnTo>
                  <a:pt x="7112" y="418338"/>
                </a:lnTo>
                <a:close/>
              </a:path>
              <a:path w="2595245" h="514350">
                <a:moveTo>
                  <a:pt x="45338" y="478354"/>
                </a:moveTo>
                <a:lnTo>
                  <a:pt x="45338" y="501776"/>
                </a:lnTo>
                <a:lnTo>
                  <a:pt x="58038" y="501776"/>
                </a:lnTo>
                <a:lnTo>
                  <a:pt x="58038" y="498601"/>
                </a:lnTo>
                <a:lnTo>
                  <a:pt x="46227" y="498601"/>
                </a:lnTo>
                <a:lnTo>
                  <a:pt x="51688" y="489240"/>
                </a:lnTo>
                <a:lnTo>
                  <a:pt x="45338" y="478354"/>
                </a:lnTo>
                <a:close/>
              </a:path>
              <a:path w="2595245" h="514350">
                <a:moveTo>
                  <a:pt x="96265" y="418338"/>
                </a:moveTo>
                <a:lnTo>
                  <a:pt x="92456" y="419353"/>
                </a:lnTo>
                <a:lnTo>
                  <a:pt x="58038" y="478354"/>
                </a:lnTo>
                <a:lnTo>
                  <a:pt x="58038" y="501776"/>
                </a:lnTo>
                <a:lnTo>
                  <a:pt x="59020" y="501776"/>
                </a:lnTo>
                <a:lnTo>
                  <a:pt x="103377" y="425703"/>
                </a:lnTo>
                <a:lnTo>
                  <a:pt x="102362" y="421894"/>
                </a:lnTo>
                <a:lnTo>
                  <a:pt x="96265" y="418338"/>
                </a:lnTo>
                <a:close/>
              </a:path>
              <a:path w="2595245" h="514350">
                <a:moveTo>
                  <a:pt x="51688" y="489240"/>
                </a:moveTo>
                <a:lnTo>
                  <a:pt x="46227" y="498601"/>
                </a:lnTo>
                <a:lnTo>
                  <a:pt x="57150" y="498601"/>
                </a:lnTo>
                <a:lnTo>
                  <a:pt x="51688" y="489240"/>
                </a:lnTo>
                <a:close/>
              </a:path>
              <a:path w="2595245" h="514350">
                <a:moveTo>
                  <a:pt x="58038" y="478354"/>
                </a:moveTo>
                <a:lnTo>
                  <a:pt x="51688" y="489240"/>
                </a:lnTo>
                <a:lnTo>
                  <a:pt x="57150" y="498601"/>
                </a:lnTo>
                <a:lnTo>
                  <a:pt x="58038" y="498601"/>
                </a:lnTo>
                <a:lnTo>
                  <a:pt x="58038" y="478354"/>
                </a:lnTo>
                <a:close/>
              </a:path>
              <a:path w="2595245" h="514350">
                <a:moveTo>
                  <a:pt x="2582164" y="250825"/>
                </a:moveTo>
                <a:lnTo>
                  <a:pt x="48133" y="250825"/>
                </a:lnTo>
                <a:lnTo>
                  <a:pt x="45338" y="253619"/>
                </a:lnTo>
                <a:lnTo>
                  <a:pt x="45338" y="478354"/>
                </a:lnTo>
                <a:lnTo>
                  <a:pt x="51688" y="489240"/>
                </a:lnTo>
                <a:lnTo>
                  <a:pt x="58038" y="478354"/>
                </a:lnTo>
                <a:lnTo>
                  <a:pt x="58038" y="263525"/>
                </a:lnTo>
                <a:lnTo>
                  <a:pt x="51688" y="263525"/>
                </a:lnTo>
                <a:lnTo>
                  <a:pt x="58038" y="257175"/>
                </a:lnTo>
                <a:lnTo>
                  <a:pt x="2582164" y="257175"/>
                </a:lnTo>
                <a:lnTo>
                  <a:pt x="2582164" y="250825"/>
                </a:lnTo>
                <a:close/>
              </a:path>
              <a:path w="2595245" h="514350">
                <a:moveTo>
                  <a:pt x="58038" y="257175"/>
                </a:moveTo>
                <a:lnTo>
                  <a:pt x="51688" y="263525"/>
                </a:lnTo>
                <a:lnTo>
                  <a:pt x="58038" y="263525"/>
                </a:lnTo>
                <a:lnTo>
                  <a:pt x="58038" y="257175"/>
                </a:lnTo>
                <a:close/>
              </a:path>
              <a:path w="2595245" h="514350">
                <a:moveTo>
                  <a:pt x="2594864" y="250825"/>
                </a:moveTo>
                <a:lnTo>
                  <a:pt x="2588514" y="250825"/>
                </a:lnTo>
                <a:lnTo>
                  <a:pt x="2582164" y="257175"/>
                </a:lnTo>
                <a:lnTo>
                  <a:pt x="58038" y="257175"/>
                </a:lnTo>
                <a:lnTo>
                  <a:pt x="58038" y="263525"/>
                </a:lnTo>
                <a:lnTo>
                  <a:pt x="2592069" y="263525"/>
                </a:lnTo>
                <a:lnTo>
                  <a:pt x="2594864" y="260730"/>
                </a:lnTo>
                <a:lnTo>
                  <a:pt x="2594864" y="250825"/>
                </a:lnTo>
                <a:close/>
              </a:path>
              <a:path w="2595245" h="514350">
                <a:moveTo>
                  <a:pt x="2594864" y="0"/>
                </a:moveTo>
                <a:lnTo>
                  <a:pt x="2582164" y="0"/>
                </a:lnTo>
                <a:lnTo>
                  <a:pt x="2582164" y="257175"/>
                </a:lnTo>
                <a:lnTo>
                  <a:pt x="2588514" y="250825"/>
                </a:lnTo>
                <a:lnTo>
                  <a:pt x="2594864" y="250825"/>
                </a:lnTo>
                <a:lnTo>
                  <a:pt x="25948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23990" y="3048000"/>
            <a:ext cx="2585720" cy="546100"/>
          </a:xfrm>
          <a:custGeom>
            <a:avLst/>
            <a:gdLst/>
            <a:ahLst/>
            <a:cxnLst/>
            <a:rect l="l" t="t" r="r" b="b"/>
            <a:pathLst>
              <a:path w="2585720" h="546100">
                <a:moveTo>
                  <a:pt x="2489073" y="450088"/>
                </a:moveTo>
                <a:lnTo>
                  <a:pt x="2482977" y="453644"/>
                </a:lnTo>
                <a:lnTo>
                  <a:pt x="2481960" y="457453"/>
                </a:lnTo>
                <a:lnTo>
                  <a:pt x="2533650" y="546100"/>
                </a:lnTo>
                <a:lnTo>
                  <a:pt x="2540981" y="533526"/>
                </a:lnTo>
                <a:lnTo>
                  <a:pt x="2527300" y="533526"/>
                </a:lnTo>
                <a:lnTo>
                  <a:pt x="2527300" y="510104"/>
                </a:lnTo>
                <a:lnTo>
                  <a:pt x="2492882" y="451103"/>
                </a:lnTo>
                <a:lnTo>
                  <a:pt x="2489073" y="450088"/>
                </a:lnTo>
                <a:close/>
              </a:path>
              <a:path w="2585720" h="546100">
                <a:moveTo>
                  <a:pt x="2527300" y="510104"/>
                </a:moveTo>
                <a:lnTo>
                  <a:pt x="2527300" y="533526"/>
                </a:lnTo>
                <a:lnTo>
                  <a:pt x="2540000" y="533526"/>
                </a:lnTo>
                <a:lnTo>
                  <a:pt x="2540000" y="530351"/>
                </a:lnTo>
                <a:lnTo>
                  <a:pt x="2528188" y="530351"/>
                </a:lnTo>
                <a:lnTo>
                  <a:pt x="2533649" y="520990"/>
                </a:lnTo>
                <a:lnTo>
                  <a:pt x="2527300" y="510104"/>
                </a:lnTo>
                <a:close/>
              </a:path>
              <a:path w="2585720" h="546100">
                <a:moveTo>
                  <a:pt x="2578227" y="450088"/>
                </a:moveTo>
                <a:lnTo>
                  <a:pt x="2574416" y="451103"/>
                </a:lnTo>
                <a:lnTo>
                  <a:pt x="2540000" y="510104"/>
                </a:lnTo>
                <a:lnTo>
                  <a:pt x="2540000" y="533526"/>
                </a:lnTo>
                <a:lnTo>
                  <a:pt x="2540981" y="533526"/>
                </a:lnTo>
                <a:lnTo>
                  <a:pt x="2585338" y="457453"/>
                </a:lnTo>
                <a:lnTo>
                  <a:pt x="2584323" y="453644"/>
                </a:lnTo>
                <a:lnTo>
                  <a:pt x="2578227" y="450088"/>
                </a:lnTo>
                <a:close/>
              </a:path>
              <a:path w="2585720" h="546100">
                <a:moveTo>
                  <a:pt x="2533650" y="520990"/>
                </a:moveTo>
                <a:lnTo>
                  <a:pt x="2528188" y="530351"/>
                </a:lnTo>
                <a:lnTo>
                  <a:pt x="2539110" y="530351"/>
                </a:lnTo>
                <a:lnTo>
                  <a:pt x="2533650" y="520990"/>
                </a:lnTo>
                <a:close/>
              </a:path>
              <a:path w="2585720" h="546100">
                <a:moveTo>
                  <a:pt x="2540000" y="510104"/>
                </a:moveTo>
                <a:lnTo>
                  <a:pt x="2533650" y="520990"/>
                </a:lnTo>
                <a:lnTo>
                  <a:pt x="2539110" y="530351"/>
                </a:lnTo>
                <a:lnTo>
                  <a:pt x="2540000" y="530351"/>
                </a:lnTo>
                <a:lnTo>
                  <a:pt x="2540000" y="510104"/>
                </a:lnTo>
                <a:close/>
              </a:path>
              <a:path w="2585720" h="546100">
                <a:moveTo>
                  <a:pt x="2527300" y="273050"/>
                </a:moveTo>
                <a:lnTo>
                  <a:pt x="2527300" y="510104"/>
                </a:lnTo>
                <a:lnTo>
                  <a:pt x="2533650" y="520990"/>
                </a:lnTo>
                <a:lnTo>
                  <a:pt x="2539999" y="510104"/>
                </a:lnTo>
                <a:lnTo>
                  <a:pt x="2540000" y="279400"/>
                </a:lnTo>
                <a:lnTo>
                  <a:pt x="2533650" y="279400"/>
                </a:lnTo>
                <a:lnTo>
                  <a:pt x="2527300" y="273050"/>
                </a:lnTo>
                <a:close/>
              </a:path>
              <a:path w="2585720" h="546100">
                <a:moveTo>
                  <a:pt x="12700" y="0"/>
                </a:moveTo>
                <a:lnTo>
                  <a:pt x="0" y="0"/>
                </a:lnTo>
                <a:lnTo>
                  <a:pt x="0" y="276605"/>
                </a:lnTo>
                <a:lnTo>
                  <a:pt x="2793" y="279400"/>
                </a:lnTo>
                <a:lnTo>
                  <a:pt x="2527300" y="279400"/>
                </a:lnTo>
                <a:lnTo>
                  <a:pt x="2527300" y="273050"/>
                </a:lnTo>
                <a:lnTo>
                  <a:pt x="12700" y="273050"/>
                </a:lnTo>
                <a:lnTo>
                  <a:pt x="6350" y="266700"/>
                </a:lnTo>
                <a:lnTo>
                  <a:pt x="12700" y="266700"/>
                </a:lnTo>
                <a:lnTo>
                  <a:pt x="12700" y="0"/>
                </a:lnTo>
                <a:close/>
              </a:path>
              <a:path w="2585720" h="546100">
                <a:moveTo>
                  <a:pt x="2537205" y="266700"/>
                </a:moveTo>
                <a:lnTo>
                  <a:pt x="12700" y="266700"/>
                </a:lnTo>
                <a:lnTo>
                  <a:pt x="12700" y="273050"/>
                </a:lnTo>
                <a:lnTo>
                  <a:pt x="2527300" y="273050"/>
                </a:lnTo>
                <a:lnTo>
                  <a:pt x="2533650" y="279400"/>
                </a:lnTo>
                <a:lnTo>
                  <a:pt x="2540000" y="279400"/>
                </a:lnTo>
                <a:lnTo>
                  <a:pt x="2540000" y="269494"/>
                </a:lnTo>
                <a:lnTo>
                  <a:pt x="2537205" y="266700"/>
                </a:lnTo>
                <a:close/>
              </a:path>
              <a:path w="2585720" h="546100">
                <a:moveTo>
                  <a:pt x="12700" y="266700"/>
                </a:moveTo>
                <a:lnTo>
                  <a:pt x="6350" y="266700"/>
                </a:lnTo>
                <a:lnTo>
                  <a:pt x="12700" y="273050"/>
                </a:lnTo>
                <a:lnTo>
                  <a:pt x="127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732526" y="5157978"/>
            <a:ext cx="1658620" cy="626745"/>
          </a:xfrm>
          <a:prstGeom prst="rect">
            <a:avLst/>
          </a:prstGeom>
          <a:solidFill>
            <a:srgbClr val="BADFE2"/>
          </a:solidFill>
          <a:ln w="25907">
            <a:solidFill>
              <a:srgbClr val="88A3A7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1355"/>
              </a:spcBef>
            </a:pPr>
            <a:r>
              <a:rPr sz="1800" spc="-5" dirty="0">
                <a:latin typeface="黑体" panose="02010609060101010101" charset="-122"/>
                <a:cs typeface="黑体" panose="02010609060101010101" charset="-122"/>
              </a:rPr>
              <a:t>最小问题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29421" y="5189982"/>
            <a:ext cx="1655445" cy="628015"/>
          </a:xfrm>
          <a:prstGeom prst="rect">
            <a:avLst/>
          </a:prstGeom>
          <a:solidFill>
            <a:srgbClr val="BADFE2"/>
          </a:solidFill>
          <a:ln w="25907">
            <a:solidFill>
              <a:srgbClr val="88A3A7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360"/>
              </a:spcBef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最小问题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44773" y="5157978"/>
            <a:ext cx="1656714" cy="626745"/>
          </a:xfrm>
          <a:prstGeom prst="rect">
            <a:avLst/>
          </a:prstGeom>
          <a:solidFill>
            <a:srgbClr val="BADFE2"/>
          </a:solidFill>
          <a:ln w="25907">
            <a:solidFill>
              <a:srgbClr val="88A3A7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1355"/>
              </a:spcBef>
            </a:pPr>
            <a:r>
              <a:rPr sz="1800" spc="-5" dirty="0">
                <a:latin typeface="黑体" panose="02010609060101010101" charset="-122"/>
                <a:cs typeface="黑体" panose="02010609060101010101" charset="-122"/>
              </a:rPr>
              <a:t>最小问题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54266" y="4619244"/>
            <a:ext cx="103505" cy="504825"/>
          </a:xfrm>
          <a:custGeom>
            <a:avLst/>
            <a:gdLst/>
            <a:ahLst/>
            <a:cxnLst/>
            <a:rect l="l" t="t" r="r" b="b"/>
            <a:pathLst>
              <a:path w="103504" h="504825">
                <a:moveTo>
                  <a:pt x="7112" y="408812"/>
                </a:moveTo>
                <a:lnTo>
                  <a:pt x="1016" y="412368"/>
                </a:lnTo>
                <a:lnTo>
                  <a:pt x="0" y="416178"/>
                </a:lnTo>
                <a:lnTo>
                  <a:pt x="51688" y="504824"/>
                </a:lnTo>
                <a:lnTo>
                  <a:pt x="59038" y="492251"/>
                </a:lnTo>
                <a:lnTo>
                  <a:pt x="45338" y="492251"/>
                </a:lnTo>
                <a:lnTo>
                  <a:pt x="45338" y="468611"/>
                </a:lnTo>
                <a:lnTo>
                  <a:pt x="11049" y="409828"/>
                </a:lnTo>
                <a:lnTo>
                  <a:pt x="7112" y="408812"/>
                </a:lnTo>
                <a:close/>
              </a:path>
              <a:path w="103504" h="504825">
                <a:moveTo>
                  <a:pt x="45338" y="468611"/>
                </a:moveTo>
                <a:lnTo>
                  <a:pt x="45338" y="492251"/>
                </a:lnTo>
                <a:lnTo>
                  <a:pt x="58038" y="492251"/>
                </a:lnTo>
                <a:lnTo>
                  <a:pt x="58038" y="489076"/>
                </a:lnTo>
                <a:lnTo>
                  <a:pt x="46228" y="489076"/>
                </a:lnTo>
                <a:lnTo>
                  <a:pt x="51752" y="479606"/>
                </a:lnTo>
                <a:lnTo>
                  <a:pt x="45338" y="468611"/>
                </a:lnTo>
                <a:close/>
              </a:path>
              <a:path w="103504" h="504825">
                <a:moveTo>
                  <a:pt x="96392" y="408812"/>
                </a:moveTo>
                <a:lnTo>
                  <a:pt x="92456" y="409828"/>
                </a:lnTo>
                <a:lnTo>
                  <a:pt x="58038" y="468829"/>
                </a:lnTo>
                <a:lnTo>
                  <a:pt x="58038" y="492251"/>
                </a:lnTo>
                <a:lnTo>
                  <a:pt x="59038" y="492251"/>
                </a:lnTo>
                <a:lnTo>
                  <a:pt x="103505" y="416178"/>
                </a:lnTo>
                <a:lnTo>
                  <a:pt x="102488" y="412368"/>
                </a:lnTo>
                <a:lnTo>
                  <a:pt x="96392" y="408812"/>
                </a:lnTo>
                <a:close/>
              </a:path>
              <a:path w="103504" h="504825">
                <a:moveTo>
                  <a:pt x="51752" y="479606"/>
                </a:moveTo>
                <a:lnTo>
                  <a:pt x="46228" y="489076"/>
                </a:lnTo>
                <a:lnTo>
                  <a:pt x="57277" y="489076"/>
                </a:lnTo>
                <a:lnTo>
                  <a:pt x="51752" y="479606"/>
                </a:lnTo>
                <a:close/>
              </a:path>
              <a:path w="103504" h="504825">
                <a:moveTo>
                  <a:pt x="58038" y="468829"/>
                </a:moveTo>
                <a:lnTo>
                  <a:pt x="51752" y="479606"/>
                </a:lnTo>
                <a:lnTo>
                  <a:pt x="57277" y="489076"/>
                </a:lnTo>
                <a:lnTo>
                  <a:pt x="58038" y="489076"/>
                </a:lnTo>
                <a:lnTo>
                  <a:pt x="58038" y="468829"/>
                </a:lnTo>
                <a:close/>
              </a:path>
              <a:path w="103504" h="504825">
                <a:moveTo>
                  <a:pt x="45338" y="257428"/>
                </a:moveTo>
                <a:lnTo>
                  <a:pt x="45338" y="468611"/>
                </a:lnTo>
                <a:lnTo>
                  <a:pt x="51752" y="479606"/>
                </a:lnTo>
                <a:lnTo>
                  <a:pt x="58038" y="468829"/>
                </a:lnTo>
                <a:lnTo>
                  <a:pt x="58038" y="258698"/>
                </a:lnTo>
                <a:lnTo>
                  <a:pt x="46609" y="258698"/>
                </a:lnTo>
                <a:lnTo>
                  <a:pt x="45338" y="257428"/>
                </a:lnTo>
                <a:close/>
              </a:path>
              <a:path w="103504" h="504825">
                <a:moveTo>
                  <a:pt x="45338" y="252348"/>
                </a:moveTo>
                <a:lnTo>
                  <a:pt x="45338" y="257428"/>
                </a:lnTo>
                <a:lnTo>
                  <a:pt x="46609" y="258698"/>
                </a:lnTo>
                <a:lnTo>
                  <a:pt x="51688" y="258698"/>
                </a:lnTo>
                <a:lnTo>
                  <a:pt x="45338" y="252348"/>
                </a:lnTo>
                <a:close/>
              </a:path>
              <a:path w="103504" h="504825">
                <a:moveTo>
                  <a:pt x="56514" y="247326"/>
                </a:moveTo>
                <a:lnTo>
                  <a:pt x="56514" y="252348"/>
                </a:lnTo>
                <a:lnTo>
                  <a:pt x="45338" y="252348"/>
                </a:lnTo>
                <a:lnTo>
                  <a:pt x="51688" y="258698"/>
                </a:lnTo>
                <a:lnTo>
                  <a:pt x="58038" y="258698"/>
                </a:lnTo>
                <a:lnTo>
                  <a:pt x="58038" y="248919"/>
                </a:lnTo>
                <a:lnTo>
                  <a:pt x="56514" y="247326"/>
                </a:lnTo>
                <a:close/>
              </a:path>
              <a:path w="103504" h="504825">
                <a:moveTo>
                  <a:pt x="56514" y="0"/>
                </a:moveTo>
                <a:lnTo>
                  <a:pt x="43815" y="0"/>
                </a:lnTo>
                <a:lnTo>
                  <a:pt x="43815" y="255904"/>
                </a:lnTo>
                <a:lnTo>
                  <a:pt x="45338" y="257428"/>
                </a:lnTo>
                <a:lnTo>
                  <a:pt x="45338" y="252348"/>
                </a:lnTo>
                <a:lnTo>
                  <a:pt x="56514" y="252348"/>
                </a:lnTo>
                <a:lnTo>
                  <a:pt x="50164" y="245998"/>
                </a:lnTo>
                <a:lnTo>
                  <a:pt x="56514" y="245998"/>
                </a:lnTo>
                <a:lnTo>
                  <a:pt x="56514" y="0"/>
                </a:lnTo>
                <a:close/>
              </a:path>
              <a:path w="103504" h="504825">
                <a:moveTo>
                  <a:pt x="55244" y="245998"/>
                </a:moveTo>
                <a:lnTo>
                  <a:pt x="50164" y="245998"/>
                </a:lnTo>
                <a:lnTo>
                  <a:pt x="56514" y="252348"/>
                </a:lnTo>
                <a:lnTo>
                  <a:pt x="56514" y="247326"/>
                </a:lnTo>
                <a:lnTo>
                  <a:pt x="55244" y="245998"/>
                </a:lnTo>
                <a:close/>
              </a:path>
              <a:path w="103504" h="504825">
                <a:moveTo>
                  <a:pt x="56514" y="245998"/>
                </a:moveTo>
                <a:lnTo>
                  <a:pt x="55244" y="245998"/>
                </a:lnTo>
                <a:lnTo>
                  <a:pt x="56514" y="247326"/>
                </a:lnTo>
                <a:lnTo>
                  <a:pt x="56514" y="245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79063" y="4619244"/>
            <a:ext cx="2831465" cy="504825"/>
          </a:xfrm>
          <a:custGeom>
            <a:avLst/>
            <a:gdLst/>
            <a:ahLst/>
            <a:cxnLst/>
            <a:rect l="l" t="t" r="r" b="b"/>
            <a:pathLst>
              <a:path w="2831465" h="504825">
                <a:moveTo>
                  <a:pt x="7112" y="408812"/>
                </a:moveTo>
                <a:lnTo>
                  <a:pt x="1015" y="412368"/>
                </a:lnTo>
                <a:lnTo>
                  <a:pt x="0" y="416178"/>
                </a:lnTo>
                <a:lnTo>
                  <a:pt x="51688" y="504824"/>
                </a:lnTo>
                <a:lnTo>
                  <a:pt x="59020" y="492251"/>
                </a:lnTo>
                <a:lnTo>
                  <a:pt x="45338" y="492251"/>
                </a:lnTo>
                <a:lnTo>
                  <a:pt x="45338" y="468829"/>
                </a:lnTo>
                <a:lnTo>
                  <a:pt x="10922" y="409828"/>
                </a:lnTo>
                <a:lnTo>
                  <a:pt x="7112" y="408812"/>
                </a:lnTo>
                <a:close/>
              </a:path>
              <a:path w="2831465" h="504825">
                <a:moveTo>
                  <a:pt x="45338" y="468829"/>
                </a:moveTo>
                <a:lnTo>
                  <a:pt x="45338" y="492251"/>
                </a:lnTo>
                <a:lnTo>
                  <a:pt x="58038" y="492251"/>
                </a:lnTo>
                <a:lnTo>
                  <a:pt x="58038" y="489076"/>
                </a:lnTo>
                <a:lnTo>
                  <a:pt x="46227" y="489076"/>
                </a:lnTo>
                <a:lnTo>
                  <a:pt x="51688" y="479715"/>
                </a:lnTo>
                <a:lnTo>
                  <a:pt x="45338" y="468829"/>
                </a:lnTo>
                <a:close/>
              </a:path>
              <a:path w="2831465" h="504825">
                <a:moveTo>
                  <a:pt x="96265" y="408812"/>
                </a:moveTo>
                <a:lnTo>
                  <a:pt x="92456" y="409828"/>
                </a:lnTo>
                <a:lnTo>
                  <a:pt x="58038" y="468829"/>
                </a:lnTo>
                <a:lnTo>
                  <a:pt x="58038" y="492251"/>
                </a:lnTo>
                <a:lnTo>
                  <a:pt x="59020" y="492251"/>
                </a:lnTo>
                <a:lnTo>
                  <a:pt x="103377" y="416178"/>
                </a:lnTo>
                <a:lnTo>
                  <a:pt x="102362" y="412368"/>
                </a:lnTo>
                <a:lnTo>
                  <a:pt x="96265" y="408812"/>
                </a:lnTo>
                <a:close/>
              </a:path>
              <a:path w="2831465" h="504825">
                <a:moveTo>
                  <a:pt x="51688" y="479715"/>
                </a:moveTo>
                <a:lnTo>
                  <a:pt x="46227" y="489076"/>
                </a:lnTo>
                <a:lnTo>
                  <a:pt x="57150" y="489076"/>
                </a:lnTo>
                <a:lnTo>
                  <a:pt x="51688" y="479715"/>
                </a:lnTo>
                <a:close/>
              </a:path>
              <a:path w="2831465" h="504825">
                <a:moveTo>
                  <a:pt x="58038" y="468829"/>
                </a:moveTo>
                <a:lnTo>
                  <a:pt x="51688" y="479715"/>
                </a:lnTo>
                <a:lnTo>
                  <a:pt x="57150" y="489076"/>
                </a:lnTo>
                <a:lnTo>
                  <a:pt x="58038" y="489076"/>
                </a:lnTo>
                <a:lnTo>
                  <a:pt x="58038" y="468829"/>
                </a:lnTo>
                <a:close/>
              </a:path>
              <a:path w="2831465" h="504825">
                <a:moveTo>
                  <a:pt x="2818765" y="245998"/>
                </a:moveTo>
                <a:lnTo>
                  <a:pt x="48133" y="245998"/>
                </a:lnTo>
                <a:lnTo>
                  <a:pt x="45338" y="248919"/>
                </a:lnTo>
                <a:lnTo>
                  <a:pt x="45338" y="468829"/>
                </a:lnTo>
                <a:lnTo>
                  <a:pt x="51688" y="479715"/>
                </a:lnTo>
                <a:lnTo>
                  <a:pt x="58038" y="468829"/>
                </a:lnTo>
                <a:lnTo>
                  <a:pt x="58038" y="258698"/>
                </a:lnTo>
                <a:lnTo>
                  <a:pt x="51688" y="258698"/>
                </a:lnTo>
                <a:lnTo>
                  <a:pt x="58038" y="252348"/>
                </a:lnTo>
                <a:lnTo>
                  <a:pt x="2818765" y="252348"/>
                </a:lnTo>
                <a:lnTo>
                  <a:pt x="2818765" y="245998"/>
                </a:lnTo>
                <a:close/>
              </a:path>
              <a:path w="2831465" h="504825">
                <a:moveTo>
                  <a:pt x="58038" y="252348"/>
                </a:moveTo>
                <a:lnTo>
                  <a:pt x="51688" y="258698"/>
                </a:lnTo>
                <a:lnTo>
                  <a:pt x="58038" y="258698"/>
                </a:lnTo>
                <a:lnTo>
                  <a:pt x="58038" y="252348"/>
                </a:lnTo>
                <a:close/>
              </a:path>
              <a:path w="2831465" h="504825">
                <a:moveTo>
                  <a:pt x="2831465" y="245998"/>
                </a:moveTo>
                <a:lnTo>
                  <a:pt x="2825115" y="245998"/>
                </a:lnTo>
                <a:lnTo>
                  <a:pt x="2818765" y="252348"/>
                </a:lnTo>
                <a:lnTo>
                  <a:pt x="58038" y="252348"/>
                </a:lnTo>
                <a:lnTo>
                  <a:pt x="58038" y="258698"/>
                </a:lnTo>
                <a:lnTo>
                  <a:pt x="2828543" y="258698"/>
                </a:lnTo>
                <a:lnTo>
                  <a:pt x="2831465" y="255904"/>
                </a:lnTo>
                <a:lnTo>
                  <a:pt x="2831465" y="245998"/>
                </a:lnTo>
                <a:close/>
              </a:path>
              <a:path w="2831465" h="504825">
                <a:moveTo>
                  <a:pt x="2831465" y="0"/>
                </a:moveTo>
                <a:lnTo>
                  <a:pt x="2818765" y="0"/>
                </a:lnTo>
                <a:lnTo>
                  <a:pt x="2818765" y="252348"/>
                </a:lnTo>
                <a:lnTo>
                  <a:pt x="2825115" y="245998"/>
                </a:lnTo>
                <a:lnTo>
                  <a:pt x="2831465" y="245998"/>
                </a:lnTo>
                <a:lnTo>
                  <a:pt x="28314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98082" y="4619244"/>
            <a:ext cx="2830195" cy="538480"/>
          </a:xfrm>
          <a:custGeom>
            <a:avLst/>
            <a:gdLst/>
            <a:ahLst/>
            <a:cxnLst/>
            <a:rect l="l" t="t" r="r" b="b"/>
            <a:pathLst>
              <a:path w="2830195" h="538479">
                <a:moveTo>
                  <a:pt x="2733547" y="442086"/>
                </a:moveTo>
                <a:lnTo>
                  <a:pt x="2727451" y="445642"/>
                </a:lnTo>
                <a:lnTo>
                  <a:pt x="2726436" y="449579"/>
                </a:lnTo>
                <a:lnTo>
                  <a:pt x="2778124" y="538225"/>
                </a:lnTo>
                <a:lnTo>
                  <a:pt x="2785530" y="525525"/>
                </a:lnTo>
                <a:lnTo>
                  <a:pt x="2771774" y="525525"/>
                </a:lnTo>
                <a:lnTo>
                  <a:pt x="2771774" y="502103"/>
                </a:lnTo>
                <a:lnTo>
                  <a:pt x="2737358" y="443102"/>
                </a:lnTo>
                <a:lnTo>
                  <a:pt x="2733547" y="442086"/>
                </a:lnTo>
                <a:close/>
              </a:path>
              <a:path w="2830195" h="538479">
                <a:moveTo>
                  <a:pt x="2771775" y="502103"/>
                </a:moveTo>
                <a:lnTo>
                  <a:pt x="2771774" y="525525"/>
                </a:lnTo>
                <a:lnTo>
                  <a:pt x="2784474" y="525525"/>
                </a:lnTo>
                <a:lnTo>
                  <a:pt x="2784474" y="522350"/>
                </a:lnTo>
                <a:lnTo>
                  <a:pt x="2772664" y="522350"/>
                </a:lnTo>
                <a:lnTo>
                  <a:pt x="2778125" y="512989"/>
                </a:lnTo>
                <a:lnTo>
                  <a:pt x="2771775" y="502103"/>
                </a:lnTo>
                <a:close/>
              </a:path>
              <a:path w="2830195" h="538479">
                <a:moveTo>
                  <a:pt x="2822701" y="442086"/>
                </a:moveTo>
                <a:lnTo>
                  <a:pt x="2818891" y="443102"/>
                </a:lnTo>
                <a:lnTo>
                  <a:pt x="2784474" y="502103"/>
                </a:lnTo>
                <a:lnTo>
                  <a:pt x="2784474" y="525525"/>
                </a:lnTo>
                <a:lnTo>
                  <a:pt x="2785530" y="525525"/>
                </a:lnTo>
                <a:lnTo>
                  <a:pt x="2829814" y="449579"/>
                </a:lnTo>
                <a:lnTo>
                  <a:pt x="2828797" y="445642"/>
                </a:lnTo>
                <a:lnTo>
                  <a:pt x="2822701" y="442086"/>
                </a:lnTo>
                <a:close/>
              </a:path>
              <a:path w="2830195" h="538479">
                <a:moveTo>
                  <a:pt x="2778125" y="512989"/>
                </a:moveTo>
                <a:lnTo>
                  <a:pt x="2772664" y="522350"/>
                </a:lnTo>
                <a:lnTo>
                  <a:pt x="2783586" y="522350"/>
                </a:lnTo>
                <a:lnTo>
                  <a:pt x="2778125" y="512989"/>
                </a:lnTo>
                <a:close/>
              </a:path>
              <a:path w="2830195" h="538479">
                <a:moveTo>
                  <a:pt x="2784474" y="502103"/>
                </a:moveTo>
                <a:lnTo>
                  <a:pt x="2778125" y="512989"/>
                </a:lnTo>
                <a:lnTo>
                  <a:pt x="2783586" y="522350"/>
                </a:lnTo>
                <a:lnTo>
                  <a:pt x="2784474" y="522350"/>
                </a:lnTo>
                <a:lnTo>
                  <a:pt x="2784474" y="502103"/>
                </a:lnTo>
                <a:close/>
              </a:path>
              <a:path w="2830195" h="538479">
                <a:moveTo>
                  <a:pt x="2771774" y="269112"/>
                </a:moveTo>
                <a:lnTo>
                  <a:pt x="2771775" y="502103"/>
                </a:lnTo>
                <a:lnTo>
                  <a:pt x="2778125" y="512989"/>
                </a:lnTo>
                <a:lnTo>
                  <a:pt x="2784474" y="502103"/>
                </a:lnTo>
                <a:lnTo>
                  <a:pt x="2784474" y="275462"/>
                </a:lnTo>
                <a:lnTo>
                  <a:pt x="2778124" y="275462"/>
                </a:lnTo>
                <a:lnTo>
                  <a:pt x="2771774" y="269112"/>
                </a:lnTo>
                <a:close/>
              </a:path>
              <a:path w="2830195" h="538479">
                <a:moveTo>
                  <a:pt x="12699" y="0"/>
                </a:moveTo>
                <a:lnTo>
                  <a:pt x="0" y="0"/>
                </a:lnTo>
                <a:lnTo>
                  <a:pt x="0" y="272541"/>
                </a:lnTo>
                <a:lnTo>
                  <a:pt x="2793" y="275462"/>
                </a:lnTo>
                <a:lnTo>
                  <a:pt x="2771774" y="275462"/>
                </a:lnTo>
                <a:lnTo>
                  <a:pt x="2771774" y="269112"/>
                </a:lnTo>
                <a:lnTo>
                  <a:pt x="12699" y="269112"/>
                </a:lnTo>
                <a:lnTo>
                  <a:pt x="6349" y="262762"/>
                </a:lnTo>
                <a:lnTo>
                  <a:pt x="12699" y="262762"/>
                </a:lnTo>
                <a:lnTo>
                  <a:pt x="12699" y="0"/>
                </a:lnTo>
                <a:close/>
              </a:path>
              <a:path w="2830195" h="538479">
                <a:moveTo>
                  <a:pt x="2781681" y="262762"/>
                </a:moveTo>
                <a:lnTo>
                  <a:pt x="12699" y="262762"/>
                </a:lnTo>
                <a:lnTo>
                  <a:pt x="12699" y="269112"/>
                </a:lnTo>
                <a:lnTo>
                  <a:pt x="2771774" y="269112"/>
                </a:lnTo>
                <a:lnTo>
                  <a:pt x="2778124" y="275462"/>
                </a:lnTo>
                <a:lnTo>
                  <a:pt x="2784474" y="275462"/>
                </a:lnTo>
                <a:lnTo>
                  <a:pt x="2784474" y="265556"/>
                </a:lnTo>
                <a:lnTo>
                  <a:pt x="2781681" y="262762"/>
                </a:lnTo>
                <a:close/>
              </a:path>
              <a:path w="2830195" h="538479">
                <a:moveTo>
                  <a:pt x="12699" y="262762"/>
                </a:moveTo>
                <a:lnTo>
                  <a:pt x="6349" y="262762"/>
                </a:lnTo>
                <a:lnTo>
                  <a:pt x="12699" y="269112"/>
                </a:lnTo>
                <a:lnTo>
                  <a:pt x="12699" y="262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889372" y="2519934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03570" y="2422398"/>
            <a:ext cx="2456815" cy="626745"/>
          </a:xfrm>
          <a:prstGeom prst="rect">
            <a:avLst/>
          </a:prstGeom>
          <a:solidFill>
            <a:srgbClr val="BADFE2"/>
          </a:solidFill>
          <a:ln w="25907">
            <a:solidFill>
              <a:srgbClr val="88A3A7"/>
            </a:solidFill>
          </a:ln>
        </p:spPr>
        <p:txBody>
          <a:bodyPr vert="horz" wrap="square" lIns="0" tIns="170815" rIns="0" bIns="0" rtlCol="0">
            <a:spAutoFit/>
          </a:bodyPr>
          <a:lstStyle/>
          <a:p>
            <a:pPr marL="255905">
              <a:lnSpc>
                <a:spcPct val="100000"/>
              </a:lnSpc>
              <a:spcBef>
                <a:spcPts val="1345"/>
              </a:spcBef>
              <a:tabLst>
                <a:tab pos="1922780" algn="l"/>
              </a:tabLst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二级子问题	</a:t>
            </a:r>
            <a:r>
              <a:rPr sz="2700" baseline="2000" dirty="0">
                <a:latin typeface="Arial" panose="020B0604020202020204"/>
                <a:cs typeface="Arial" panose="020B0604020202020204"/>
              </a:rPr>
              <a:t>…</a:t>
            </a:r>
            <a:r>
              <a:rPr sz="2700" spc="-127" baseline="2000" dirty="0">
                <a:latin typeface="Arial" panose="020B0604020202020204"/>
                <a:cs typeface="Arial" panose="020B0604020202020204"/>
              </a:rPr>
              <a:t> </a:t>
            </a:r>
            <a:r>
              <a:rPr sz="2700" baseline="2000" dirty="0">
                <a:latin typeface="Arial" panose="020B0604020202020204"/>
                <a:cs typeface="Arial" panose="020B0604020202020204"/>
              </a:rPr>
              <a:t>…</a:t>
            </a:r>
            <a:endParaRPr sz="2700" baseline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03570" y="3563873"/>
            <a:ext cx="2314575" cy="624840"/>
          </a:xfrm>
          <a:prstGeom prst="rect">
            <a:avLst/>
          </a:prstGeom>
          <a:solidFill>
            <a:srgbClr val="BADFE2"/>
          </a:solidFill>
          <a:ln w="25907">
            <a:solidFill>
              <a:srgbClr val="88A3A7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marL="255905">
              <a:lnSpc>
                <a:spcPct val="100000"/>
              </a:lnSpc>
              <a:spcBef>
                <a:spcPts val="1340"/>
              </a:spcBef>
              <a:tabLst>
                <a:tab pos="1779905" algn="l"/>
              </a:tabLst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三级子问题	</a:t>
            </a:r>
            <a:r>
              <a:rPr sz="2700" baseline="2000" dirty="0">
                <a:latin typeface="Arial" panose="020B0604020202020204"/>
                <a:cs typeface="Arial" panose="020B0604020202020204"/>
              </a:rPr>
              <a:t>…</a:t>
            </a:r>
            <a:r>
              <a:rPr sz="2700" spc="-120" baseline="2000" dirty="0">
                <a:latin typeface="Arial" panose="020B0604020202020204"/>
                <a:cs typeface="Arial" panose="020B0604020202020204"/>
              </a:rPr>
              <a:t> </a:t>
            </a:r>
            <a:r>
              <a:rPr sz="2700" baseline="2000" dirty="0">
                <a:latin typeface="Arial" panose="020B0604020202020204"/>
                <a:cs typeface="Arial" panose="020B0604020202020204"/>
              </a:rPr>
              <a:t>…</a:t>
            </a:r>
            <a:endParaRPr sz="2700" baseline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05527" y="3750691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88424" y="4221860"/>
            <a:ext cx="281305" cy="254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62142" y="3307207"/>
            <a:ext cx="281305" cy="254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773482" y="3245357"/>
            <a:ext cx="281305" cy="254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89372" y="6352133"/>
            <a:ext cx="30918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黑体" panose="02010609060101010101" charset="-122"/>
                <a:cs typeface="黑体" panose="02010609060101010101" charset="-122"/>
              </a:rPr>
              <a:t>自上而下的结构示意图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18907" y="5346014"/>
            <a:ext cx="547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模块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782317" y="1539519"/>
            <a:ext cx="8542655" cy="322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΢"/>
              <a:buChar char="•"/>
              <a:tabLst>
                <a:tab pos="356235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模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块化方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法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是一种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传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统的软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件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开发方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法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。该方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法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通常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将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待开发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软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件划分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一些功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能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相对独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立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的模块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模块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与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模块之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间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定义相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应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的接口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各个模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块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可以分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别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单独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开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发、调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试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、运行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测试，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最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后再将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多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个模块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组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合起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来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，进行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整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体测试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从而完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成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整个软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件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的开发。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9108" y="261365"/>
            <a:ext cx="4154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结构化程序设计方法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60194" y="1213363"/>
            <a:ext cx="78308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采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用自上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而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下、逐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步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求精的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设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计方法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单入口、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单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出口的控制结构；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194" y="4627575"/>
            <a:ext cx="7830820" cy="183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100"/>
              </a:spcBef>
              <a:tabLst>
                <a:tab pos="2158365" algn="l"/>
                <a:tab pos="4584700" algn="l"/>
              </a:tabLst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顺序结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构	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选择结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构	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循环结构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模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块易于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识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别，每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模块符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合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单入口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单出口；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应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该控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制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goto语句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使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用。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3754" y="2529189"/>
            <a:ext cx="997782" cy="20555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26073" y="2533279"/>
            <a:ext cx="1866340" cy="2114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13170" y="3190494"/>
            <a:ext cx="975360" cy="375285"/>
          </a:xfrm>
          <a:custGeom>
            <a:avLst/>
            <a:gdLst/>
            <a:ahLst/>
            <a:cxnLst/>
            <a:rect l="l" t="t" r="r" b="b"/>
            <a:pathLst>
              <a:path w="975359" h="375285">
                <a:moveTo>
                  <a:pt x="0" y="374903"/>
                </a:moveTo>
                <a:lnTo>
                  <a:pt x="975359" y="374903"/>
                </a:lnTo>
                <a:lnTo>
                  <a:pt x="975359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13170" y="3190494"/>
            <a:ext cx="975360" cy="37528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50"/>
              </a:lnSpc>
            </a:pPr>
            <a:r>
              <a:rPr sz="2400" dirty="0">
                <a:latin typeface="Arial" panose="020B0604020202020204"/>
                <a:cs typeface="Arial" panose="020B0604020202020204"/>
              </a:rPr>
              <a:t>A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48906" y="3498341"/>
            <a:ext cx="996950" cy="611505"/>
          </a:xfrm>
          <a:custGeom>
            <a:avLst/>
            <a:gdLst/>
            <a:ahLst/>
            <a:cxnLst/>
            <a:rect l="l" t="t" r="r" b="b"/>
            <a:pathLst>
              <a:path w="996950" h="611504">
                <a:moveTo>
                  <a:pt x="0" y="305562"/>
                </a:moveTo>
                <a:lnTo>
                  <a:pt x="498348" y="0"/>
                </a:lnTo>
                <a:lnTo>
                  <a:pt x="996696" y="305562"/>
                </a:lnTo>
                <a:lnTo>
                  <a:pt x="498348" y="611124"/>
                </a:lnTo>
                <a:lnTo>
                  <a:pt x="0" y="30556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04201" y="2324861"/>
            <a:ext cx="86995" cy="1173480"/>
          </a:xfrm>
          <a:custGeom>
            <a:avLst/>
            <a:gdLst/>
            <a:ahLst/>
            <a:cxnLst/>
            <a:rect l="l" t="t" r="r" b="b"/>
            <a:pathLst>
              <a:path w="86995" h="1173479">
                <a:moveTo>
                  <a:pt x="0" y="1086103"/>
                </a:moveTo>
                <a:lnTo>
                  <a:pt x="43052" y="1173099"/>
                </a:lnTo>
                <a:lnTo>
                  <a:pt x="79608" y="1100836"/>
                </a:lnTo>
                <a:lnTo>
                  <a:pt x="57784" y="1100836"/>
                </a:lnTo>
                <a:lnTo>
                  <a:pt x="28828" y="1100709"/>
                </a:lnTo>
                <a:lnTo>
                  <a:pt x="28887" y="1086230"/>
                </a:lnTo>
                <a:lnTo>
                  <a:pt x="0" y="1086103"/>
                </a:lnTo>
                <a:close/>
              </a:path>
              <a:path w="86995" h="1173479">
                <a:moveTo>
                  <a:pt x="28887" y="1086230"/>
                </a:moveTo>
                <a:lnTo>
                  <a:pt x="28828" y="1100709"/>
                </a:lnTo>
                <a:lnTo>
                  <a:pt x="57784" y="1100836"/>
                </a:lnTo>
                <a:lnTo>
                  <a:pt x="57843" y="1086357"/>
                </a:lnTo>
                <a:lnTo>
                  <a:pt x="28887" y="1086230"/>
                </a:lnTo>
                <a:close/>
              </a:path>
              <a:path w="86995" h="1173479">
                <a:moveTo>
                  <a:pt x="57843" y="1086357"/>
                </a:moveTo>
                <a:lnTo>
                  <a:pt x="57784" y="1100836"/>
                </a:lnTo>
                <a:lnTo>
                  <a:pt x="79608" y="1100836"/>
                </a:lnTo>
                <a:lnTo>
                  <a:pt x="86868" y="1086485"/>
                </a:lnTo>
                <a:lnTo>
                  <a:pt x="57843" y="1086357"/>
                </a:lnTo>
                <a:close/>
              </a:path>
              <a:path w="86995" h="1173479">
                <a:moveTo>
                  <a:pt x="62229" y="0"/>
                </a:moveTo>
                <a:lnTo>
                  <a:pt x="33274" y="0"/>
                </a:lnTo>
                <a:lnTo>
                  <a:pt x="28887" y="1086230"/>
                </a:lnTo>
                <a:lnTo>
                  <a:pt x="57843" y="1086357"/>
                </a:lnTo>
                <a:lnTo>
                  <a:pt x="62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58940" y="3565397"/>
            <a:ext cx="86867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98105" y="4052823"/>
            <a:ext cx="86995" cy="600710"/>
          </a:xfrm>
          <a:custGeom>
            <a:avLst/>
            <a:gdLst/>
            <a:ahLst/>
            <a:cxnLst/>
            <a:rect l="l" t="t" r="r" b="b"/>
            <a:pathLst>
              <a:path w="86995" h="600710">
                <a:moveTo>
                  <a:pt x="0" y="512571"/>
                </a:moveTo>
                <a:lnTo>
                  <a:pt x="41528" y="600328"/>
                </a:lnTo>
                <a:lnTo>
                  <a:pt x="79394" y="528319"/>
                </a:lnTo>
                <a:lnTo>
                  <a:pt x="57530" y="528319"/>
                </a:lnTo>
                <a:lnTo>
                  <a:pt x="28575" y="527684"/>
                </a:lnTo>
                <a:lnTo>
                  <a:pt x="28882" y="513164"/>
                </a:lnTo>
                <a:lnTo>
                  <a:pt x="0" y="512571"/>
                </a:lnTo>
                <a:close/>
              </a:path>
              <a:path w="86995" h="600710">
                <a:moveTo>
                  <a:pt x="28882" y="513164"/>
                </a:moveTo>
                <a:lnTo>
                  <a:pt x="28575" y="527684"/>
                </a:lnTo>
                <a:lnTo>
                  <a:pt x="57530" y="528319"/>
                </a:lnTo>
                <a:lnTo>
                  <a:pt x="57839" y="513757"/>
                </a:lnTo>
                <a:lnTo>
                  <a:pt x="28882" y="513164"/>
                </a:lnTo>
                <a:close/>
              </a:path>
              <a:path w="86995" h="600710">
                <a:moveTo>
                  <a:pt x="57839" y="513757"/>
                </a:moveTo>
                <a:lnTo>
                  <a:pt x="57530" y="528319"/>
                </a:lnTo>
                <a:lnTo>
                  <a:pt x="79394" y="528319"/>
                </a:lnTo>
                <a:lnTo>
                  <a:pt x="86741" y="514350"/>
                </a:lnTo>
                <a:lnTo>
                  <a:pt x="57839" y="513757"/>
                </a:lnTo>
                <a:close/>
              </a:path>
              <a:path w="86995" h="600710">
                <a:moveTo>
                  <a:pt x="39750" y="0"/>
                </a:moveTo>
                <a:lnTo>
                  <a:pt x="28882" y="513164"/>
                </a:lnTo>
                <a:lnTo>
                  <a:pt x="57839" y="513757"/>
                </a:lnTo>
                <a:lnTo>
                  <a:pt x="68706" y="507"/>
                </a:lnTo>
                <a:lnTo>
                  <a:pt x="39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96761" y="2573273"/>
            <a:ext cx="2809240" cy="1864360"/>
          </a:xfrm>
          <a:custGeom>
            <a:avLst/>
            <a:gdLst/>
            <a:ahLst/>
            <a:cxnLst/>
            <a:rect l="l" t="t" r="r" b="b"/>
            <a:pathLst>
              <a:path w="2809240" h="1864360">
                <a:moveTo>
                  <a:pt x="0" y="1863852"/>
                </a:moveTo>
                <a:lnTo>
                  <a:pt x="2808732" y="1863852"/>
                </a:lnTo>
                <a:lnTo>
                  <a:pt x="2808732" y="0"/>
                </a:lnTo>
                <a:lnTo>
                  <a:pt x="0" y="0"/>
                </a:lnTo>
                <a:lnTo>
                  <a:pt x="0" y="1863852"/>
                </a:lnTo>
                <a:close/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47431" y="2513076"/>
            <a:ext cx="184403" cy="115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47431" y="4383023"/>
            <a:ext cx="184403" cy="115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02373" y="3803141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>
                <a:moveTo>
                  <a:pt x="487425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834631" y="3647947"/>
            <a:ext cx="1722755" cy="809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 algn="ctr">
              <a:lnSpc>
                <a:spcPts val="1985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p1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745"/>
              </a:lnSpc>
            </a:pP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成立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01725">
              <a:lnSpc>
                <a:spcPct val="100000"/>
              </a:lnSpc>
              <a:spcBef>
                <a:spcPts val="515"/>
              </a:spcBef>
            </a:pP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不成立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67321" y="2758439"/>
            <a:ext cx="1044575" cy="86995"/>
          </a:xfrm>
          <a:custGeom>
            <a:avLst/>
            <a:gdLst/>
            <a:ahLst/>
            <a:cxnLst/>
            <a:rect l="l" t="t" r="r" b="b"/>
            <a:pathLst>
              <a:path w="1044575" h="86994">
                <a:moveTo>
                  <a:pt x="957706" y="0"/>
                </a:moveTo>
                <a:lnTo>
                  <a:pt x="957706" y="86868"/>
                </a:lnTo>
                <a:lnTo>
                  <a:pt x="1015619" y="57912"/>
                </a:lnTo>
                <a:lnTo>
                  <a:pt x="972184" y="57912"/>
                </a:lnTo>
                <a:lnTo>
                  <a:pt x="972184" y="28956"/>
                </a:lnTo>
                <a:lnTo>
                  <a:pt x="1015619" y="28956"/>
                </a:lnTo>
                <a:lnTo>
                  <a:pt x="957706" y="0"/>
                </a:lnTo>
                <a:close/>
              </a:path>
              <a:path w="1044575" h="86994">
                <a:moveTo>
                  <a:pt x="95770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957706" y="57912"/>
                </a:lnTo>
                <a:lnTo>
                  <a:pt x="957706" y="28956"/>
                </a:lnTo>
                <a:close/>
              </a:path>
              <a:path w="1044575" h="86994">
                <a:moveTo>
                  <a:pt x="1015619" y="28956"/>
                </a:moveTo>
                <a:lnTo>
                  <a:pt x="972184" y="28956"/>
                </a:lnTo>
                <a:lnTo>
                  <a:pt x="972184" y="57912"/>
                </a:lnTo>
                <a:lnTo>
                  <a:pt x="1015619" y="57912"/>
                </a:lnTo>
                <a:lnTo>
                  <a:pt x="1044575" y="43434"/>
                </a:lnTo>
                <a:lnTo>
                  <a:pt x="1015619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81038" y="2775966"/>
            <a:ext cx="0" cy="395605"/>
          </a:xfrm>
          <a:custGeom>
            <a:avLst/>
            <a:gdLst/>
            <a:ahLst/>
            <a:cxnLst/>
            <a:rect l="l" t="t" r="r" b="b"/>
            <a:pathLst>
              <a:path h="395605">
                <a:moveTo>
                  <a:pt x="0" y="39535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7832" y="261365"/>
            <a:ext cx="369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面向对象程序设计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782317" y="1539519"/>
            <a:ext cx="8544560" cy="508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  <a:buFont typeface="΢"/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面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向对象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（Object</a:t>
            </a:r>
            <a:r>
              <a:rPr sz="2800" spc="-4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Oriented,OO）方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法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的出发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点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和基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本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原则，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是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尽可能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地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模拟现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实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世界中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人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类的思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维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方式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355600" marR="6985">
              <a:lnSpc>
                <a:spcPts val="5040"/>
              </a:lnSpc>
              <a:spcBef>
                <a:spcPts val="445"/>
              </a:spcBef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使开发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软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件的方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法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和过程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尽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可能地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接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近人类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解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决问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题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的方法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过程。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它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具备四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要点：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69900">
              <a:lnSpc>
                <a:spcPct val="100000"/>
              </a:lnSpc>
              <a:spcBef>
                <a:spcPts val="167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–对象是组成客观世界的基本元素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–对象是属于某个类的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201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–继承性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–消息传递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对象和类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000755" y="1327403"/>
            <a:ext cx="6911340" cy="55305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7832" y="282702"/>
            <a:ext cx="3696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基本手</a:t>
            </a:r>
            <a:r>
              <a:rPr spc="-10" dirty="0"/>
              <a:t>段</a:t>
            </a:r>
            <a:r>
              <a:rPr spc="-5" dirty="0"/>
              <a:t>——抽象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60194" y="1539519"/>
            <a:ext cx="783082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΢"/>
              <a:buChar char="•"/>
              <a:tabLst>
                <a:tab pos="355600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抽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象是人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类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认识问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题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的基本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手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段之一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是选择性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忽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略。抽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象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的过程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就是对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问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题进行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析和认识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过程。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三大特征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60194" y="1753869"/>
            <a:ext cx="1082040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封装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继承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Font typeface="΢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多态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内容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2005076"/>
            <a:ext cx="3741420" cy="337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8320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程序设计概述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527685" indent="-5156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8320" algn="l"/>
              </a:tabLst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基本的数据结构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527685" indent="-5156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8320" algn="l"/>
              </a:tabLst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程序设计方法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527685" indent="-5156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8320" algn="l"/>
              </a:tabLst>
            </a:pPr>
            <a:r>
              <a:rPr sz="36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软件生命周期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5661" y="261365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软件生命周期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063495" y="1662683"/>
            <a:ext cx="8328659" cy="4861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8778" y="1932177"/>
            <a:ext cx="789305" cy="6235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40335" marR="5080" indent="-128270">
              <a:lnSpc>
                <a:spcPts val="2300"/>
              </a:lnSpc>
              <a:spcBef>
                <a:spcPts val="265"/>
              </a:spcBef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技术可 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行性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7979" y="1545336"/>
            <a:ext cx="5597652" cy="44653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335011" y="4615156"/>
            <a:ext cx="763905" cy="54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75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经济可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" algn="ctr">
              <a:lnSpc>
                <a:spcPts val="2235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行性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2629" y="3841750"/>
            <a:ext cx="3032760" cy="137795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800225" marR="5080" algn="ctr">
              <a:lnSpc>
                <a:spcPts val="2770"/>
              </a:lnSpc>
              <a:spcBef>
                <a:spcPts val="285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可行性研 究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R="2235200" algn="ctr">
              <a:lnSpc>
                <a:spcPts val="2350"/>
              </a:lnSpc>
              <a:spcBef>
                <a:spcPts val="215"/>
              </a:spcBef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社会可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R="2233930" algn="ctr">
              <a:lnSpc>
                <a:spcPts val="2350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行性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84385" y="261365"/>
            <a:ext cx="231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可行性研究</a:t>
            </a:r>
            <a:endParaRPr spc="-5" dirty="0"/>
          </a:p>
        </p:txBody>
      </p:sp>
      <p:sp>
        <p:nvSpPr>
          <p:cNvPr id="7" name="object 7"/>
          <p:cNvSpPr/>
          <p:nvPr/>
        </p:nvSpPr>
        <p:spPr>
          <a:xfrm>
            <a:off x="6743700" y="1607819"/>
            <a:ext cx="3788663" cy="4322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内容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2005076"/>
            <a:ext cx="3970020" cy="337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程序设计概述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indent="-7442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基本的数据结构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indent="-7442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程序设计方法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indent="-7442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软件生命周期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需求分析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60194" y="1756053"/>
            <a:ext cx="7830820" cy="395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΢"/>
              <a:buChar char="•"/>
              <a:tabLst>
                <a:tab pos="355600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软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件需求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析就是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把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软件计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划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期间建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立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的软件可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行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性分析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求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精和细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化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，分析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各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种可能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解法。是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确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定系统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必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须完成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哪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些工作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也就是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对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目标系统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提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出完整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准确、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清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晰、具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体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的要求。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75"/>
              </a:spcBef>
              <a:buFont typeface="΢"/>
              <a:buChar char="•"/>
              <a:tabLst>
                <a:tab pos="355600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软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件需求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包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括三个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不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同的层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次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：业务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需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求、用户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需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求和功能需</a:t>
            </a:r>
            <a:r>
              <a:rPr sz="2800" spc="10" dirty="0">
                <a:latin typeface="黑体" panose="02010609060101010101" charset="-122"/>
                <a:cs typeface="黑体" panose="02010609060101010101" charset="-122"/>
              </a:rPr>
              <a:t>求</a:t>
            </a:r>
            <a:r>
              <a:rPr sz="2800" spc="-15" dirty="0">
                <a:latin typeface="黑体" panose="02010609060101010101" charset="-122"/>
                <a:cs typeface="黑体" panose="02010609060101010101" charset="-122"/>
              </a:rPr>
              <a:t>(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也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包括非功能需求)。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2088" y="261365"/>
            <a:ext cx="1402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用例图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96311" y="1126236"/>
            <a:ext cx="7714488" cy="56037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0557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设计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5809" y="338359"/>
            <a:ext cx="9175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b="1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系统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393191"/>
            <a:ext cx="9144000" cy="61798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编码实现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524000" y="1053083"/>
            <a:ext cx="9017508" cy="54467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软件测试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639567" y="981454"/>
            <a:ext cx="7045452" cy="58658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部署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2204" y="922018"/>
            <a:ext cx="8912352" cy="59359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软件维护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559052" y="1633727"/>
            <a:ext cx="9026652" cy="4675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51532" y="1915667"/>
            <a:ext cx="1598675" cy="49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96311" y="947926"/>
            <a:ext cx="7731252" cy="5794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小结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782317" y="1499997"/>
            <a:ext cx="8408035" cy="4921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΢"/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瀑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布模型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优点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69900">
              <a:lnSpc>
                <a:spcPct val="100000"/>
              </a:lnSpc>
              <a:spcBef>
                <a:spcPts val="211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–为项目提供了按阶段划分的检查点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–当前一阶段完成后，您只需要去关注后续阶段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buFont typeface="΢"/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瀑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布模型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缺点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69900">
              <a:lnSpc>
                <a:spcPct val="100000"/>
              </a:lnSpc>
              <a:spcBef>
                <a:spcPts val="211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–在项目各个阶段之间极少有反馈。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–只有在项目生命周期的后期才能看到结果。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201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–通过过多的强制完成日期和里程碑来跟踪各个项目阶段。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–不适应用户需求的变化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907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软件过程知多少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785620" y="1499997"/>
            <a:ext cx="8694420" cy="4190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RUP</a:t>
            </a: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Scrum</a:t>
            </a: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ICONIX</a:t>
            </a: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等等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355600" marR="30480" indent="-342900">
              <a:lnSpc>
                <a:spcPct val="15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RUP</a:t>
            </a: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模型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Rational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Unified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，统一软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件开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过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程，统一软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件过</a:t>
            </a:r>
            <a:r>
              <a:rPr sz="2800" spc="25" dirty="0">
                <a:latin typeface="黑体" panose="02010609060101010101" charset="-122"/>
                <a:cs typeface="黑体" panose="02010609060101010101" charset="-122"/>
              </a:rPr>
              <a:t>程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是一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面向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对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象且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基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于网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络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的程序 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开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发方法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论</a:t>
            </a: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756285" marR="5080" indent="-287020" algn="just">
              <a:lnSpc>
                <a:spcPct val="150000"/>
              </a:lnSpc>
              <a:spcBef>
                <a:spcPts val="68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因为软件越发复杂，不可能一次性就能把软件做的完整，而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RUP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可以用迭代开发来更好的应对变化，使软件的实践更加 完整。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4954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 panose="020B0604020202020204"/>
                <a:cs typeface="Arial" panose="020B0604020202020204"/>
              </a:rPr>
              <a:t>Scrum</a:t>
            </a:r>
            <a:r>
              <a:rPr spc="-5" dirty="0"/>
              <a:t>敏捷方法一分钟扫盲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5915659"/>
            <a:ext cx="10627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Scrum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是一种迭代式增量软件开发过程，通常用于敏捷软件开发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。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Scrum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包括了 一系列实践和预定义角色的过程骨架。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2411" y="1080516"/>
            <a:ext cx="8648700" cy="46969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4385" y="261365"/>
            <a:ext cx="231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编程的目的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730877" y="2406218"/>
            <a:ext cx="2159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为什么要编程？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1050" y="4234433"/>
            <a:ext cx="551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编程是为了让计算机帮助我们解决问题。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9420" y="1941576"/>
            <a:ext cx="1388363" cy="13594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6455" y="3859694"/>
            <a:ext cx="1702308" cy="1204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7516" y="282702"/>
            <a:ext cx="1406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ICONIX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602994" y="4563617"/>
            <a:ext cx="9098915" cy="211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-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ICONIX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是尽早进入编码阶段，缩短分析设计周期的软件开发方法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355600" marR="5080" indent="-342900">
              <a:lnSpc>
                <a:spcPct val="150000"/>
              </a:lnSpc>
              <a:spcBef>
                <a:spcPts val="575"/>
              </a:spcBef>
              <a:buFont typeface="Arial" panose="020B0604020202020204"/>
              <a:buChar char="-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ICONIX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过程是一种以最少步骤实现从用例到代</a:t>
            </a:r>
            <a:r>
              <a:rPr sz="2400" spc="5" dirty="0">
                <a:latin typeface="黑体" panose="02010609060101010101" charset="-122"/>
                <a:cs typeface="黑体" panose="02010609060101010101" charset="-122"/>
              </a:rPr>
              <a:t>码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OOAD[object-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oriented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design]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方法学，开覆盖了软件过程中所有关键 的环节。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5064" y="1053083"/>
            <a:ext cx="8880348" cy="32354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6168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8585" y="1694179"/>
            <a:ext cx="2815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Arial" panose="020B0604020202020204"/>
                <a:cs typeface="Arial" panose="020B0604020202020204"/>
              </a:rPr>
              <a:t>Questio</a:t>
            </a:r>
            <a:r>
              <a:rPr sz="4000" spc="-25" dirty="0">
                <a:latin typeface="Arial" panose="020B0604020202020204"/>
                <a:cs typeface="Arial" panose="020B0604020202020204"/>
              </a:rPr>
              <a:t>n</a:t>
            </a:r>
            <a:r>
              <a:rPr sz="4000" spc="-5" dirty="0">
                <a:latin typeface="Arial" panose="020B0604020202020204"/>
                <a:cs typeface="Arial" panose="020B0604020202020204"/>
              </a:rPr>
              <a:t>s?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4385" y="261365"/>
            <a:ext cx="231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程序的由来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730877" y="2406218"/>
            <a:ext cx="1854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程序怎么来？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1375" y="4149090"/>
            <a:ext cx="4598035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算法——解决问题的方法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高级语言——Python（三、四章）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9420" y="1941576"/>
            <a:ext cx="1388363" cy="13594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6455" y="3859694"/>
            <a:ext cx="1702308" cy="1204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907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程序设计的导引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719573" y="2321432"/>
            <a:ext cx="3694429" cy="3499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marR="5080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待处理数据不是单纯的数值 程序非常庞大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 marR="1844675" algn="just">
              <a:lnSpc>
                <a:spcPct val="15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基本数据结构 程序设计方法 软件生命周期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9420" y="1941576"/>
            <a:ext cx="1388363" cy="13594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86455" y="3859694"/>
            <a:ext cx="1702308" cy="1204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内容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2005076"/>
            <a:ext cx="3741420" cy="337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8320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程序设计概述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527685" indent="-5156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8320" algn="l"/>
              </a:tabLst>
            </a:pPr>
            <a:r>
              <a:rPr sz="36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基本的数据结构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527685" indent="-5156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8320" algn="l"/>
              </a:tabLst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程序设计方法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527685" indent="-515620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8320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软件生命周期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数据结构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6689852" y="2408935"/>
            <a:ext cx="434975" cy="714375"/>
          </a:xfrm>
          <a:custGeom>
            <a:avLst/>
            <a:gdLst/>
            <a:ahLst/>
            <a:cxnLst/>
            <a:rect l="l" t="t" r="r" b="b"/>
            <a:pathLst>
              <a:path w="434975" h="714375">
                <a:moveTo>
                  <a:pt x="434975" y="0"/>
                </a:moveTo>
                <a:lnTo>
                  <a:pt x="151002" y="207772"/>
                </a:lnTo>
                <a:lnTo>
                  <a:pt x="232537" y="254000"/>
                </a:lnTo>
                <a:lnTo>
                  <a:pt x="0" y="664083"/>
                </a:lnTo>
                <a:lnTo>
                  <a:pt x="88392" y="714248"/>
                </a:lnTo>
                <a:lnTo>
                  <a:pt x="320928" y="304164"/>
                </a:lnTo>
                <a:lnTo>
                  <a:pt x="406642" y="304164"/>
                </a:lnTo>
                <a:lnTo>
                  <a:pt x="434975" y="0"/>
                </a:lnTo>
                <a:close/>
              </a:path>
              <a:path w="434975" h="714375">
                <a:moveTo>
                  <a:pt x="406642" y="304164"/>
                </a:moveTo>
                <a:lnTo>
                  <a:pt x="320928" y="304164"/>
                </a:lnTo>
                <a:lnTo>
                  <a:pt x="402336" y="350392"/>
                </a:lnTo>
                <a:lnTo>
                  <a:pt x="406642" y="304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26046" y="4501134"/>
            <a:ext cx="465455" cy="697230"/>
          </a:xfrm>
          <a:custGeom>
            <a:avLst/>
            <a:gdLst/>
            <a:ahLst/>
            <a:cxnLst/>
            <a:rect l="l" t="t" r="r" b="b"/>
            <a:pathLst>
              <a:path w="465454" h="697229">
                <a:moveTo>
                  <a:pt x="85851" y="0"/>
                </a:moveTo>
                <a:lnTo>
                  <a:pt x="0" y="54229"/>
                </a:lnTo>
                <a:lnTo>
                  <a:pt x="251332" y="453009"/>
                </a:lnTo>
                <a:lnTo>
                  <a:pt x="172211" y="502920"/>
                </a:lnTo>
                <a:lnTo>
                  <a:pt x="465454" y="697230"/>
                </a:lnTo>
                <a:lnTo>
                  <a:pt x="423580" y="398780"/>
                </a:lnTo>
                <a:lnTo>
                  <a:pt x="337311" y="398780"/>
                </a:lnTo>
                <a:lnTo>
                  <a:pt x="85851" y="0"/>
                </a:lnTo>
                <a:close/>
              </a:path>
              <a:path w="465454" h="697229">
                <a:moveTo>
                  <a:pt x="416559" y="348742"/>
                </a:moveTo>
                <a:lnTo>
                  <a:pt x="337311" y="398780"/>
                </a:lnTo>
                <a:lnTo>
                  <a:pt x="423580" y="398780"/>
                </a:lnTo>
                <a:lnTo>
                  <a:pt x="416559" y="348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59933" y="2434463"/>
            <a:ext cx="446405" cy="708660"/>
          </a:xfrm>
          <a:custGeom>
            <a:avLst/>
            <a:gdLst/>
            <a:ahLst/>
            <a:cxnLst/>
            <a:rect l="l" t="t" r="r" b="b"/>
            <a:pathLst>
              <a:path w="446404" h="708660">
                <a:moveTo>
                  <a:pt x="237096" y="302260"/>
                </a:moveTo>
                <a:lnTo>
                  <a:pt x="119125" y="302260"/>
                </a:lnTo>
                <a:lnTo>
                  <a:pt x="358520" y="708278"/>
                </a:lnTo>
                <a:lnTo>
                  <a:pt x="446024" y="656716"/>
                </a:lnTo>
                <a:lnTo>
                  <a:pt x="237096" y="302260"/>
                </a:lnTo>
                <a:close/>
              </a:path>
              <a:path w="446404" h="708660">
                <a:moveTo>
                  <a:pt x="0" y="0"/>
                </a:moveTo>
                <a:lnTo>
                  <a:pt x="38480" y="349758"/>
                </a:lnTo>
                <a:lnTo>
                  <a:pt x="119125" y="302260"/>
                </a:lnTo>
                <a:lnTo>
                  <a:pt x="237096" y="302260"/>
                </a:lnTo>
                <a:lnTo>
                  <a:pt x="206628" y="250571"/>
                </a:lnTo>
                <a:lnTo>
                  <a:pt x="287274" y="2030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92496" y="4478273"/>
            <a:ext cx="502284" cy="674370"/>
          </a:xfrm>
          <a:custGeom>
            <a:avLst/>
            <a:gdLst/>
            <a:ahLst/>
            <a:cxnLst/>
            <a:rect l="l" t="t" r="r" b="b"/>
            <a:pathLst>
              <a:path w="502285" h="674370">
                <a:moveTo>
                  <a:pt x="69087" y="328802"/>
                </a:moveTo>
                <a:lnTo>
                  <a:pt x="0" y="673862"/>
                </a:lnTo>
                <a:lnTo>
                  <a:pt x="304164" y="496950"/>
                </a:lnTo>
                <a:lnTo>
                  <a:pt x="227964" y="442468"/>
                </a:lnTo>
                <a:lnTo>
                  <a:pt x="270231" y="383413"/>
                </a:lnTo>
                <a:lnTo>
                  <a:pt x="145287" y="383413"/>
                </a:lnTo>
                <a:lnTo>
                  <a:pt x="69087" y="328802"/>
                </a:lnTo>
                <a:close/>
              </a:path>
              <a:path w="502285" h="674370">
                <a:moveTo>
                  <a:pt x="419607" y="0"/>
                </a:moveTo>
                <a:lnTo>
                  <a:pt x="145287" y="383413"/>
                </a:lnTo>
                <a:lnTo>
                  <a:pt x="270231" y="383413"/>
                </a:lnTo>
                <a:lnTo>
                  <a:pt x="502284" y="59181"/>
                </a:lnTo>
                <a:lnTo>
                  <a:pt x="419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64323" y="3683508"/>
            <a:ext cx="792480" cy="288290"/>
          </a:xfrm>
          <a:custGeom>
            <a:avLst/>
            <a:gdLst/>
            <a:ahLst/>
            <a:cxnLst/>
            <a:rect l="l" t="t" r="r" b="b"/>
            <a:pathLst>
              <a:path w="792479" h="288289">
                <a:moveTo>
                  <a:pt x="472694" y="0"/>
                </a:moveTo>
                <a:lnTo>
                  <a:pt x="472694" y="93345"/>
                </a:lnTo>
                <a:lnTo>
                  <a:pt x="0" y="93345"/>
                </a:lnTo>
                <a:lnTo>
                  <a:pt x="0" y="194691"/>
                </a:lnTo>
                <a:lnTo>
                  <a:pt x="472694" y="194691"/>
                </a:lnTo>
                <a:lnTo>
                  <a:pt x="472694" y="288036"/>
                </a:lnTo>
                <a:lnTo>
                  <a:pt x="792479" y="144018"/>
                </a:lnTo>
                <a:lnTo>
                  <a:pt x="472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54879" y="3677411"/>
            <a:ext cx="862965" cy="288290"/>
          </a:xfrm>
          <a:custGeom>
            <a:avLst/>
            <a:gdLst/>
            <a:ahLst/>
            <a:cxnLst/>
            <a:rect l="l" t="t" r="r" b="b"/>
            <a:pathLst>
              <a:path w="862964" h="288289">
                <a:moveTo>
                  <a:pt x="348615" y="0"/>
                </a:moveTo>
                <a:lnTo>
                  <a:pt x="0" y="144018"/>
                </a:lnTo>
                <a:lnTo>
                  <a:pt x="348615" y="288036"/>
                </a:lnTo>
                <a:lnTo>
                  <a:pt x="348615" y="194690"/>
                </a:lnTo>
                <a:lnTo>
                  <a:pt x="862584" y="194690"/>
                </a:lnTo>
                <a:lnTo>
                  <a:pt x="862584" y="93344"/>
                </a:lnTo>
                <a:lnTo>
                  <a:pt x="348615" y="93344"/>
                </a:lnTo>
                <a:lnTo>
                  <a:pt x="3486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59985" y="1916429"/>
            <a:ext cx="3775075" cy="3778250"/>
          </a:xfrm>
          <a:custGeom>
            <a:avLst/>
            <a:gdLst/>
            <a:ahLst/>
            <a:cxnLst/>
            <a:rect l="l" t="t" r="r" b="b"/>
            <a:pathLst>
              <a:path w="3775075" h="3778250">
                <a:moveTo>
                  <a:pt x="0" y="1888998"/>
                </a:moveTo>
                <a:lnTo>
                  <a:pt x="597" y="1840988"/>
                </a:lnTo>
                <a:lnTo>
                  <a:pt x="2381" y="1793273"/>
                </a:lnTo>
                <a:lnTo>
                  <a:pt x="5336" y="1745866"/>
                </a:lnTo>
                <a:lnTo>
                  <a:pt x="9449" y="1698783"/>
                </a:lnTo>
                <a:lnTo>
                  <a:pt x="14706" y="1652038"/>
                </a:lnTo>
                <a:lnTo>
                  <a:pt x="21092" y="1605643"/>
                </a:lnTo>
                <a:lnTo>
                  <a:pt x="28593" y="1559615"/>
                </a:lnTo>
                <a:lnTo>
                  <a:pt x="37195" y="1513966"/>
                </a:lnTo>
                <a:lnTo>
                  <a:pt x="46883" y="1468711"/>
                </a:lnTo>
                <a:lnTo>
                  <a:pt x="57645" y="1423864"/>
                </a:lnTo>
                <a:lnTo>
                  <a:pt x="69465" y="1379439"/>
                </a:lnTo>
                <a:lnTo>
                  <a:pt x="82330" y="1335450"/>
                </a:lnTo>
                <a:lnTo>
                  <a:pt x="96225" y="1291913"/>
                </a:lnTo>
                <a:lnTo>
                  <a:pt x="111136" y="1248839"/>
                </a:lnTo>
                <a:lnTo>
                  <a:pt x="127049" y="1206245"/>
                </a:lnTo>
                <a:lnTo>
                  <a:pt x="143950" y="1164144"/>
                </a:lnTo>
                <a:lnTo>
                  <a:pt x="161824" y="1122550"/>
                </a:lnTo>
                <a:lnTo>
                  <a:pt x="180658" y="1081477"/>
                </a:lnTo>
                <a:lnTo>
                  <a:pt x="200437" y="1040940"/>
                </a:lnTo>
                <a:lnTo>
                  <a:pt x="221148" y="1000952"/>
                </a:lnTo>
                <a:lnTo>
                  <a:pt x="242776" y="961528"/>
                </a:lnTo>
                <a:lnTo>
                  <a:pt x="265306" y="922683"/>
                </a:lnTo>
                <a:lnTo>
                  <a:pt x="288726" y="884429"/>
                </a:lnTo>
                <a:lnTo>
                  <a:pt x="313019" y="846782"/>
                </a:lnTo>
                <a:lnTo>
                  <a:pt x="338174" y="809755"/>
                </a:lnTo>
                <a:lnTo>
                  <a:pt x="364175" y="773362"/>
                </a:lnTo>
                <a:lnTo>
                  <a:pt x="391007" y="737619"/>
                </a:lnTo>
                <a:lnTo>
                  <a:pt x="418658" y="702538"/>
                </a:lnTo>
                <a:lnTo>
                  <a:pt x="447113" y="668135"/>
                </a:lnTo>
                <a:lnTo>
                  <a:pt x="476357" y="634423"/>
                </a:lnTo>
                <a:lnTo>
                  <a:pt x="506377" y="601416"/>
                </a:lnTo>
                <a:lnTo>
                  <a:pt x="537159" y="569128"/>
                </a:lnTo>
                <a:lnTo>
                  <a:pt x="568687" y="537575"/>
                </a:lnTo>
                <a:lnTo>
                  <a:pt x="600949" y="506769"/>
                </a:lnTo>
                <a:lnTo>
                  <a:pt x="633930" y="476726"/>
                </a:lnTo>
                <a:lnTo>
                  <a:pt x="667615" y="447458"/>
                </a:lnTo>
                <a:lnTo>
                  <a:pt x="701991" y="418981"/>
                </a:lnTo>
                <a:lnTo>
                  <a:pt x="737044" y="391309"/>
                </a:lnTo>
                <a:lnTo>
                  <a:pt x="772759" y="364455"/>
                </a:lnTo>
                <a:lnTo>
                  <a:pt x="809122" y="338434"/>
                </a:lnTo>
                <a:lnTo>
                  <a:pt x="846119" y="313260"/>
                </a:lnTo>
                <a:lnTo>
                  <a:pt x="883736" y="288947"/>
                </a:lnTo>
                <a:lnTo>
                  <a:pt x="921959" y="265510"/>
                </a:lnTo>
                <a:lnTo>
                  <a:pt x="960774" y="242962"/>
                </a:lnTo>
                <a:lnTo>
                  <a:pt x="1000166" y="221317"/>
                </a:lnTo>
                <a:lnTo>
                  <a:pt x="1040121" y="200591"/>
                </a:lnTo>
                <a:lnTo>
                  <a:pt x="1080625" y="180796"/>
                </a:lnTo>
                <a:lnTo>
                  <a:pt x="1121664" y="161948"/>
                </a:lnTo>
                <a:lnTo>
                  <a:pt x="1163225" y="144059"/>
                </a:lnTo>
                <a:lnTo>
                  <a:pt x="1205291" y="127146"/>
                </a:lnTo>
                <a:lnTo>
                  <a:pt x="1247851" y="111220"/>
                </a:lnTo>
                <a:lnTo>
                  <a:pt x="1290888" y="96298"/>
                </a:lnTo>
                <a:lnTo>
                  <a:pt x="1334390" y="82392"/>
                </a:lnTo>
                <a:lnTo>
                  <a:pt x="1378343" y="69518"/>
                </a:lnTo>
                <a:lnTo>
                  <a:pt x="1422730" y="57689"/>
                </a:lnTo>
                <a:lnTo>
                  <a:pt x="1467540" y="46919"/>
                </a:lnTo>
                <a:lnTo>
                  <a:pt x="1512758" y="37223"/>
                </a:lnTo>
                <a:lnTo>
                  <a:pt x="1558369" y="28614"/>
                </a:lnTo>
                <a:lnTo>
                  <a:pt x="1604359" y="21107"/>
                </a:lnTo>
                <a:lnTo>
                  <a:pt x="1650714" y="14717"/>
                </a:lnTo>
                <a:lnTo>
                  <a:pt x="1697421" y="9456"/>
                </a:lnTo>
                <a:lnTo>
                  <a:pt x="1744464" y="5340"/>
                </a:lnTo>
                <a:lnTo>
                  <a:pt x="1791830" y="2383"/>
                </a:lnTo>
                <a:lnTo>
                  <a:pt x="1839504" y="598"/>
                </a:lnTo>
                <a:lnTo>
                  <a:pt x="1887474" y="0"/>
                </a:lnTo>
                <a:lnTo>
                  <a:pt x="1935443" y="598"/>
                </a:lnTo>
                <a:lnTo>
                  <a:pt x="1983117" y="2383"/>
                </a:lnTo>
                <a:lnTo>
                  <a:pt x="2030483" y="5340"/>
                </a:lnTo>
                <a:lnTo>
                  <a:pt x="2077526" y="9456"/>
                </a:lnTo>
                <a:lnTo>
                  <a:pt x="2124233" y="14717"/>
                </a:lnTo>
                <a:lnTo>
                  <a:pt x="2170588" y="21107"/>
                </a:lnTo>
                <a:lnTo>
                  <a:pt x="2216578" y="28614"/>
                </a:lnTo>
                <a:lnTo>
                  <a:pt x="2262189" y="37223"/>
                </a:lnTo>
                <a:lnTo>
                  <a:pt x="2307407" y="46919"/>
                </a:lnTo>
                <a:lnTo>
                  <a:pt x="2352217" y="57689"/>
                </a:lnTo>
                <a:lnTo>
                  <a:pt x="2396604" y="69518"/>
                </a:lnTo>
                <a:lnTo>
                  <a:pt x="2440557" y="82392"/>
                </a:lnTo>
                <a:lnTo>
                  <a:pt x="2484059" y="96298"/>
                </a:lnTo>
                <a:lnTo>
                  <a:pt x="2527096" y="111220"/>
                </a:lnTo>
                <a:lnTo>
                  <a:pt x="2569656" y="127146"/>
                </a:lnTo>
                <a:lnTo>
                  <a:pt x="2611722" y="144059"/>
                </a:lnTo>
                <a:lnTo>
                  <a:pt x="2653283" y="161948"/>
                </a:lnTo>
                <a:lnTo>
                  <a:pt x="2694322" y="180796"/>
                </a:lnTo>
                <a:lnTo>
                  <a:pt x="2734826" y="200591"/>
                </a:lnTo>
                <a:lnTo>
                  <a:pt x="2774781" y="221317"/>
                </a:lnTo>
                <a:lnTo>
                  <a:pt x="2814173" y="242962"/>
                </a:lnTo>
                <a:lnTo>
                  <a:pt x="2852988" y="265510"/>
                </a:lnTo>
                <a:lnTo>
                  <a:pt x="2891211" y="288947"/>
                </a:lnTo>
                <a:lnTo>
                  <a:pt x="2928828" y="313260"/>
                </a:lnTo>
                <a:lnTo>
                  <a:pt x="2965825" y="338434"/>
                </a:lnTo>
                <a:lnTo>
                  <a:pt x="3002188" y="364455"/>
                </a:lnTo>
                <a:lnTo>
                  <a:pt x="3037903" y="391309"/>
                </a:lnTo>
                <a:lnTo>
                  <a:pt x="3072956" y="418981"/>
                </a:lnTo>
                <a:lnTo>
                  <a:pt x="3107332" y="447458"/>
                </a:lnTo>
                <a:lnTo>
                  <a:pt x="3141017" y="476726"/>
                </a:lnTo>
                <a:lnTo>
                  <a:pt x="3173998" y="506769"/>
                </a:lnTo>
                <a:lnTo>
                  <a:pt x="3206260" y="537575"/>
                </a:lnTo>
                <a:lnTo>
                  <a:pt x="3237788" y="569128"/>
                </a:lnTo>
                <a:lnTo>
                  <a:pt x="3268570" y="601416"/>
                </a:lnTo>
                <a:lnTo>
                  <a:pt x="3298590" y="634423"/>
                </a:lnTo>
                <a:lnTo>
                  <a:pt x="3327834" y="668135"/>
                </a:lnTo>
                <a:lnTo>
                  <a:pt x="3356289" y="702538"/>
                </a:lnTo>
                <a:lnTo>
                  <a:pt x="3383940" y="737619"/>
                </a:lnTo>
                <a:lnTo>
                  <a:pt x="3410772" y="773362"/>
                </a:lnTo>
                <a:lnTo>
                  <a:pt x="3436773" y="809755"/>
                </a:lnTo>
                <a:lnTo>
                  <a:pt x="3461928" y="846782"/>
                </a:lnTo>
                <a:lnTo>
                  <a:pt x="3486221" y="884429"/>
                </a:lnTo>
                <a:lnTo>
                  <a:pt x="3509641" y="922683"/>
                </a:lnTo>
                <a:lnTo>
                  <a:pt x="3532171" y="961528"/>
                </a:lnTo>
                <a:lnTo>
                  <a:pt x="3553799" y="1000952"/>
                </a:lnTo>
                <a:lnTo>
                  <a:pt x="3574510" y="1040940"/>
                </a:lnTo>
                <a:lnTo>
                  <a:pt x="3594289" y="1081477"/>
                </a:lnTo>
                <a:lnTo>
                  <a:pt x="3613123" y="1122550"/>
                </a:lnTo>
                <a:lnTo>
                  <a:pt x="3630997" y="1164144"/>
                </a:lnTo>
                <a:lnTo>
                  <a:pt x="3647898" y="1206245"/>
                </a:lnTo>
                <a:lnTo>
                  <a:pt x="3663811" y="1248839"/>
                </a:lnTo>
                <a:lnTo>
                  <a:pt x="3678722" y="1291913"/>
                </a:lnTo>
                <a:lnTo>
                  <a:pt x="3692617" y="1335450"/>
                </a:lnTo>
                <a:lnTo>
                  <a:pt x="3705482" y="1379439"/>
                </a:lnTo>
                <a:lnTo>
                  <a:pt x="3717302" y="1423864"/>
                </a:lnTo>
                <a:lnTo>
                  <a:pt x="3728064" y="1468711"/>
                </a:lnTo>
                <a:lnTo>
                  <a:pt x="3737752" y="1513966"/>
                </a:lnTo>
                <a:lnTo>
                  <a:pt x="3746354" y="1559615"/>
                </a:lnTo>
                <a:lnTo>
                  <a:pt x="3753855" y="1605643"/>
                </a:lnTo>
                <a:lnTo>
                  <a:pt x="3760241" y="1652038"/>
                </a:lnTo>
                <a:lnTo>
                  <a:pt x="3765498" y="1698783"/>
                </a:lnTo>
                <a:lnTo>
                  <a:pt x="3769611" y="1745866"/>
                </a:lnTo>
                <a:lnTo>
                  <a:pt x="3772566" y="1793273"/>
                </a:lnTo>
                <a:lnTo>
                  <a:pt x="3774350" y="1840988"/>
                </a:lnTo>
                <a:lnTo>
                  <a:pt x="3774947" y="1888998"/>
                </a:lnTo>
                <a:lnTo>
                  <a:pt x="3774350" y="1937007"/>
                </a:lnTo>
                <a:lnTo>
                  <a:pt x="3772566" y="1984722"/>
                </a:lnTo>
                <a:lnTo>
                  <a:pt x="3769611" y="2032129"/>
                </a:lnTo>
                <a:lnTo>
                  <a:pt x="3765498" y="2079212"/>
                </a:lnTo>
                <a:lnTo>
                  <a:pt x="3760241" y="2125957"/>
                </a:lnTo>
                <a:lnTo>
                  <a:pt x="3753855" y="2172352"/>
                </a:lnTo>
                <a:lnTo>
                  <a:pt x="3746354" y="2218380"/>
                </a:lnTo>
                <a:lnTo>
                  <a:pt x="3737752" y="2264029"/>
                </a:lnTo>
                <a:lnTo>
                  <a:pt x="3728064" y="2309284"/>
                </a:lnTo>
                <a:lnTo>
                  <a:pt x="3717302" y="2354131"/>
                </a:lnTo>
                <a:lnTo>
                  <a:pt x="3705482" y="2398556"/>
                </a:lnTo>
                <a:lnTo>
                  <a:pt x="3692617" y="2442545"/>
                </a:lnTo>
                <a:lnTo>
                  <a:pt x="3678722" y="2486082"/>
                </a:lnTo>
                <a:lnTo>
                  <a:pt x="3663811" y="2529156"/>
                </a:lnTo>
                <a:lnTo>
                  <a:pt x="3647898" y="2571750"/>
                </a:lnTo>
                <a:lnTo>
                  <a:pt x="3630997" y="2613851"/>
                </a:lnTo>
                <a:lnTo>
                  <a:pt x="3613123" y="2655445"/>
                </a:lnTo>
                <a:lnTo>
                  <a:pt x="3594289" y="2696518"/>
                </a:lnTo>
                <a:lnTo>
                  <a:pt x="3574510" y="2737055"/>
                </a:lnTo>
                <a:lnTo>
                  <a:pt x="3553799" y="2777043"/>
                </a:lnTo>
                <a:lnTo>
                  <a:pt x="3532171" y="2816467"/>
                </a:lnTo>
                <a:lnTo>
                  <a:pt x="3509641" y="2855312"/>
                </a:lnTo>
                <a:lnTo>
                  <a:pt x="3486221" y="2893566"/>
                </a:lnTo>
                <a:lnTo>
                  <a:pt x="3461928" y="2931213"/>
                </a:lnTo>
                <a:lnTo>
                  <a:pt x="3436773" y="2968240"/>
                </a:lnTo>
                <a:lnTo>
                  <a:pt x="3410772" y="3004633"/>
                </a:lnTo>
                <a:lnTo>
                  <a:pt x="3383940" y="3040376"/>
                </a:lnTo>
                <a:lnTo>
                  <a:pt x="3356289" y="3075457"/>
                </a:lnTo>
                <a:lnTo>
                  <a:pt x="3327834" y="3109860"/>
                </a:lnTo>
                <a:lnTo>
                  <a:pt x="3298590" y="3143572"/>
                </a:lnTo>
                <a:lnTo>
                  <a:pt x="3268570" y="3176579"/>
                </a:lnTo>
                <a:lnTo>
                  <a:pt x="3237788" y="3208867"/>
                </a:lnTo>
                <a:lnTo>
                  <a:pt x="3206260" y="3240420"/>
                </a:lnTo>
                <a:lnTo>
                  <a:pt x="3173998" y="3271226"/>
                </a:lnTo>
                <a:lnTo>
                  <a:pt x="3141017" y="3301269"/>
                </a:lnTo>
                <a:lnTo>
                  <a:pt x="3107332" y="3330537"/>
                </a:lnTo>
                <a:lnTo>
                  <a:pt x="3072956" y="3359014"/>
                </a:lnTo>
                <a:lnTo>
                  <a:pt x="3037903" y="3386686"/>
                </a:lnTo>
                <a:lnTo>
                  <a:pt x="3002188" y="3413540"/>
                </a:lnTo>
                <a:lnTo>
                  <a:pt x="2965825" y="3439561"/>
                </a:lnTo>
                <a:lnTo>
                  <a:pt x="2928828" y="3464735"/>
                </a:lnTo>
                <a:lnTo>
                  <a:pt x="2891211" y="3489048"/>
                </a:lnTo>
                <a:lnTo>
                  <a:pt x="2852988" y="3512485"/>
                </a:lnTo>
                <a:lnTo>
                  <a:pt x="2814173" y="3535033"/>
                </a:lnTo>
                <a:lnTo>
                  <a:pt x="2774781" y="3556678"/>
                </a:lnTo>
                <a:lnTo>
                  <a:pt x="2734826" y="3577404"/>
                </a:lnTo>
                <a:lnTo>
                  <a:pt x="2694322" y="3597199"/>
                </a:lnTo>
                <a:lnTo>
                  <a:pt x="2653283" y="3616047"/>
                </a:lnTo>
                <a:lnTo>
                  <a:pt x="2611722" y="3633936"/>
                </a:lnTo>
                <a:lnTo>
                  <a:pt x="2569656" y="3650849"/>
                </a:lnTo>
                <a:lnTo>
                  <a:pt x="2527096" y="3666775"/>
                </a:lnTo>
                <a:lnTo>
                  <a:pt x="2484059" y="3681697"/>
                </a:lnTo>
                <a:lnTo>
                  <a:pt x="2440557" y="3695603"/>
                </a:lnTo>
                <a:lnTo>
                  <a:pt x="2396604" y="3708477"/>
                </a:lnTo>
                <a:lnTo>
                  <a:pt x="2352217" y="3720306"/>
                </a:lnTo>
                <a:lnTo>
                  <a:pt x="2307407" y="3731076"/>
                </a:lnTo>
                <a:lnTo>
                  <a:pt x="2262189" y="3740772"/>
                </a:lnTo>
                <a:lnTo>
                  <a:pt x="2216578" y="3749381"/>
                </a:lnTo>
                <a:lnTo>
                  <a:pt x="2170588" y="3756888"/>
                </a:lnTo>
                <a:lnTo>
                  <a:pt x="2124233" y="3763278"/>
                </a:lnTo>
                <a:lnTo>
                  <a:pt x="2077526" y="3768539"/>
                </a:lnTo>
                <a:lnTo>
                  <a:pt x="2030483" y="3772655"/>
                </a:lnTo>
                <a:lnTo>
                  <a:pt x="1983117" y="3775612"/>
                </a:lnTo>
                <a:lnTo>
                  <a:pt x="1935443" y="3777397"/>
                </a:lnTo>
                <a:lnTo>
                  <a:pt x="1887474" y="3777996"/>
                </a:lnTo>
                <a:lnTo>
                  <a:pt x="1839504" y="3777397"/>
                </a:lnTo>
                <a:lnTo>
                  <a:pt x="1791830" y="3775612"/>
                </a:lnTo>
                <a:lnTo>
                  <a:pt x="1744464" y="3772655"/>
                </a:lnTo>
                <a:lnTo>
                  <a:pt x="1697421" y="3768539"/>
                </a:lnTo>
                <a:lnTo>
                  <a:pt x="1650714" y="3763278"/>
                </a:lnTo>
                <a:lnTo>
                  <a:pt x="1604359" y="3756888"/>
                </a:lnTo>
                <a:lnTo>
                  <a:pt x="1558369" y="3749381"/>
                </a:lnTo>
                <a:lnTo>
                  <a:pt x="1512758" y="3740772"/>
                </a:lnTo>
                <a:lnTo>
                  <a:pt x="1467540" y="3731076"/>
                </a:lnTo>
                <a:lnTo>
                  <a:pt x="1422730" y="3720306"/>
                </a:lnTo>
                <a:lnTo>
                  <a:pt x="1378343" y="3708477"/>
                </a:lnTo>
                <a:lnTo>
                  <a:pt x="1334390" y="3695603"/>
                </a:lnTo>
                <a:lnTo>
                  <a:pt x="1290888" y="3681697"/>
                </a:lnTo>
                <a:lnTo>
                  <a:pt x="1247851" y="3666775"/>
                </a:lnTo>
                <a:lnTo>
                  <a:pt x="1205291" y="3650849"/>
                </a:lnTo>
                <a:lnTo>
                  <a:pt x="1163225" y="3633936"/>
                </a:lnTo>
                <a:lnTo>
                  <a:pt x="1121664" y="3616047"/>
                </a:lnTo>
                <a:lnTo>
                  <a:pt x="1080625" y="3597199"/>
                </a:lnTo>
                <a:lnTo>
                  <a:pt x="1040121" y="3577404"/>
                </a:lnTo>
                <a:lnTo>
                  <a:pt x="1000166" y="3556678"/>
                </a:lnTo>
                <a:lnTo>
                  <a:pt x="960774" y="3535033"/>
                </a:lnTo>
                <a:lnTo>
                  <a:pt x="921959" y="3512485"/>
                </a:lnTo>
                <a:lnTo>
                  <a:pt x="883736" y="3489048"/>
                </a:lnTo>
                <a:lnTo>
                  <a:pt x="846119" y="3464735"/>
                </a:lnTo>
                <a:lnTo>
                  <a:pt x="809122" y="3439561"/>
                </a:lnTo>
                <a:lnTo>
                  <a:pt x="772759" y="3413540"/>
                </a:lnTo>
                <a:lnTo>
                  <a:pt x="737044" y="3386686"/>
                </a:lnTo>
                <a:lnTo>
                  <a:pt x="701991" y="3359014"/>
                </a:lnTo>
                <a:lnTo>
                  <a:pt x="667615" y="3330537"/>
                </a:lnTo>
                <a:lnTo>
                  <a:pt x="633930" y="3301269"/>
                </a:lnTo>
                <a:lnTo>
                  <a:pt x="600949" y="3271226"/>
                </a:lnTo>
                <a:lnTo>
                  <a:pt x="568687" y="3240420"/>
                </a:lnTo>
                <a:lnTo>
                  <a:pt x="537159" y="3208867"/>
                </a:lnTo>
                <a:lnTo>
                  <a:pt x="506377" y="3176579"/>
                </a:lnTo>
                <a:lnTo>
                  <a:pt x="476357" y="3143572"/>
                </a:lnTo>
                <a:lnTo>
                  <a:pt x="447113" y="3109860"/>
                </a:lnTo>
                <a:lnTo>
                  <a:pt x="418658" y="3075457"/>
                </a:lnTo>
                <a:lnTo>
                  <a:pt x="391007" y="3040376"/>
                </a:lnTo>
                <a:lnTo>
                  <a:pt x="364175" y="3004633"/>
                </a:lnTo>
                <a:lnTo>
                  <a:pt x="338174" y="2968240"/>
                </a:lnTo>
                <a:lnTo>
                  <a:pt x="313019" y="2931213"/>
                </a:lnTo>
                <a:lnTo>
                  <a:pt x="288726" y="2893566"/>
                </a:lnTo>
                <a:lnTo>
                  <a:pt x="265306" y="2855312"/>
                </a:lnTo>
                <a:lnTo>
                  <a:pt x="242776" y="2816467"/>
                </a:lnTo>
                <a:lnTo>
                  <a:pt x="221148" y="2777043"/>
                </a:lnTo>
                <a:lnTo>
                  <a:pt x="200437" y="2737055"/>
                </a:lnTo>
                <a:lnTo>
                  <a:pt x="180658" y="2696518"/>
                </a:lnTo>
                <a:lnTo>
                  <a:pt x="161824" y="2655445"/>
                </a:lnTo>
                <a:lnTo>
                  <a:pt x="143950" y="2613851"/>
                </a:lnTo>
                <a:lnTo>
                  <a:pt x="127049" y="2571750"/>
                </a:lnTo>
                <a:lnTo>
                  <a:pt x="111136" y="2529156"/>
                </a:lnTo>
                <a:lnTo>
                  <a:pt x="96225" y="2486082"/>
                </a:lnTo>
                <a:lnTo>
                  <a:pt x="82330" y="2442545"/>
                </a:lnTo>
                <a:lnTo>
                  <a:pt x="69465" y="2398556"/>
                </a:lnTo>
                <a:lnTo>
                  <a:pt x="57645" y="2354131"/>
                </a:lnTo>
                <a:lnTo>
                  <a:pt x="46883" y="2309284"/>
                </a:lnTo>
                <a:lnTo>
                  <a:pt x="37195" y="2264029"/>
                </a:lnTo>
                <a:lnTo>
                  <a:pt x="28593" y="2218380"/>
                </a:lnTo>
                <a:lnTo>
                  <a:pt x="21092" y="2172352"/>
                </a:lnTo>
                <a:lnTo>
                  <a:pt x="14706" y="2125957"/>
                </a:lnTo>
                <a:lnTo>
                  <a:pt x="9449" y="2079212"/>
                </a:lnTo>
                <a:lnTo>
                  <a:pt x="5336" y="2032129"/>
                </a:lnTo>
                <a:lnTo>
                  <a:pt x="2381" y="1984722"/>
                </a:lnTo>
                <a:lnTo>
                  <a:pt x="597" y="1937007"/>
                </a:lnTo>
                <a:lnTo>
                  <a:pt x="0" y="1888998"/>
                </a:lnTo>
                <a:close/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410704" y="5390184"/>
            <a:ext cx="739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队列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9351" y="1860295"/>
            <a:ext cx="739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数组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83856" y="1860295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图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18956" y="3661028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树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3972" y="3589401"/>
            <a:ext cx="739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黑体" panose="02010609060101010101" charset="-122"/>
                <a:cs typeface="黑体" panose="02010609060101010101" charset="-122"/>
              </a:rPr>
              <a:t>链表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5123" y="5217033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黑体" panose="02010609060101010101" charset="-122"/>
                <a:cs typeface="黑体" panose="02010609060101010101" charset="-122"/>
              </a:rPr>
              <a:t>栈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32732" y="3703320"/>
            <a:ext cx="304800" cy="304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47132" y="2052827"/>
            <a:ext cx="304800" cy="304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52131" y="2052827"/>
            <a:ext cx="304800" cy="304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70932" y="5253228"/>
            <a:ext cx="304800" cy="304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52131" y="5253228"/>
            <a:ext cx="304800" cy="304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66531" y="3691128"/>
            <a:ext cx="304800" cy="304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40323" y="3081527"/>
            <a:ext cx="1467611" cy="1440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01284" y="3540252"/>
            <a:ext cx="1333500" cy="521334"/>
          </a:xfrm>
          <a:custGeom>
            <a:avLst/>
            <a:gdLst/>
            <a:ahLst/>
            <a:cxnLst/>
            <a:rect l="l" t="t" r="r" b="b"/>
            <a:pathLst>
              <a:path w="1333500" h="521335">
                <a:moveTo>
                  <a:pt x="666750" y="0"/>
                </a:moveTo>
                <a:lnTo>
                  <a:pt x="598589" y="1345"/>
                </a:lnTo>
                <a:lnTo>
                  <a:pt x="532394" y="5296"/>
                </a:lnTo>
                <a:lnTo>
                  <a:pt x="468502" y="11719"/>
                </a:lnTo>
                <a:lnTo>
                  <a:pt x="407247" y="20484"/>
                </a:lnTo>
                <a:lnTo>
                  <a:pt x="348965" y="31460"/>
                </a:lnTo>
                <a:lnTo>
                  <a:pt x="293991" y="44516"/>
                </a:lnTo>
                <a:lnTo>
                  <a:pt x="242661" y="59521"/>
                </a:lnTo>
                <a:lnTo>
                  <a:pt x="195310" y="76342"/>
                </a:lnTo>
                <a:lnTo>
                  <a:pt x="152273" y="94850"/>
                </a:lnTo>
                <a:lnTo>
                  <a:pt x="113887" y="114913"/>
                </a:lnTo>
                <a:lnTo>
                  <a:pt x="80485" y="136400"/>
                </a:lnTo>
                <a:lnTo>
                  <a:pt x="29981" y="183121"/>
                </a:lnTo>
                <a:lnTo>
                  <a:pt x="3443" y="233964"/>
                </a:lnTo>
                <a:lnTo>
                  <a:pt x="0" y="260604"/>
                </a:lnTo>
                <a:lnTo>
                  <a:pt x="3443" y="287243"/>
                </a:lnTo>
                <a:lnTo>
                  <a:pt x="29981" y="338086"/>
                </a:lnTo>
                <a:lnTo>
                  <a:pt x="80485" y="384807"/>
                </a:lnTo>
                <a:lnTo>
                  <a:pt x="113887" y="406294"/>
                </a:lnTo>
                <a:lnTo>
                  <a:pt x="152273" y="426357"/>
                </a:lnTo>
                <a:lnTo>
                  <a:pt x="195310" y="444865"/>
                </a:lnTo>
                <a:lnTo>
                  <a:pt x="242661" y="461686"/>
                </a:lnTo>
                <a:lnTo>
                  <a:pt x="293991" y="476691"/>
                </a:lnTo>
                <a:lnTo>
                  <a:pt x="348965" y="489747"/>
                </a:lnTo>
                <a:lnTo>
                  <a:pt x="407247" y="500723"/>
                </a:lnTo>
                <a:lnTo>
                  <a:pt x="468502" y="509488"/>
                </a:lnTo>
                <a:lnTo>
                  <a:pt x="532394" y="515911"/>
                </a:lnTo>
                <a:lnTo>
                  <a:pt x="598589" y="519862"/>
                </a:lnTo>
                <a:lnTo>
                  <a:pt x="666750" y="521208"/>
                </a:lnTo>
                <a:lnTo>
                  <a:pt x="734910" y="519862"/>
                </a:lnTo>
                <a:lnTo>
                  <a:pt x="801105" y="515911"/>
                </a:lnTo>
                <a:lnTo>
                  <a:pt x="864997" y="509488"/>
                </a:lnTo>
                <a:lnTo>
                  <a:pt x="926252" y="500723"/>
                </a:lnTo>
                <a:lnTo>
                  <a:pt x="984534" y="489747"/>
                </a:lnTo>
                <a:lnTo>
                  <a:pt x="1039508" y="476691"/>
                </a:lnTo>
                <a:lnTo>
                  <a:pt x="1090838" y="461686"/>
                </a:lnTo>
                <a:lnTo>
                  <a:pt x="1138189" y="444865"/>
                </a:lnTo>
                <a:lnTo>
                  <a:pt x="1181226" y="426357"/>
                </a:lnTo>
                <a:lnTo>
                  <a:pt x="1219612" y="406294"/>
                </a:lnTo>
                <a:lnTo>
                  <a:pt x="1253014" y="384807"/>
                </a:lnTo>
                <a:lnTo>
                  <a:pt x="1303518" y="338086"/>
                </a:lnTo>
                <a:lnTo>
                  <a:pt x="1330056" y="287243"/>
                </a:lnTo>
                <a:lnTo>
                  <a:pt x="1333499" y="260604"/>
                </a:lnTo>
                <a:lnTo>
                  <a:pt x="1330056" y="233964"/>
                </a:lnTo>
                <a:lnTo>
                  <a:pt x="1303518" y="183121"/>
                </a:lnTo>
                <a:lnTo>
                  <a:pt x="1253014" y="136400"/>
                </a:lnTo>
                <a:lnTo>
                  <a:pt x="1219612" y="114913"/>
                </a:lnTo>
                <a:lnTo>
                  <a:pt x="1181226" y="94850"/>
                </a:lnTo>
                <a:lnTo>
                  <a:pt x="1138189" y="76342"/>
                </a:lnTo>
                <a:lnTo>
                  <a:pt x="1090838" y="59521"/>
                </a:lnTo>
                <a:lnTo>
                  <a:pt x="1039508" y="44516"/>
                </a:lnTo>
                <a:lnTo>
                  <a:pt x="984534" y="31460"/>
                </a:lnTo>
                <a:lnTo>
                  <a:pt x="926252" y="20484"/>
                </a:lnTo>
                <a:lnTo>
                  <a:pt x="864997" y="11719"/>
                </a:lnTo>
                <a:lnTo>
                  <a:pt x="801105" y="5296"/>
                </a:lnTo>
                <a:lnTo>
                  <a:pt x="734910" y="1345"/>
                </a:lnTo>
                <a:lnTo>
                  <a:pt x="66675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721096" y="3159251"/>
            <a:ext cx="1290827" cy="1277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713476" y="3611879"/>
            <a:ext cx="1363218" cy="567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861684" y="3691890"/>
            <a:ext cx="1050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数据结构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088" y="261365"/>
            <a:ext cx="1402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线性表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26717" y="1941322"/>
            <a:ext cx="569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最常用且最简单的一种数据结构。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6717" y="4118228"/>
            <a:ext cx="3743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特点：</a:t>
            </a:r>
            <a:r>
              <a:rPr sz="2800" dirty="0">
                <a:latin typeface="黑体" panose="02010609060101010101" charset="-122"/>
                <a:cs typeface="黑体" panose="02010609060101010101" charset="-122"/>
              </a:rPr>
              <a:t>4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个“唯一”。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85369" y="3108901"/>
            <a:ext cx="2802612" cy="23827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78c1d42-754f-4618-a930-ae58c4927791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1918</Words>
  <Application>WPS 演示</Application>
  <PresentationFormat>On-screen Show (4:3)</PresentationFormat>
  <Paragraphs>370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Arial</vt:lpstr>
      <vt:lpstr>宋体</vt:lpstr>
      <vt:lpstr>Wingdings</vt:lpstr>
      <vt:lpstr>黑体</vt:lpstr>
      <vt:lpstr>微软雅黑</vt:lpstr>
      <vt:lpstr>Times New Roman</vt:lpstr>
      <vt:lpstr>Microsoft JhengHei</vt:lpstr>
      <vt:lpstr>Arial</vt:lpstr>
      <vt:lpstr>Calibri</vt:lpstr>
      <vt:lpstr>Arial Unicode MS</vt:lpstr>
      <vt:lpstr>΢</vt:lpstr>
      <vt:lpstr>Segoe Print</vt:lpstr>
      <vt:lpstr>Office Theme</vt:lpstr>
      <vt:lpstr>PowerPoint 演示文稿</vt:lpstr>
      <vt:lpstr>PowerPoint 演示文稿</vt:lpstr>
      <vt:lpstr>PowerPoint 演示文稿</vt:lpstr>
      <vt:lpstr>编程的目的</vt:lpstr>
      <vt:lpstr>程序的由来</vt:lpstr>
      <vt:lpstr>程序设计的导引</vt:lpstr>
      <vt:lpstr>PowerPoint 演示文稿</vt:lpstr>
      <vt:lpstr>数据结构</vt:lpstr>
      <vt:lpstr>线性表</vt:lpstr>
      <vt:lpstr>线性结构的特点</vt:lpstr>
      <vt:lpstr>PowerPoint 演示文稿</vt:lpstr>
      <vt:lpstr>PowerPoint 演示文稿</vt:lpstr>
      <vt:lpstr>链表插入</vt:lpstr>
      <vt:lpstr>PowerPoint 演示文稿</vt:lpstr>
      <vt:lpstr>队列</vt:lpstr>
      <vt:lpstr>PowerPoint 演示文稿</vt:lpstr>
      <vt:lpstr>树的存储</vt:lpstr>
      <vt:lpstr>PowerPoint 演示文稿</vt:lpstr>
      <vt:lpstr>PowerPoint 演示文稿</vt:lpstr>
      <vt:lpstr>研究问题的思路</vt:lpstr>
      <vt:lpstr>模块</vt:lpstr>
      <vt:lpstr>结构化程序设计方法</vt:lpstr>
      <vt:lpstr>面向对象程序设计</vt:lpstr>
      <vt:lpstr>对象和类</vt:lpstr>
      <vt:lpstr>基本手段——抽象</vt:lpstr>
      <vt:lpstr>三大特征</vt:lpstr>
      <vt:lpstr>PowerPoint 演示文稿</vt:lpstr>
      <vt:lpstr>软件生命周期</vt:lpstr>
      <vt:lpstr>可行性研究</vt:lpstr>
      <vt:lpstr>需求分析</vt:lpstr>
      <vt:lpstr>PowerPoint 演示文稿</vt:lpstr>
      <vt:lpstr>PowerPoint 演示文稿</vt:lpstr>
      <vt:lpstr>编码实现</vt:lpstr>
      <vt:lpstr>软件测试</vt:lpstr>
      <vt:lpstr>PowerPoint 演示文稿</vt:lpstr>
      <vt:lpstr>软件维护</vt:lpstr>
      <vt:lpstr>小结</vt:lpstr>
      <vt:lpstr>软件过程知多少</vt:lpstr>
      <vt:lpstr>Scrum敏捷方法一分钟扫盲</vt:lpstr>
      <vt:lpstr>ICONIX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NordriDesign</dc:creator>
  <cp:keywords>ppt幻灯设计/ppt模板设计</cp:keywords>
  <cp:lastModifiedBy>ནག་པོ་ཁ་ཧྥ</cp:lastModifiedBy>
  <cp:revision>2</cp:revision>
  <dcterms:created xsi:type="dcterms:W3CDTF">2019-10-28T11:59:47Z</dcterms:created>
  <dcterms:modified xsi:type="dcterms:W3CDTF">2019-10-28T13:00:14Z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2019-10-28T00:00:00Z</vt:filetime>
  </property>
  <property fmtid="{D5CDD505-2E9C-101B-9397-08002B2CF9AE}" pid="5" name="KSOProductBuildVer">
    <vt:lpwstr>2052-11.1.0.9145</vt:lpwstr>
  </property>
</Properties>
</file>