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556" r:id="rId2"/>
    <p:sldId id="688" r:id="rId3"/>
    <p:sldId id="455" r:id="rId4"/>
    <p:sldId id="387" r:id="rId5"/>
    <p:sldId id="406" r:id="rId6"/>
    <p:sldId id="459" r:id="rId7"/>
    <p:sldId id="654" r:id="rId8"/>
    <p:sldId id="655" r:id="rId9"/>
    <p:sldId id="656" r:id="rId10"/>
    <p:sldId id="657" r:id="rId11"/>
    <p:sldId id="924" r:id="rId12"/>
    <p:sldId id="700" r:id="rId13"/>
    <p:sldId id="701" r:id="rId14"/>
    <p:sldId id="702" r:id="rId15"/>
    <p:sldId id="567" r:id="rId16"/>
    <p:sldId id="609" r:id="rId17"/>
    <p:sldId id="674" r:id="rId18"/>
    <p:sldId id="608" r:id="rId19"/>
    <p:sldId id="610" r:id="rId20"/>
    <p:sldId id="612" r:id="rId21"/>
    <p:sldId id="613" r:id="rId22"/>
    <p:sldId id="615" r:id="rId23"/>
    <p:sldId id="616" r:id="rId24"/>
    <p:sldId id="617" r:id="rId25"/>
    <p:sldId id="618" r:id="rId26"/>
    <p:sldId id="619" r:id="rId27"/>
    <p:sldId id="620" r:id="rId28"/>
    <p:sldId id="621" r:id="rId29"/>
    <p:sldId id="62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32AC8-ECE7-43CB-B572-9350E4F05407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AC552-9FFA-48FA-9C70-7A7C2A7DC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5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DB53C-3832-4DDD-AF79-1B300C7B8A5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81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72BF-68FC-593B-4B33-9D3B7AA2F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4D6EB-304D-63B7-528A-8BF46E625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036BE-7745-9374-1D58-FD79D099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D7D2-5324-480F-BB67-9E7F56C4CD8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492F5-5A61-DDDE-17CA-43BCA924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C6269-013C-E926-4F14-EC5FE69E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A14C-6119-46F5-B78F-AA9BA6ED0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15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07CF-6B23-C52C-44F5-D96B9FA2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68D22-E5BA-74A7-1D4B-EE63E88F9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A57BF-9CFC-72B4-43E9-2EC83FE7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D7D2-5324-480F-BB67-9E7F56C4CD8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854FF-B510-2D19-2357-3A052D0D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0801D-9835-9512-6825-7B0014A4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A14C-6119-46F5-B78F-AA9BA6ED0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97C77-F219-6885-CAAC-F3BBAADEA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88CEF-78D7-83B2-83F1-952F1B10A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2A2A-F8A8-99C2-E260-53837347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D7D2-5324-480F-BB67-9E7F56C4CD8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C5082-A204-0AD7-8A95-68267594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88C68-C4AE-9829-F111-7CC0AEFC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A14C-6119-46F5-B78F-AA9BA6ED0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74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1EC8-7FA1-D404-13E2-6303E2B2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E12B-D6AD-8D57-4A5E-745D3BF68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A528F-8F78-E81A-9675-039586A4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D7D2-5324-480F-BB67-9E7F56C4CD8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29C2C-62CB-97B0-1D10-48363F55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B5EC2-7FC8-E76B-7A55-150590BE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A14C-6119-46F5-B78F-AA9BA6ED0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96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2541-9798-1EFA-2CF3-CB9C662B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0CDB9-C43C-4A80-CE7E-642810E4A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C26F1-410D-1887-1227-45B1E0F2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D7D2-5324-480F-BB67-9E7F56C4CD8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3EF38-98F8-4A6E-0828-880EB981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55175-EA63-A884-0A36-CAD594DB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A14C-6119-46F5-B78F-AA9BA6ED0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41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5563-8A0D-B213-05C6-C44C6E70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DA3DA-AC65-A367-30D3-35A846D86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60B81-4A70-ADBE-996F-30D894069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D7036-996D-4168-96C7-5D03F2E2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D7D2-5324-480F-BB67-9E7F56C4CD8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518D9-C20D-1AF3-A05B-A7DA3D22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1C461-5199-FD34-1E44-B94CD368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A14C-6119-46F5-B78F-AA9BA6ED0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86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2CA6-AA4F-5BEA-3F33-FA5C87EB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F2546-0F1B-A221-9F17-7D99F921D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C302B-2725-A187-BC50-E3DFC0420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CE51F-6482-D7E6-08B8-CD5313AC6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0C57D-A5DC-D5BD-0081-683931A80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9E2CD-D8B1-6BCF-4115-B9D2EE43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D7D2-5324-480F-BB67-9E7F56C4CD8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B0C07-D6B4-CED1-7741-052989C0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8D49C-9698-D169-BC24-368F0EE9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A14C-6119-46F5-B78F-AA9BA6ED0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1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F5F1-EDD3-DD80-1194-D8A9A14E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71241-2DB0-9FCA-559B-6EF6FF6E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D7D2-5324-480F-BB67-9E7F56C4CD8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50B90-D3F2-D69A-3CD7-61F608E8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A727A-F809-1FFC-2E3A-7BD4170A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A14C-6119-46F5-B78F-AA9BA6ED0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3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925C7-4749-A3E4-96F7-45AB773E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D7D2-5324-480F-BB67-9E7F56C4CD8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219B-F5D2-237F-5FF7-1D0FCD5D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672FC-7CFB-3675-8E8B-1D6CE1CD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A14C-6119-46F5-B78F-AA9BA6ED0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03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CA4B-AA3B-16BC-C1E5-C730311D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F205-3F84-094A-9D79-A9CE5CED2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65DCE-03B6-986F-D6EE-3CB127A0E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DF8C3-E058-0E33-3782-7F2B3847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D7D2-5324-480F-BB67-9E7F56C4CD8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820EE-F8D5-F69C-BB67-1E8080AA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E3870-629D-44C1-8356-68D1F911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A14C-6119-46F5-B78F-AA9BA6ED0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1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9ABB-48E8-E86D-B624-7563BC2B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8C76E-083D-46C4-364E-7E271FC8D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DEFF-153D-9D27-0F6D-680D64A6D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7DCC5-38D6-AD72-AB8D-34522EFA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D7D2-5324-480F-BB67-9E7F56C4CD8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B01BC-08E4-7D4F-77EC-D8813461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29705-FF9C-3B31-3590-92A5D4C0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A14C-6119-46F5-B78F-AA9BA6ED0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2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E01FB-5454-0FF2-D304-1FE96111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8D296-5846-B057-9E92-DA946DE7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86D3A-536C-49BF-D0B1-3300690B4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D7D2-5324-480F-BB67-9E7F56C4CD8F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025D8-4D5F-92F5-35D5-916A25E9D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2F078-9665-FCA7-3D43-D5D321B7C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8A14C-6119-46F5-B78F-AA9BA6ED0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6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5A8F7C-9BDD-909D-6BC8-AD60AA86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4CAB5-64AA-C767-8427-C848EF4C6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79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EDA1-AF82-F67E-5A41-5C5804D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Objects –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B426B-A3F0-AF69-73BB-57648EAE0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/>
              <a:t>service</a:t>
            </a:r>
            <a:r>
              <a:rPr lang="en-IN" dirty="0"/>
              <a:t> will create a load balancer with an IP address, so that that outside world can access our pods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02781-5535-15DB-F10D-3BC459C96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66" y="2812842"/>
            <a:ext cx="5740695" cy="40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6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FCD415-C77B-256E-A937-4AA9784E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Installation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2E392E-DC3D-AA05-5EF3-CB73CDC77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Cluster options</a:t>
            </a:r>
          </a:p>
          <a:p>
            <a:pPr lvl="1"/>
            <a:r>
              <a:rPr lang="en-IN" dirty="0"/>
              <a:t>Windows: Enable </a:t>
            </a:r>
            <a:r>
              <a:rPr lang="en-IN" b="1" dirty="0"/>
              <a:t>Kubernetes </a:t>
            </a:r>
            <a:r>
              <a:rPr lang="en-IN" dirty="0"/>
              <a:t>in </a:t>
            </a:r>
            <a:r>
              <a:rPr lang="en-IN" b="1" dirty="0"/>
              <a:t>Docker Desktop</a:t>
            </a:r>
          </a:p>
          <a:p>
            <a:pPr lvl="1"/>
            <a:r>
              <a:rPr lang="en-IN" dirty="0"/>
              <a:t>Linux: Use </a:t>
            </a:r>
            <a:r>
              <a:rPr lang="en-IN" b="1" dirty="0"/>
              <a:t>Microk8s</a:t>
            </a:r>
            <a:r>
              <a:rPr lang="en-IN" dirty="0"/>
              <a:t>, since </a:t>
            </a:r>
            <a:r>
              <a:rPr lang="en-IN" dirty="0" err="1"/>
              <a:t>Minikube</a:t>
            </a:r>
            <a:r>
              <a:rPr lang="en-IN" dirty="0"/>
              <a:t> gives problems (https://microk8s.io/)</a:t>
            </a:r>
          </a:p>
          <a:p>
            <a:r>
              <a:rPr lang="en-IN" dirty="0"/>
              <a:t>Command line</a:t>
            </a:r>
          </a:p>
          <a:p>
            <a:pPr lvl="1"/>
            <a:r>
              <a:rPr lang="en-IN" dirty="0"/>
              <a:t>The </a:t>
            </a:r>
            <a:r>
              <a:rPr lang="en-IN" b="1" dirty="0" err="1"/>
              <a:t>kubectl</a:t>
            </a:r>
            <a:r>
              <a:rPr lang="en-IN" b="1" dirty="0"/>
              <a:t> </a:t>
            </a:r>
            <a:r>
              <a:rPr lang="en-IN" dirty="0"/>
              <a:t>utility (https://kubernetes.io/docs/tasks/tools/)</a:t>
            </a:r>
          </a:p>
        </p:txBody>
      </p:sp>
    </p:spTree>
    <p:extLst>
      <p:ext uri="{BB962C8B-B14F-4D97-AF65-F5344CB8AC3E}">
        <p14:creationId xmlns:p14="http://schemas.microsoft.com/office/powerpoint/2010/main" val="237588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EDDB-E5CE-1A2B-FE78-E3E575F2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Installation (Ubuntu 22.04 LTS)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7751-A771-9F21-7BBF-5281D6AD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Here, we will install Microk8s, a compact Kubernetes engine</a:t>
            </a:r>
          </a:p>
          <a:p>
            <a:r>
              <a:rPr lang="en-US" dirty="0"/>
              <a:t>Pre-requisite: Docker</a:t>
            </a:r>
          </a:p>
          <a:p>
            <a:r>
              <a:rPr lang="en-US" dirty="0"/>
              <a:t>Download and install: https://microk8s.io/</a:t>
            </a:r>
          </a:p>
          <a:p>
            <a:r>
              <a:rPr lang="en-US" dirty="0"/>
              <a:t>Install microk8s (Lightweight Kubernetes)</a:t>
            </a:r>
          </a:p>
          <a:p>
            <a:r>
              <a:rPr lang="en-US" b="1" dirty="0" err="1"/>
              <a:t>sudo</a:t>
            </a:r>
            <a:r>
              <a:rPr lang="en-US" b="1" dirty="0"/>
              <a:t> snap install microk8s   --classic   --channel=1.28</a:t>
            </a:r>
          </a:p>
          <a:p>
            <a:endParaRPr lang="en-US" dirty="0"/>
          </a:p>
          <a:p>
            <a:r>
              <a:rPr lang="en-US" dirty="0"/>
              <a:t>Join the group</a:t>
            </a:r>
          </a:p>
          <a:p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usermod</a:t>
            </a:r>
            <a:r>
              <a:rPr lang="en-US" b="1" dirty="0"/>
              <a:t>   -a   -G microk8s   $USER</a:t>
            </a:r>
          </a:p>
          <a:p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chown</a:t>
            </a:r>
            <a:r>
              <a:rPr lang="en-US" b="1" dirty="0"/>
              <a:t>   -f   -R   $USER   ~/.</a:t>
            </a:r>
            <a:r>
              <a:rPr lang="en-US" b="1" dirty="0" err="1"/>
              <a:t>kube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EDDB-E5CE-1A2B-FE78-E3E575F2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Installation (Ubuntu 22.04 LTS)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7751-A771-9F21-7BBF-5281D6AD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Reenter the session for the group update to take place</a:t>
            </a:r>
          </a:p>
          <a:p>
            <a:r>
              <a:rPr lang="en-US" b="1" dirty="0" err="1"/>
              <a:t>su</a:t>
            </a:r>
            <a:r>
              <a:rPr lang="en-US" b="1" dirty="0"/>
              <a:t>   -   $USER</a:t>
            </a:r>
          </a:p>
          <a:p>
            <a:endParaRPr lang="en-US" dirty="0"/>
          </a:p>
          <a:p>
            <a:r>
              <a:rPr lang="en-US" dirty="0"/>
              <a:t>Check status</a:t>
            </a:r>
          </a:p>
          <a:p>
            <a:r>
              <a:rPr lang="en-US" b="1" dirty="0"/>
              <a:t>microk8s status   --wait-ready</a:t>
            </a:r>
          </a:p>
          <a:p>
            <a:endParaRPr lang="en-US" dirty="0"/>
          </a:p>
          <a:p>
            <a:r>
              <a:rPr lang="en-US" dirty="0"/>
              <a:t>View node</a:t>
            </a:r>
          </a:p>
          <a:p>
            <a:r>
              <a:rPr lang="en-US" b="1" dirty="0"/>
              <a:t>microk8s  </a:t>
            </a:r>
            <a:r>
              <a:rPr lang="en-US" b="1" dirty="0" err="1"/>
              <a:t>kubectl</a:t>
            </a:r>
            <a:r>
              <a:rPr lang="en-US" b="1" dirty="0"/>
              <a:t>  get  nodes</a:t>
            </a:r>
          </a:p>
          <a:p>
            <a:endParaRPr lang="en-US" dirty="0"/>
          </a:p>
          <a:p>
            <a:r>
              <a:rPr lang="en-US" dirty="0"/>
              <a:t>View services</a:t>
            </a:r>
          </a:p>
          <a:p>
            <a:r>
              <a:rPr lang="en-US" b="1" dirty="0"/>
              <a:t>microk8s  </a:t>
            </a:r>
            <a:r>
              <a:rPr lang="en-US" b="1" dirty="0" err="1"/>
              <a:t>kubectl</a:t>
            </a:r>
            <a:r>
              <a:rPr lang="en-US" b="1" dirty="0"/>
              <a:t>  get 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2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EDDB-E5CE-1A2B-FE78-E3E575F2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Installation (Ubuntu 22.04 LTS)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7751-A771-9F21-7BBF-5281D6AD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alias, so that we can use </a:t>
            </a:r>
            <a:r>
              <a:rPr lang="en-US" dirty="0" err="1"/>
              <a:t>kubectl</a:t>
            </a:r>
            <a:r>
              <a:rPr lang="en-US" dirty="0"/>
              <a:t> command</a:t>
            </a:r>
          </a:p>
          <a:p>
            <a:r>
              <a:rPr lang="en-US" b="1" dirty="0"/>
              <a:t>alias </a:t>
            </a:r>
            <a:r>
              <a:rPr lang="en-US" b="1" dirty="0" err="1"/>
              <a:t>kubectl</a:t>
            </a:r>
            <a:r>
              <a:rPr lang="en-US" b="1" dirty="0"/>
              <a:t>='microk8s </a:t>
            </a:r>
            <a:r>
              <a:rPr lang="en-US" b="1" dirty="0" err="1"/>
              <a:t>kubectl</a:t>
            </a:r>
            <a:r>
              <a:rPr lang="en-US" b="1" dirty="0"/>
              <a:t>'</a:t>
            </a:r>
          </a:p>
          <a:p>
            <a:endParaRPr lang="en-US" dirty="0"/>
          </a:p>
          <a:p>
            <a:r>
              <a:rPr lang="en-US" dirty="0"/>
              <a:t>Now test if </a:t>
            </a:r>
            <a:r>
              <a:rPr lang="en-US" dirty="0" err="1"/>
              <a:t>kubectl</a:t>
            </a:r>
            <a:r>
              <a:rPr lang="en-US" dirty="0"/>
              <a:t> command works</a:t>
            </a:r>
          </a:p>
          <a:p>
            <a:r>
              <a:rPr lang="en-US" b="1" dirty="0" err="1"/>
              <a:t>kubectl</a:t>
            </a:r>
            <a:r>
              <a:rPr lang="en-US" b="1" dirty="0"/>
              <a:t> get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9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AB08-D050-3123-28BC-02A759F9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kubectl</a:t>
            </a:r>
            <a:r>
              <a:rPr lang="en-IN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5456D-F7B9-CFDF-C789-935B9AD7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88FD2-A41F-6243-7231-EBAD39B2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87" y="1549430"/>
            <a:ext cx="10978826" cy="414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25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2945E-00A7-9081-0FCB-83BC8C5A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Kubernetes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CA77D-46C5-0422-A207-D7F93E97A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514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10B5-BC44-323D-D890-0F51C3F1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F1671-6619-A5C9-73AC-826593B96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Is Kubernetes running?</a:t>
            </a:r>
          </a:p>
          <a:p>
            <a:pPr lvl="1"/>
            <a:r>
              <a:rPr lang="en-IN" b="1" dirty="0" err="1"/>
              <a:t>kubectl</a:t>
            </a:r>
            <a:r>
              <a:rPr lang="en-IN" b="1" dirty="0"/>
              <a:t> cluster-info</a:t>
            </a:r>
          </a:p>
          <a:p>
            <a:endParaRPr lang="en-IN" dirty="0"/>
          </a:p>
          <a:p>
            <a:r>
              <a:rPr lang="en-IN" dirty="0"/>
              <a:t>Check if we have any deployments/pods</a:t>
            </a:r>
          </a:p>
          <a:p>
            <a:r>
              <a:rPr lang="en-IN" b="1" dirty="0" err="1"/>
              <a:t>kubectl</a:t>
            </a:r>
            <a:r>
              <a:rPr lang="en-IN" b="1" dirty="0"/>
              <a:t> get deployments</a:t>
            </a:r>
          </a:p>
          <a:p>
            <a:r>
              <a:rPr lang="en-IN" b="1" dirty="0" err="1"/>
              <a:t>kubectl</a:t>
            </a:r>
            <a:r>
              <a:rPr lang="en-IN" b="1" dirty="0"/>
              <a:t> get pods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926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BE36-04EA-8024-131F-946DAEE3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64EE4-A814-B7B1-D96D-188E405E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options to deploy a pod</a:t>
            </a:r>
          </a:p>
          <a:p>
            <a:pPr lvl="1"/>
            <a:r>
              <a:rPr lang="en-IN" dirty="0"/>
              <a:t>Using a </a:t>
            </a:r>
            <a:r>
              <a:rPr lang="en-IN" b="1" dirty="0" err="1"/>
              <a:t>kubectl</a:t>
            </a:r>
            <a:r>
              <a:rPr lang="en-IN" b="1" dirty="0"/>
              <a:t> run </a:t>
            </a:r>
            <a:r>
              <a:rPr lang="en-IN" dirty="0"/>
              <a:t>command</a:t>
            </a:r>
          </a:p>
          <a:p>
            <a:pPr lvl="1"/>
            <a:r>
              <a:rPr lang="en-IN" dirty="0"/>
              <a:t>Using a YAML file (inside a </a:t>
            </a:r>
            <a:r>
              <a:rPr lang="en-IN" b="1" dirty="0"/>
              <a:t>deployment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733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BE36-04EA-8024-131F-946DAEE3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kubectl</a:t>
            </a:r>
            <a:r>
              <a:rPr lang="en-IN" dirty="0"/>
              <a:t> run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64EE4-A814-B7B1-D96D-188E405E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 a simple nginx server: </a:t>
            </a:r>
            <a:r>
              <a:rPr lang="en-IN" b="1" dirty="0" err="1"/>
              <a:t>kubectl</a:t>
            </a:r>
            <a:r>
              <a:rPr lang="en-IN" b="1" dirty="0"/>
              <a:t> run my-nginx --image nginx</a:t>
            </a:r>
          </a:p>
          <a:p>
            <a:r>
              <a:rPr lang="en-IN" dirty="0"/>
              <a:t>Note: In Docker, we may or may not give a name to our container, but in Kubernetes, we must give a name to a pod</a:t>
            </a:r>
          </a:p>
          <a:p>
            <a:r>
              <a:rPr lang="en-IN" b="1" dirty="0" err="1"/>
              <a:t>kubectl</a:t>
            </a:r>
            <a:r>
              <a:rPr lang="en-IN" b="1" dirty="0"/>
              <a:t> get pods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55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9BED-59BD-7986-6393-526C8FDB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and Container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1602D-D668-0F07-038C-890F0113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6759E-65F8-B48A-3323-DD5AD3DEA376}"/>
              </a:ext>
            </a:extLst>
          </p:cNvPr>
          <p:cNvSpPr txBox="1"/>
          <p:nvPr/>
        </p:nvSpPr>
        <p:spPr>
          <a:xfrm>
            <a:off x="1427357" y="5764578"/>
            <a:ext cx="973501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E6103-5902-E0EF-5E1B-6B69A2DF73DA}"/>
              </a:ext>
            </a:extLst>
          </p:cNvPr>
          <p:cNvSpPr txBox="1"/>
          <p:nvPr/>
        </p:nvSpPr>
        <p:spPr>
          <a:xfrm>
            <a:off x="1427356" y="5372377"/>
            <a:ext cx="973501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D5D68-9CB8-4042-DF7A-97E7C051944E}"/>
              </a:ext>
            </a:extLst>
          </p:cNvPr>
          <p:cNvSpPr txBox="1"/>
          <p:nvPr/>
        </p:nvSpPr>
        <p:spPr>
          <a:xfrm>
            <a:off x="1427356" y="4969025"/>
            <a:ext cx="973501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Docker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DE098B-E480-4CBA-83B4-FE334FDCCE6C}"/>
              </a:ext>
            </a:extLst>
          </p:cNvPr>
          <p:cNvGrpSpPr/>
          <p:nvPr/>
        </p:nvGrpSpPr>
        <p:grpSpPr>
          <a:xfrm>
            <a:off x="8217055" y="2834151"/>
            <a:ext cx="2765502" cy="2031325"/>
            <a:chOff x="4713248" y="2015719"/>
            <a:chExt cx="2765502" cy="20313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CFA32-ECF6-A2A6-91B7-979B439DFF0D}"/>
                </a:ext>
              </a:extLst>
            </p:cNvPr>
            <p:cNvSpPr txBox="1"/>
            <p:nvPr/>
          </p:nvSpPr>
          <p:spPr>
            <a:xfrm>
              <a:off x="4713248" y="2015719"/>
              <a:ext cx="276550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Container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6132C3-7392-9AAB-2047-15C137E3121D}"/>
                </a:ext>
              </a:extLst>
            </p:cNvPr>
            <p:cNvSpPr txBox="1"/>
            <p:nvPr/>
          </p:nvSpPr>
          <p:spPr>
            <a:xfrm>
              <a:off x="5003180" y="2523550"/>
              <a:ext cx="2185639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Frameworks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C3C5B4-0CB9-0EB0-23C4-9CE47FD7116C}"/>
                </a:ext>
              </a:extLst>
            </p:cNvPr>
            <p:cNvSpPr txBox="1"/>
            <p:nvPr/>
          </p:nvSpPr>
          <p:spPr>
            <a:xfrm>
              <a:off x="5003180" y="2114395"/>
              <a:ext cx="2185639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4"/>
                  </a:solidFill>
                </a:rPr>
                <a:t>Application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506A56-A48F-B236-174B-1AD44B159D34}"/>
                </a:ext>
              </a:extLst>
            </p:cNvPr>
            <p:cNvSpPr txBox="1"/>
            <p:nvPr/>
          </p:nvSpPr>
          <p:spPr>
            <a:xfrm>
              <a:off x="4975534" y="2995492"/>
              <a:ext cx="2185639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Libraries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680481-CFE6-190A-6C49-0F09C59C986E}"/>
              </a:ext>
            </a:extLst>
          </p:cNvPr>
          <p:cNvGrpSpPr/>
          <p:nvPr/>
        </p:nvGrpSpPr>
        <p:grpSpPr>
          <a:xfrm>
            <a:off x="4991102" y="2834151"/>
            <a:ext cx="2765502" cy="2031325"/>
            <a:chOff x="4713248" y="2049172"/>
            <a:chExt cx="2765502" cy="20313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6D2A54-669F-27BB-F6B6-325BB7A7B730}"/>
                </a:ext>
              </a:extLst>
            </p:cNvPr>
            <p:cNvSpPr txBox="1"/>
            <p:nvPr/>
          </p:nvSpPr>
          <p:spPr>
            <a:xfrm>
              <a:off x="4713248" y="2049172"/>
              <a:ext cx="276550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Container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913841-BCD4-F732-2FC7-39984188ABEA}"/>
                </a:ext>
              </a:extLst>
            </p:cNvPr>
            <p:cNvSpPr txBox="1"/>
            <p:nvPr/>
          </p:nvSpPr>
          <p:spPr>
            <a:xfrm>
              <a:off x="5003180" y="2523550"/>
              <a:ext cx="2185639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Frameworks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49920F-5F82-6174-AA81-CE0CA962A51A}"/>
                </a:ext>
              </a:extLst>
            </p:cNvPr>
            <p:cNvSpPr txBox="1"/>
            <p:nvPr/>
          </p:nvSpPr>
          <p:spPr>
            <a:xfrm>
              <a:off x="5003180" y="2114395"/>
              <a:ext cx="2185639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4"/>
                  </a:solidFill>
                </a:rPr>
                <a:t>Application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8457A2-68FD-0A61-297B-F30DD61F69B5}"/>
                </a:ext>
              </a:extLst>
            </p:cNvPr>
            <p:cNvSpPr txBox="1"/>
            <p:nvPr/>
          </p:nvSpPr>
          <p:spPr>
            <a:xfrm>
              <a:off x="4994586" y="3023053"/>
              <a:ext cx="2185639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Libraries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DA4C1A-8A94-1CF3-E92C-D0272491CA2B}"/>
              </a:ext>
            </a:extLst>
          </p:cNvPr>
          <p:cNvGrpSpPr/>
          <p:nvPr/>
        </p:nvGrpSpPr>
        <p:grpSpPr>
          <a:xfrm>
            <a:off x="1741217" y="2834151"/>
            <a:ext cx="2765502" cy="2031325"/>
            <a:chOff x="4713248" y="2015719"/>
            <a:chExt cx="2765502" cy="203132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BDF8AD-B5CF-2237-80C2-1AB0AA74213A}"/>
                </a:ext>
              </a:extLst>
            </p:cNvPr>
            <p:cNvSpPr txBox="1"/>
            <p:nvPr/>
          </p:nvSpPr>
          <p:spPr>
            <a:xfrm>
              <a:off x="4713248" y="2015719"/>
              <a:ext cx="276550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r>
                <a:rPr lang="en-IN" b="1" dirty="0">
                  <a:solidFill>
                    <a:srgbClr val="FF0000"/>
                  </a:solidFill>
                </a:rPr>
                <a:t>Container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40B6D1-A323-C39E-45DE-4D998ED3512F}"/>
                </a:ext>
              </a:extLst>
            </p:cNvPr>
            <p:cNvSpPr txBox="1"/>
            <p:nvPr/>
          </p:nvSpPr>
          <p:spPr>
            <a:xfrm>
              <a:off x="5003180" y="2523550"/>
              <a:ext cx="2185639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Frameworks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756CDD-AF14-8AD4-780A-E8A35296B104}"/>
                </a:ext>
              </a:extLst>
            </p:cNvPr>
            <p:cNvSpPr txBox="1"/>
            <p:nvPr/>
          </p:nvSpPr>
          <p:spPr>
            <a:xfrm>
              <a:off x="5003180" y="2114395"/>
              <a:ext cx="2185639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4"/>
                  </a:solidFill>
                </a:rPr>
                <a:t>Application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AEDA4D-8EEC-397A-6AD8-0C388CA26568}"/>
                </a:ext>
              </a:extLst>
            </p:cNvPr>
            <p:cNvSpPr txBox="1"/>
            <p:nvPr/>
          </p:nvSpPr>
          <p:spPr>
            <a:xfrm>
              <a:off x="5003179" y="3004326"/>
              <a:ext cx="2185639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Libraries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687EA27-2D58-EC81-CD9B-57DD1F5ACD39}"/>
              </a:ext>
            </a:extLst>
          </p:cNvPr>
          <p:cNvSpPr txBox="1"/>
          <p:nvPr/>
        </p:nvSpPr>
        <p:spPr>
          <a:xfrm>
            <a:off x="5272440" y="1825625"/>
            <a:ext cx="2276936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Kubernetes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1C0898-8821-2578-AEFC-B565CF0FE9C7}"/>
              </a:ext>
            </a:extLst>
          </p:cNvPr>
          <p:cNvCxnSpPr/>
          <p:nvPr/>
        </p:nvCxnSpPr>
        <p:spPr>
          <a:xfrm flipH="1">
            <a:off x="3646449" y="2194957"/>
            <a:ext cx="2732049" cy="639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3DBFF7-ADF8-903B-D66F-FAC999441550}"/>
              </a:ext>
            </a:extLst>
          </p:cNvPr>
          <p:cNvCxnSpPr>
            <a:cxnSpLocks/>
          </p:cNvCxnSpPr>
          <p:nvPr/>
        </p:nvCxnSpPr>
        <p:spPr>
          <a:xfrm flipH="1">
            <a:off x="6411951" y="2211262"/>
            <a:ext cx="256479" cy="57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BBA25E-41EE-6E9A-D9DD-5AB46FB444E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314968" y="2205476"/>
            <a:ext cx="2284838" cy="62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ubernetes icon PNG and SVG Free Download">
            <a:extLst>
              <a:ext uri="{FF2B5EF4-FFF2-40B4-BE49-F238E27FC236}">
                <a16:creationId xmlns:a16="http://schemas.microsoft.com/office/drawing/2014/main" id="{C6955780-CC2B-C2C4-4DDA-52B98F7A6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847" y="1269059"/>
            <a:ext cx="839494" cy="81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ss and Media Resources - Docker">
            <a:extLst>
              <a:ext uri="{FF2B5EF4-FFF2-40B4-BE49-F238E27FC236}">
                <a16:creationId xmlns:a16="http://schemas.microsoft.com/office/drawing/2014/main" id="{26ECA857-923B-44D5-409E-0A31CD420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58" y="4125717"/>
            <a:ext cx="880277" cy="63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ress and Media Resources - Docker">
            <a:extLst>
              <a:ext uri="{FF2B5EF4-FFF2-40B4-BE49-F238E27FC236}">
                <a16:creationId xmlns:a16="http://schemas.microsoft.com/office/drawing/2014/main" id="{CA3C461A-2EDD-DD22-9A0E-DAAA00E73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01" y="4232272"/>
            <a:ext cx="880277" cy="63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Press and Media Resources - Docker">
            <a:extLst>
              <a:ext uri="{FF2B5EF4-FFF2-40B4-BE49-F238E27FC236}">
                <a16:creationId xmlns:a16="http://schemas.microsoft.com/office/drawing/2014/main" id="{EBF7C1B5-B94E-0258-548E-6CAEF667F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060" y="4191513"/>
            <a:ext cx="880277" cy="63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260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23B3-DDB1-D65C-3AB7-3E0A8CD2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32BC1-44E2-8649-0BE8-B5F064D05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Deployment</a:t>
            </a:r>
            <a:r>
              <a:rPr lang="en-IN" dirty="0"/>
              <a:t> is different from pod</a:t>
            </a:r>
          </a:p>
          <a:p>
            <a:r>
              <a:rPr lang="en-IN" b="1" dirty="0"/>
              <a:t>Run/create pod</a:t>
            </a:r>
            <a:r>
              <a:rPr lang="en-IN" dirty="0"/>
              <a:t> command creates a single pod: Generally only for learning, but is not used in real production environment</a:t>
            </a:r>
          </a:p>
          <a:p>
            <a:pPr lvl="1"/>
            <a:r>
              <a:rPr lang="en-IN" dirty="0"/>
              <a:t>Instead, we create deployments</a:t>
            </a:r>
          </a:p>
          <a:p>
            <a:r>
              <a:rPr lang="en-IN" dirty="0"/>
              <a:t>Deployment has all the features needed for real-life container use</a:t>
            </a:r>
          </a:p>
          <a:p>
            <a:pPr lvl="1"/>
            <a:r>
              <a:rPr lang="en-IN" dirty="0"/>
              <a:t>Creating replicas</a:t>
            </a:r>
          </a:p>
          <a:p>
            <a:pPr lvl="1"/>
            <a:r>
              <a:rPr lang="en-IN" dirty="0"/>
              <a:t>Load balancing</a:t>
            </a:r>
          </a:p>
          <a:p>
            <a:pPr lvl="1"/>
            <a:r>
              <a:rPr lang="en-IN" dirty="0"/>
              <a:t>Automating on-demand changes</a:t>
            </a:r>
          </a:p>
        </p:txBody>
      </p:sp>
    </p:spTree>
    <p:extLst>
      <p:ext uri="{BB962C8B-B14F-4D97-AF65-F5344CB8AC3E}">
        <p14:creationId xmlns:p14="http://schemas.microsoft.com/office/powerpoint/2010/main" val="3120175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23B3-DDB1-D65C-3AB7-3E0A8CD2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32BC1-44E2-8649-0BE8-B5F064D05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kubectl</a:t>
            </a:r>
            <a:r>
              <a:rPr lang="en-IN" b="1" dirty="0"/>
              <a:t> create deployment my-nginx --image nginx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dirty="0"/>
              <a:t>Now we see two pods:</a:t>
            </a:r>
          </a:p>
          <a:p>
            <a:pPr lvl="1"/>
            <a:r>
              <a:rPr lang="en-IN" dirty="0"/>
              <a:t>One standalone pod, created earlier</a:t>
            </a:r>
          </a:p>
          <a:p>
            <a:pPr lvl="1"/>
            <a:r>
              <a:rPr lang="en-IN" dirty="0"/>
              <a:t>Second pod created through deployment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E702A7-8833-B867-0952-F68F9C77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19" y="2614714"/>
            <a:ext cx="9743346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01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23B3-DDB1-D65C-3AB7-3E0A8CD2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All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32BC1-44E2-8649-0BE8-B5F064D05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kubectl</a:t>
            </a:r>
            <a:r>
              <a:rPr lang="en-IN" b="1" dirty="0"/>
              <a:t> get all</a:t>
            </a:r>
            <a:endParaRPr lang="en-IN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127538A-189B-78E3-92C4-16F779471992}"/>
              </a:ext>
            </a:extLst>
          </p:cNvPr>
          <p:cNvSpPr/>
          <p:nvPr/>
        </p:nvSpPr>
        <p:spPr>
          <a:xfrm>
            <a:off x="8199633" y="714306"/>
            <a:ext cx="2537717" cy="1373794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Notice that a </a:t>
            </a:r>
            <a:r>
              <a:rPr lang="en-IN" dirty="0" err="1"/>
              <a:t>replicaset</a:t>
            </a:r>
            <a:r>
              <a:rPr lang="en-IN" dirty="0"/>
              <a:t> for this deployment was automatically created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6369E-20B9-7FDF-8716-E979AA305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93" y="2437281"/>
            <a:ext cx="9995414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62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F9DF-9128-EB83-F5AD-05A3E0AD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Units/Data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51C0-2800-E49D-7C16-FF836DF0A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87805B9-2842-DDAE-0831-2BFB83412D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err="1"/>
              <a:t>ReplicaSet</a:t>
            </a:r>
            <a:r>
              <a:rPr lang="en-IN" dirty="0"/>
              <a:t> allows </a:t>
            </a:r>
            <a:r>
              <a:rPr lang="en-IN" b="1" dirty="0"/>
              <a:t>rolling updates</a:t>
            </a:r>
            <a:endParaRPr lang="en-IN" dirty="0"/>
          </a:p>
          <a:p>
            <a:r>
              <a:rPr lang="en-IN" dirty="0"/>
              <a:t>Example: We are updating our software running on three containers from the old version to a new version</a:t>
            </a:r>
          </a:p>
          <a:p>
            <a:r>
              <a:rPr lang="en-IN" dirty="0"/>
              <a:t>We can have two </a:t>
            </a:r>
            <a:r>
              <a:rPr lang="en-IN" dirty="0" err="1"/>
              <a:t>replicasets</a:t>
            </a:r>
            <a:endParaRPr lang="en-IN" dirty="0"/>
          </a:p>
          <a:p>
            <a:pPr lvl="1"/>
            <a:r>
              <a:rPr lang="en-IN" dirty="0"/>
              <a:t>One containing the older pods</a:t>
            </a:r>
          </a:p>
          <a:p>
            <a:pPr lvl="1"/>
            <a:r>
              <a:rPr lang="en-IN" dirty="0"/>
              <a:t>The other containing the newer pods</a:t>
            </a:r>
          </a:p>
          <a:p>
            <a:r>
              <a:rPr lang="en-IN" dirty="0"/>
              <a:t>Slowly, the older one dies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16C5CA-0EB4-671E-2F0B-E9AA7053C023}"/>
              </a:ext>
            </a:extLst>
          </p:cNvPr>
          <p:cNvGrpSpPr/>
          <p:nvPr/>
        </p:nvGrpSpPr>
        <p:grpSpPr>
          <a:xfrm>
            <a:off x="476645" y="1690688"/>
            <a:ext cx="4894108" cy="3804613"/>
            <a:chOff x="3849201" y="2136338"/>
            <a:chExt cx="3603172" cy="25853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44EB9F-92A1-FB6D-485E-30522E5A9399}"/>
                </a:ext>
              </a:extLst>
            </p:cNvPr>
            <p:cNvSpPr txBox="1"/>
            <p:nvPr/>
          </p:nvSpPr>
          <p:spPr>
            <a:xfrm>
              <a:off x="3849201" y="2136338"/>
              <a:ext cx="3603172" cy="258532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Deployment</a:t>
              </a:r>
            </a:p>
            <a:p>
              <a:endParaRPr lang="en-IN" b="1" dirty="0">
                <a:solidFill>
                  <a:schemeClr val="bg1"/>
                </a:solidFill>
              </a:endParaRPr>
            </a:p>
            <a:p>
              <a:endParaRPr lang="en-IN" b="1" dirty="0">
                <a:solidFill>
                  <a:schemeClr val="bg1"/>
                </a:solidFill>
              </a:endParaRPr>
            </a:p>
            <a:p>
              <a:endParaRPr lang="en-IN" b="1" dirty="0">
                <a:solidFill>
                  <a:schemeClr val="bg1"/>
                </a:solidFill>
              </a:endParaRPr>
            </a:p>
            <a:p>
              <a:endParaRPr lang="en-IN" b="1" dirty="0"/>
            </a:p>
            <a:p>
              <a:r>
                <a:rPr lang="en-IN" b="1" dirty="0"/>
                <a:t>           </a:t>
              </a:r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B592CA-B0EC-984A-3032-D279AE3B1165}"/>
                </a:ext>
              </a:extLst>
            </p:cNvPr>
            <p:cNvSpPr txBox="1"/>
            <p:nvPr/>
          </p:nvSpPr>
          <p:spPr>
            <a:xfrm>
              <a:off x="4238519" y="2549995"/>
              <a:ext cx="2650731" cy="17543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b="1" dirty="0" err="1">
                  <a:solidFill>
                    <a:srgbClr val="002060"/>
                  </a:solidFill>
                </a:rPr>
                <a:t>ReplicaSet</a:t>
              </a:r>
              <a:endParaRPr lang="en-IN" b="1" dirty="0">
                <a:solidFill>
                  <a:srgbClr val="002060"/>
                </a:solidFill>
              </a:endParaRPr>
            </a:p>
            <a:p>
              <a:endParaRPr lang="en-IN" b="1" dirty="0"/>
            </a:p>
            <a:p>
              <a:r>
                <a:rPr lang="en-IN" b="1" dirty="0"/>
                <a:t>           </a:t>
              </a:r>
            </a:p>
            <a:p>
              <a:endParaRPr lang="en-IN" b="1" dirty="0"/>
            </a:p>
            <a:p>
              <a:endParaRPr lang="en-IN" b="1" dirty="0"/>
            </a:p>
            <a:p>
              <a:endParaRPr lang="en-IN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731822-D881-FA2C-91E2-945682E0F00E}"/>
                </a:ext>
              </a:extLst>
            </p:cNvPr>
            <p:cNvSpPr txBox="1"/>
            <p:nvPr/>
          </p:nvSpPr>
          <p:spPr>
            <a:xfrm>
              <a:off x="4572429" y="3057860"/>
              <a:ext cx="1982912" cy="92333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Pod            </a:t>
              </a:r>
            </a:p>
            <a:p>
              <a:endParaRPr lang="en-IN" b="1" dirty="0">
                <a:solidFill>
                  <a:schemeClr val="bg1"/>
                </a:solidFill>
              </a:endParaRPr>
            </a:p>
            <a:p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76218A-4942-9153-D356-B93C69241415}"/>
                </a:ext>
              </a:extLst>
            </p:cNvPr>
            <p:cNvSpPr txBox="1"/>
            <p:nvPr/>
          </p:nvSpPr>
          <p:spPr>
            <a:xfrm>
              <a:off x="5044612" y="3427158"/>
              <a:ext cx="1212350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Container</a:t>
              </a:r>
            </a:p>
          </p:txBody>
        </p: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81AF37EC-0D52-755E-3204-B519766D3E8A}"/>
              </a:ext>
            </a:extLst>
          </p:cNvPr>
          <p:cNvSpPr/>
          <p:nvPr/>
        </p:nvSpPr>
        <p:spPr>
          <a:xfrm>
            <a:off x="2224669" y="4487993"/>
            <a:ext cx="1354872" cy="201461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sz="2000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719853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B6FB7-019A-C455-3CCA-70DC6AC5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Cleaning 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EE008-C0B7-A3A2-BCAA-19FA399A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kubectl</a:t>
            </a:r>
            <a:r>
              <a:rPr lang="en-IN" b="1" dirty="0"/>
              <a:t> delete pod my-nginx</a:t>
            </a:r>
          </a:p>
          <a:p>
            <a:r>
              <a:rPr lang="en-IN" b="1" dirty="0" err="1"/>
              <a:t>kubectl</a:t>
            </a:r>
            <a:r>
              <a:rPr lang="en-IN" b="1" dirty="0"/>
              <a:t> delete deployment my-nginx</a:t>
            </a:r>
          </a:p>
        </p:txBody>
      </p:sp>
    </p:spTree>
    <p:extLst>
      <p:ext uri="{BB962C8B-B14F-4D97-AF65-F5344CB8AC3E}">
        <p14:creationId xmlns:p14="http://schemas.microsoft.com/office/powerpoint/2010/main" val="1822953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E71F-1953-D454-8280-CE892F54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Scaling </a:t>
            </a:r>
            <a:r>
              <a:rPr lang="en-IN" dirty="0" err="1"/>
              <a:t>Replicasets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F5AA-E9B3-7930-472F-330877ECB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New deployment with one pod</a:t>
            </a:r>
          </a:p>
          <a:p>
            <a:pPr lvl="1"/>
            <a:r>
              <a:rPr lang="en-IN" b="1" dirty="0" err="1"/>
              <a:t>kubectl</a:t>
            </a:r>
            <a:r>
              <a:rPr lang="en-IN" b="1" dirty="0"/>
              <a:t> create deployment my-</a:t>
            </a:r>
            <a:r>
              <a:rPr lang="en-IN" b="1" dirty="0" err="1"/>
              <a:t>apache</a:t>
            </a:r>
            <a:r>
              <a:rPr lang="en-IN" b="1" dirty="0"/>
              <a:t> --image httpd</a:t>
            </a:r>
          </a:p>
          <a:p>
            <a:r>
              <a:rPr lang="en-IN" dirty="0"/>
              <a:t>Scale it up with one more pod</a:t>
            </a:r>
          </a:p>
          <a:p>
            <a:pPr lvl="1"/>
            <a:r>
              <a:rPr lang="en-IN" b="1" dirty="0" err="1"/>
              <a:t>kubectl</a:t>
            </a:r>
            <a:r>
              <a:rPr lang="en-IN" b="1" dirty="0"/>
              <a:t> scale deployment/my-</a:t>
            </a:r>
            <a:r>
              <a:rPr lang="en-IN" b="1" dirty="0" err="1"/>
              <a:t>apache</a:t>
            </a:r>
            <a:r>
              <a:rPr lang="en-IN" b="1" dirty="0"/>
              <a:t> --replicas 2</a:t>
            </a:r>
          </a:p>
          <a:p>
            <a:pPr lvl="1"/>
            <a:endParaRPr lang="en-IN" b="1" dirty="0"/>
          </a:p>
          <a:p>
            <a:pPr lvl="1"/>
            <a:r>
              <a:rPr lang="en-IN" b="1" dirty="0"/>
              <a:t>OR </a:t>
            </a:r>
            <a:r>
              <a:rPr lang="en-IN" b="1" dirty="0" err="1"/>
              <a:t>kubectl</a:t>
            </a:r>
            <a:r>
              <a:rPr lang="en-IN" b="1" dirty="0"/>
              <a:t> scale deployment my-</a:t>
            </a:r>
            <a:r>
              <a:rPr lang="en-IN" b="1" dirty="0" err="1"/>
              <a:t>apache</a:t>
            </a:r>
            <a:r>
              <a:rPr lang="en-IN" b="1" dirty="0"/>
              <a:t> --replicas 2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86B8DFF-5BB1-67B9-96E1-793C4492E6F0}"/>
              </a:ext>
            </a:extLst>
          </p:cNvPr>
          <p:cNvSpPr/>
          <p:nvPr/>
        </p:nvSpPr>
        <p:spPr>
          <a:xfrm>
            <a:off x="9277564" y="1825625"/>
            <a:ext cx="2393879" cy="1842277"/>
          </a:xfrm>
          <a:prstGeom prst="wedgeRectCallout">
            <a:avLst>
              <a:gd name="adj1" fmla="val -104405"/>
              <a:gd name="adj2" fmla="val 3620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Here, 2 means we want 2 pods, does not mean </a:t>
            </a:r>
            <a:r>
              <a:rPr lang="en-IN" i="1" dirty="0"/>
              <a:t>add 2 to the existing pods</a:t>
            </a:r>
            <a:endParaRPr lang="en-IN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0FFC21C-D464-782C-4DF7-95F49667FCF1}"/>
              </a:ext>
            </a:extLst>
          </p:cNvPr>
          <p:cNvSpPr/>
          <p:nvPr/>
        </p:nvSpPr>
        <p:spPr>
          <a:xfrm>
            <a:off x="9308649" y="4309250"/>
            <a:ext cx="2393879" cy="1842277"/>
          </a:xfrm>
          <a:prstGeom prst="wedgeRectCallout">
            <a:avLst>
              <a:gd name="adj1" fmla="val -70499"/>
              <a:gd name="adj2" fmla="val -84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 </a:t>
            </a:r>
            <a:r>
              <a:rPr lang="en-IN" i="1" dirty="0"/>
              <a:t>scale</a:t>
            </a:r>
            <a:r>
              <a:rPr lang="en-IN" dirty="0"/>
              <a:t> command does not create a new replica set; instead it modifies the record of the current replica set</a:t>
            </a:r>
          </a:p>
        </p:txBody>
      </p:sp>
    </p:spTree>
    <p:extLst>
      <p:ext uri="{BB962C8B-B14F-4D97-AF65-F5344CB8AC3E}">
        <p14:creationId xmlns:p14="http://schemas.microsoft.com/office/powerpoint/2010/main" val="1305499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33C4-3632-C2C0-431C-841B4130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6D23-E905-7C10-9CAE-D443C2FE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</a:t>
            </a:r>
            <a:r>
              <a:rPr lang="en-IN" b="1" dirty="0"/>
              <a:t>service</a:t>
            </a:r>
            <a:r>
              <a:rPr lang="en-IN" dirty="0"/>
              <a:t> is a stable address for a pod</a:t>
            </a:r>
          </a:p>
          <a:p>
            <a:r>
              <a:rPr lang="en-IN" dirty="0"/>
              <a:t>A pod on its own does not have an IP address/DNS name etc</a:t>
            </a:r>
          </a:p>
          <a:p>
            <a:r>
              <a:rPr lang="en-IN" dirty="0"/>
              <a:t>A service does that job</a:t>
            </a:r>
          </a:p>
          <a:p>
            <a:r>
              <a:rPr lang="en-IN" dirty="0"/>
              <a:t>The </a:t>
            </a:r>
            <a:r>
              <a:rPr lang="en-IN" b="1" dirty="0" err="1"/>
              <a:t>kubectl</a:t>
            </a:r>
            <a:r>
              <a:rPr lang="en-IN" b="1" dirty="0"/>
              <a:t> expose</a:t>
            </a:r>
            <a:r>
              <a:rPr lang="en-IN" dirty="0"/>
              <a:t> command creates a service for existing pods</a:t>
            </a:r>
          </a:p>
          <a:p>
            <a:r>
              <a:rPr lang="en-IN" dirty="0"/>
              <a:t>Now the pods can be accessed by the clients</a:t>
            </a:r>
          </a:p>
          <a:p>
            <a:r>
              <a:rPr lang="en-IN" dirty="0"/>
              <a:t>Service types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pPr lvl="1"/>
            <a:r>
              <a:rPr lang="en-IN" dirty="0" err="1"/>
              <a:t>ExternalName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21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33C4-3632-C2C0-431C-841B4130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6D23-E905-7C10-9CAE-D443C2FE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/>
              <a:t>Default service type</a:t>
            </a:r>
          </a:p>
          <a:p>
            <a:pPr lvl="1"/>
            <a:r>
              <a:rPr lang="en-IN" dirty="0"/>
              <a:t>Available only inside a cluster</a:t>
            </a:r>
          </a:p>
          <a:p>
            <a:pPr lvl="1"/>
            <a:r>
              <a:rPr lang="en-IN" dirty="0"/>
              <a:t>Useful when one set of pods need to talk to another set of pods</a:t>
            </a:r>
          </a:p>
          <a:p>
            <a:pPr lvl="1"/>
            <a:r>
              <a:rPr lang="en-IN" dirty="0"/>
              <a:t>Single, virtual IP address is allocated</a:t>
            </a:r>
          </a:p>
          <a:p>
            <a:pPr lvl="1"/>
            <a:r>
              <a:rPr lang="en-IN" dirty="0"/>
              <a:t>Only reachable from within the cluster </a:t>
            </a:r>
          </a:p>
          <a:p>
            <a:pPr lvl="1"/>
            <a:r>
              <a:rPr lang="en-IN" dirty="0"/>
              <a:t>Pods can reach the service on the application’s port number (e.g. If it is Tomcat, port 80)</a:t>
            </a:r>
          </a:p>
        </p:txBody>
      </p:sp>
    </p:spTree>
    <p:extLst>
      <p:ext uri="{BB962C8B-B14F-4D97-AF65-F5344CB8AC3E}">
        <p14:creationId xmlns:p14="http://schemas.microsoft.com/office/powerpoint/2010/main" val="1793639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33C4-3632-C2C0-431C-841B4130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6D23-E905-7C10-9CAE-D443C2FE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/>
              <a:t>Designed for access outside a cluster</a:t>
            </a:r>
          </a:p>
          <a:p>
            <a:pPr lvl="1"/>
            <a:r>
              <a:rPr lang="en-IN" dirty="0"/>
              <a:t>High port number (not actual port number of the application) is allocated on each node</a:t>
            </a:r>
          </a:p>
          <a:p>
            <a:pPr lvl="1"/>
            <a:r>
              <a:rPr lang="en-IN" dirty="0"/>
              <a:t>Port is open on every node’s IP address</a:t>
            </a:r>
          </a:p>
          <a:p>
            <a:pPr lvl="1"/>
            <a:r>
              <a:rPr lang="en-IN" dirty="0"/>
              <a:t>Anyone who can connect to the node can access this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812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33C4-3632-C2C0-431C-841B4130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6D23-E905-7C10-9CAE-D443C2FE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LoadBalancer</a:t>
            </a:r>
            <a:endParaRPr lang="en-IN" dirty="0"/>
          </a:p>
          <a:p>
            <a:pPr lvl="1"/>
            <a:r>
              <a:rPr lang="en-IN" dirty="0"/>
              <a:t>Generally used in Cloud</a:t>
            </a:r>
          </a:p>
          <a:p>
            <a:pPr lvl="1"/>
            <a:r>
              <a:rPr lang="en-IN" dirty="0"/>
              <a:t>Controls a load balancer end point external to the cluster</a:t>
            </a:r>
          </a:p>
          <a:p>
            <a:pPr lvl="1"/>
            <a:r>
              <a:rPr lang="en-IN" dirty="0"/>
              <a:t>Only available when we have a load balancer from AWS/Azure/GCP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02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3D52-5F9F-581C-AE1B-8BF8066B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Container Orchestration?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A4851-20B7-707C-4B86-41899101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Requirement</a:t>
            </a:r>
            <a:r>
              <a:rPr lang="en-US" dirty="0"/>
              <a:t>: We want 10 instances of </a:t>
            </a:r>
            <a:r>
              <a:rPr lang="en-US" b="1" dirty="0"/>
              <a:t>Microservice </a:t>
            </a:r>
            <a:r>
              <a:rPr lang="en-US" dirty="0"/>
              <a:t>A container, 15 instances of Microservice B container and ....</a:t>
            </a:r>
          </a:p>
          <a:p>
            <a:r>
              <a:rPr lang="en-US" dirty="0"/>
              <a:t>Typical Features:</a:t>
            </a:r>
          </a:p>
          <a:p>
            <a:pPr lvl="1"/>
            <a:r>
              <a:rPr lang="en-US" b="1" dirty="0"/>
              <a:t>Auto Scaling</a:t>
            </a:r>
            <a:r>
              <a:rPr lang="en-US" dirty="0"/>
              <a:t> - Scale containers based on demand</a:t>
            </a:r>
          </a:p>
          <a:p>
            <a:pPr lvl="1"/>
            <a:r>
              <a:rPr lang="en-US" b="1" dirty="0"/>
              <a:t>Service Discovery</a:t>
            </a:r>
            <a:r>
              <a:rPr lang="en-US" dirty="0"/>
              <a:t> - Help microservices find one another</a:t>
            </a:r>
          </a:p>
          <a:p>
            <a:pPr lvl="1"/>
            <a:r>
              <a:rPr lang="en-US" b="1" dirty="0"/>
              <a:t>Load Balancer</a:t>
            </a:r>
            <a:r>
              <a:rPr lang="en-US" dirty="0"/>
              <a:t> - Distribute load among multiple instances of a microservice</a:t>
            </a:r>
          </a:p>
          <a:p>
            <a:pPr lvl="1"/>
            <a:r>
              <a:rPr lang="en-US" b="1" dirty="0"/>
              <a:t>Self Healing</a:t>
            </a:r>
            <a:r>
              <a:rPr lang="en-US" dirty="0"/>
              <a:t> - Do health checks and replace failing instances</a:t>
            </a:r>
          </a:p>
          <a:p>
            <a:pPr lvl="1"/>
            <a:r>
              <a:rPr lang="en-US" b="1" dirty="0"/>
              <a:t>Zero Downtime Deployments</a:t>
            </a:r>
            <a:r>
              <a:rPr lang="en-US" dirty="0"/>
              <a:t> - Release new versions without downtime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44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6F6C-C727-64A0-1F9B-A6741DF5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2E1D-D8E6-ED43-1BB0-87C0C19D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Generally has one master node and one or more worker nodes, but may also have multiple </a:t>
            </a:r>
            <a:r>
              <a:rPr lang="en-IN"/>
              <a:t>master nodes.</a:t>
            </a:r>
            <a:endParaRPr lang="en-IN" dirty="0"/>
          </a:p>
          <a:p>
            <a:r>
              <a:rPr lang="en-IN" dirty="0"/>
              <a:t>Even if one node fails, the other takes over.</a:t>
            </a:r>
          </a:p>
          <a:p>
            <a:r>
              <a:rPr lang="en-IN" dirty="0"/>
              <a:t>Also helps in load balancing.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212457-2F02-D913-9EAD-170EBF54F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380" y="1365148"/>
            <a:ext cx="4941460" cy="241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6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CE5D1A-DB77-C8BE-27AC-0FE8869A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Pod 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DE914C-3420-1C29-F785-4B754CEFD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Kubernetes does not deploy containers directly on the worker nodes.</a:t>
            </a:r>
          </a:p>
          <a:p>
            <a:r>
              <a:rPr lang="en-IN" dirty="0"/>
              <a:t>A container is encapsulated into a Kubernetes object called as </a:t>
            </a:r>
            <a:r>
              <a:rPr lang="en-IN" b="1" dirty="0"/>
              <a:t>Pod</a:t>
            </a:r>
            <a:r>
              <a:rPr lang="en-IN" dirty="0"/>
              <a:t>.</a:t>
            </a:r>
          </a:p>
          <a:p>
            <a:r>
              <a:rPr lang="en-IN" b="1" dirty="0"/>
              <a:t>Pod = A Single instance of an application</a:t>
            </a:r>
          </a:p>
          <a:p>
            <a:r>
              <a:rPr lang="en-IN" dirty="0"/>
              <a:t>A Pod is the smallest object that we can create in Kubernetes.</a:t>
            </a:r>
          </a:p>
          <a:p>
            <a:r>
              <a:rPr lang="en-IN" dirty="0"/>
              <a:t>Remember </a:t>
            </a:r>
            <a:r>
              <a:rPr lang="en-IN" b="1" dirty="0"/>
              <a:t>NPC – N</a:t>
            </a:r>
            <a:r>
              <a:rPr lang="en-IN" dirty="0"/>
              <a:t>ode contains </a:t>
            </a:r>
            <a:r>
              <a:rPr lang="en-IN" b="1" dirty="0"/>
              <a:t>P</a:t>
            </a:r>
            <a:r>
              <a:rPr lang="en-IN" dirty="0"/>
              <a:t>od contains </a:t>
            </a:r>
            <a:r>
              <a:rPr lang="en-IN" b="1" dirty="0"/>
              <a:t>C</a:t>
            </a:r>
            <a:r>
              <a:rPr lang="en-IN" dirty="0"/>
              <a:t>ontainer</a:t>
            </a:r>
            <a:endParaRPr lang="en-IN" b="1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929EFF-F387-674C-51D3-9B3574555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91" y="330846"/>
            <a:ext cx="6964963" cy="309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4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B522-519D-3053-49AD-37D8EAEA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Each Pod has a unique 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065B-A61E-BBD0-00F0-8F4D5DA9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628E8-C86E-57BF-E10F-5AB716C9C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12" y="1825625"/>
            <a:ext cx="9337140" cy="39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1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EDA1-AF82-F67E-5A41-5C5804D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B426B-A3F0-AF69-73BB-57648EAE0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Pod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 container with IP address</a:t>
            </a:r>
          </a:p>
          <a:p>
            <a:r>
              <a:rPr lang="en-US" b="1" dirty="0" err="1"/>
              <a:t>Replicaset</a:t>
            </a:r>
            <a:r>
              <a:rPr lang="en-US" dirty="0"/>
              <a:t>: A group of identical pods</a:t>
            </a:r>
          </a:p>
          <a:p>
            <a:r>
              <a:rPr lang="en-US" b="1" dirty="0"/>
              <a:t>Deployment</a:t>
            </a:r>
            <a:r>
              <a:rPr lang="en-US" dirty="0"/>
              <a:t>: Ensures the desired state and scale are maintained</a:t>
            </a:r>
          </a:p>
          <a:p>
            <a:endParaRPr lang="en-IN" dirty="0"/>
          </a:p>
          <a:p>
            <a:endParaRPr lang="en-IN" dirty="0"/>
          </a:p>
          <a:p>
            <a:r>
              <a:rPr lang="en-US" b="1" dirty="0"/>
              <a:t>Service</a:t>
            </a:r>
            <a:r>
              <a:rPr lang="en-US" dirty="0"/>
              <a:t>: Works with a set of pods and directs traffic to them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05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EDA1-AF82-F67E-5A41-5C5804D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Objects – 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B426B-A3F0-AF69-73BB-57648EAE0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/>
              <a:t>pod</a:t>
            </a:r>
            <a:r>
              <a:rPr lang="en-IN" dirty="0"/>
              <a:t> is created around </a:t>
            </a:r>
            <a:r>
              <a:rPr lang="en-IN" dirty="0" err="1"/>
              <a:t>ngnix</a:t>
            </a:r>
            <a:r>
              <a:rPr lang="en-IN" dirty="0"/>
              <a:t> container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8237B-0595-9BB7-4DF3-AFBC76B6E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190" y="2336304"/>
            <a:ext cx="5753396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9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EDA1-AF82-F67E-5A41-5C5804D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Objects –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B426B-A3F0-AF69-73BB-57648EAE0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want it to be scalable, so we create 10 instances using a </a:t>
            </a:r>
            <a:r>
              <a:rPr lang="en-IN" b="1" dirty="0"/>
              <a:t>replica set </a:t>
            </a:r>
            <a:r>
              <a:rPr lang="en-IN" dirty="0"/>
              <a:t>specified inside a </a:t>
            </a:r>
            <a:r>
              <a:rPr lang="en-IN" b="1" dirty="0"/>
              <a:t>deployment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F406A7-FD47-4510-1E5C-CA57642E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207" y="2569289"/>
            <a:ext cx="5702593" cy="41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3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</Words>
  <Application>Microsoft Office PowerPoint</Application>
  <PresentationFormat>Widescreen</PresentationFormat>
  <Paragraphs>219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Kubernetes</vt:lpstr>
      <vt:lpstr>Kubernetes and Container Orchestration</vt:lpstr>
      <vt:lpstr>Why Container Orchestration?</vt:lpstr>
      <vt:lpstr>Kubernetes Cluster</vt:lpstr>
      <vt:lpstr>Pod Concept</vt:lpstr>
      <vt:lpstr>Each Pod has a unique IP address</vt:lpstr>
      <vt:lpstr>Kubernetes Objects</vt:lpstr>
      <vt:lpstr>Kubernetes Objects – Pod</vt:lpstr>
      <vt:lpstr>Kubernetes Objects – Deployment</vt:lpstr>
      <vt:lpstr>Kubernetes Objects – Service</vt:lpstr>
      <vt:lpstr>Kubernetes Installation</vt:lpstr>
      <vt:lpstr>Linux Installation (Ubuntu 22.04 LTS)</vt:lpstr>
      <vt:lpstr>Linux Installation (Ubuntu 22.04 LTS)</vt:lpstr>
      <vt:lpstr>Linux Installation (Ubuntu 22.04 LTS)</vt:lpstr>
      <vt:lpstr>kubectl command</vt:lpstr>
      <vt:lpstr>Using Kubernetes</vt:lpstr>
      <vt:lpstr>Basic Checks</vt:lpstr>
      <vt:lpstr>Creating a Pod</vt:lpstr>
      <vt:lpstr>kubectl run Command</vt:lpstr>
      <vt:lpstr>Creating a Deployment</vt:lpstr>
      <vt:lpstr>Creating a Deployment</vt:lpstr>
      <vt:lpstr>Checking All Resources</vt:lpstr>
      <vt:lpstr>Kubernetes Units/Data Structures</vt:lpstr>
      <vt:lpstr>Cleaning Up</vt:lpstr>
      <vt:lpstr>Scaling Replicasets</vt:lpstr>
      <vt:lpstr>Service</vt:lpstr>
      <vt:lpstr>Service Types</vt:lpstr>
      <vt:lpstr>Service Types</vt:lpstr>
      <vt:lpstr>Service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Atul Kahate</dc:creator>
  <cp:lastModifiedBy>Atul Kahate</cp:lastModifiedBy>
  <cp:revision>1</cp:revision>
  <dcterms:created xsi:type="dcterms:W3CDTF">2024-05-29T22:21:28Z</dcterms:created>
  <dcterms:modified xsi:type="dcterms:W3CDTF">2024-05-29T22:21:47Z</dcterms:modified>
</cp:coreProperties>
</file>