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1" r:id="rId7"/>
    <p:sldId id="263" r:id="rId8"/>
    <p:sldId id="262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61218-0DB1-4789-919E-E9BB29558E05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9F578-F7B9-4C54-ADB4-5B49B5BD1F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21E54A8-8CC5-405A-97E5-0ECD26330A28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D9728A2-78B6-4E56-AFDA-86B347D8E99A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08B58-D2D7-40BA-B9C1-F22CC2335C8A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BC8D3-43D2-4BA4-9FE9-910045E151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79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Problems in Time Response Analysis</a:t>
            </a:r>
            <a:endParaRPr lang="en-US" sz="3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99" y="2950688"/>
            <a:ext cx="16816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572000"/>
            <a:ext cx="1447800" cy="73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044524"/>
            <a:ext cx="2533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600200"/>
            <a:ext cx="7677150" cy="114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3276600"/>
            <a:ext cx="2895600" cy="1305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5638800" y="3429000"/>
            <a:ext cx="2147910" cy="990600"/>
            <a:chOff x="5638800" y="3429000"/>
            <a:chExt cx="2147910" cy="990600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638800" y="3429000"/>
              <a:ext cx="1479115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7000892" y="3429000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X 6</a:t>
              </a:r>
              <a:endParaRPr lang="en-US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73360" y="5181600"/>
            <a:ext cx="7786793" cy="1295400"/>
            <a:chOff x="873360" y="5181600"/>
            <a:chExt cx="7786793" cy="1295400"/>
          </a:xfrm>
        </p:grpSpPr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873360" y="5181600"/>
              <a:ext cx="7786793" cy="1295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5000628" y="5417122"/>
              <a:ext cx="785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X 6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64764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79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Problems in Time Response Analysis</a:t>
            </a:r>
            <a:endParaRPr lang="en-US" sz="3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5105400" cy="50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848" y="1828800"/>
            <a:ext cx="44807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ight Arrow 11"/>
          <p:cNvSpPr/>
          <p:nvPr/>
        </p:nvSpPr>
        <p:spPr>
          <a:xfrm>
            <a:off x="4800600" y="2133600"/>
            <a:ext cx="457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9932" y="1961272"/>
            <a:ext cx="3767796" cy="705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047999"/>
            <a:ext cx="7620000" cy="1441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504" y="4419600"/>
            <a:ext cx="890654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7429520" y="5357826"/>
            <a:ext cx="714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6</a:t>
            </a:r>
            <a:endParaRPr lang="en-US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5143512"/>
            <a:ext cx="7754937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7123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571612"/>
            <a:ext cx="8229600" cy="4525963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For step input of magnitude 5,</a:t>
            </a:r>
          </a:p>
          <a:p>
            <a:pPr>
              <a:buNone/>
            </a:pPr>
            <a:r>
              <a:rPr lang="en-IN" sz="2800" dirty="0">
                <a:latin typeface="Century Gothic" pitchFamily="34" charset="0"/>
              </a:rPr>
              <a:t> </a:t>
            </a:r>
            <a:r>
              <a:rPr lang="en-IN" sz="2800" dirty="0" smtClean="0">
                <a:latin typeface="Century Gothic" pitchFamily="34" charset="0"/>
              </a:rPr>
              <a:t>           R(s) = 5/s</a:t>
            </a:r>
          </a:p>
          <a:p>
            <a:pPr>
              <a:buNone/>
            </a:pPr>
            <a:r>
              <a:rPr lang="en-IN" sz="2800" dirty="0" err="1" smtClean="0">
                <a:latin typeface="Century Gothic" pitchFamily="34" charset="0"/>
              </a:rPr>
              <a:t>Kp</a:t>
            </a:r>
            <a:r>
              <a:rPr lang="en-IN" sz="2800" dirty="0" smtClean="0">
                <a:latin typeface="Century Gothic" pitchFamily="34" charset="0"/>
              </a:rPr>
              <a:t>  = (20/6)(5/3) = 5.55</a:t>
            </a:r>
          </a:p>
          <a:p>
            <a:pPr>
              <a:buNone/>
            </a:pPr>
            <a:r>
              <a:rPr lang="en-IN" sz="2800" dirty="0" err="1" smtClean="0">
                <a:latin typeface="Century Gothic" pitchFamily="34" charset="0"/>
              </a:rPr>
              <a:t>e</a:t>
            </a:r>
            <a:r>
              <a:rPr lang="en-IN" sz="1800" dirty="0" err="1" smtClean="0">
                <a:latin typeface="Century Gothic" pitchFamily="34" charset="0"/>
              </a:rPr>
              <a:t>ss</a:t>
            </a:r>
            <a:r>
              <a:rPr lang="en-IN" sz="2800" dirty="0" smtClean="0">
                <a:latin typeface="Century Gothic" pitchFamily="34" charset="0"/>
              </a:rPr>
              <a:t> = 5/(1+ 5.55) = </a:t>
            </a:r>
            <a:r>
              <a:rPr lang="en-IN" sz="2800" dirty="0" smtClean="0">
                <a:latin typeface="Century Gothic" pitchFamily="34" charset="0"/>
              </a:rPr>
              <a:t>0.76</a:t>
            </a:r>
            <a:endParaRPr lang="en-IN" sz="28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sz="2800" dirty="0" smtClean="0">
                <a:latin typeface="Century Gothic" pitchFamily="34" charset="0"/>
              </a:rPr>
              <a:t>              </a:t>
            </a:r>
            <a:r>
              <a:rPr lang="en-IN" sz="2800" dirty="0" err="1" smtClean="0">
                <a:latin typeface="Century Gothic" pitchFamily="34" charset="0"/>
              </a:rPr>
              <a:t>e</a:t>
            </a:r>
            <a:r>
              <a:rPr lang="en-IN" sz="1800" dirty="0" err="1" smtClean="0">
                <a:latin typeface="Century Gothic" pitchFamily="34" charset="0"/>
              </a:rPr>
              <a:t>ss</a:t>
            </a:r>
            <a:r>
              <a:rPr lang="en-IN" sz="2800" dirty="0" smtClean="0">
                <a:latin typeface="Century Gothic" pitchFamily="34" charset="0"/>
              </a:rPr>
              <a:t> = 5/[1 + (20/6)(5/3)] = </a:t>
            </a:r>
            <a:r>
              <a:rPr lang="en-IN" sz="2800" dirty="0" smtClean="0">
                <a:latin typeface="Century Gothic" pitchFamily="34" charset="0"/>
              </a:rPr>
              <a:t>0.76</a:t>
            </a:r>
            <a:endParaRPr lang="en-IN" sz="2800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sz="2800" dirty="0" smtClean="0">
                <a:latin typeface="Century Gothic" pitchFamily="34" charset="0"/>
              </a:rPr>
              <a:t> For ramp I/P of magnitude 6, R(s) = 6/ s</a:t>
            </a:r>
            <a:r>
              <a:rPr lang="en-IN" sz="2800" baseline="30000" dirty="0" smtClean="0">
                <a:latin typeface="Century Gothic" pitchFamily="34" charset="0"/>
              </a:rPr>
              <a:t>2</a:t>
            </a:r>
          </a:p>
          <a:p>
            <a:pPr>
              <a:buNone/>
            </a:pPr>
            <a:endParaRPr lang="en-IN" sz="2800" baseline="30000" dirty="0">
              <a:latin typeface="Century Gothic" pitchFamily="34" charset="0"/>
            </a:endParaRPr>
          </a:p>
          <a:p>
            <a:pPr>
              <a:buNone/>
            </a:pPr>
            <a:r>
              <a:rPr lang="en-IN" sz="2800" dirty="0" err="1" smtClean="0">
                <a:latin typeface="Century Gothic" pitchFamily="34" charset="0"/>
              </a:rPr>
              <a:t>Kv</a:t>
            </a:r>
            <a:r>
              <a:rPr lang="en-IN" sz="2800" dirty="0" smtClean="0">
                <a:latin typeface="Century Gothic" pitchFamily="34" charset="0"/>
              </a:rPr>
              <a:t> = 0 ; </a:t>
            </a:r>
            <a:r>
              <a:rPr lang="en-IN" sz="2800" dirty="0" err="1" smtClean="0">
                <a:latin typeface="Century Gothic" pitchFamily="34" charset="0"/>
              </a:rPr>
              <a:t>ess</a:t>
            </a:r>
            <a:r>
              <a:rPr lang="en-IN" sz="2800" dirty="0" smtClean="0">
                <a:latin typeface="Century Gothic" pitchFamily="34" charset="0"/>
              </a:rPr>
              <a:t> = infinity</a:t>
            </a:r>
          </a:p>
          <a:p>
            <a:pPr>
              <a:buNone/>
            </a:pPr>
            <a:endParaRPr lang="en-IN" sz="2800" baseline="30000" dirty="0">
              <a:latin typeface="Century Gothic" pitchFamily="34" charset="0"/>
            </a:endParaRPr>
          </a:p>
          <a:p>
            <a:pPr>
              <a:buNone/>
            </a:pPr>
            <a:endParaRPr lang="en-IN" sz="2800" baseline="30000" dirty="0" smtClean="0">
              <a:latin typeface="Century Gothic" pitchFamily="34" charset="0"/>
            </a:endParaRPr>
          </a:p>
          <a:p>
            <a:endParaRPr lang="en-IN" sz="2800" dirty="0" smtClean="0">
              <a:latin typeface="Century Gothic" pitchFamily="34" charset="0"/>
            </a:endParaRPr>
          </a:p>
          <a:p>
            <a:endParaRPr lang="en-IN" sz="2800" dirty="0" smtClean="0">
              <a:latin typeface="Century Gothic" pitchFamily="34" charset="0"/>
            </a:endParaRPr>
          </a:p>
          <a:p>
            <a:endParaRPr lang="en-IN" sz="2800" dirty="0">
              <a:latin typeface="Century Gothic" pitchFamily="34" charset="0"/>
            </a:endParaRPr>
          </a:p>
          <a:p>
            <a:endParaRPr lang="en-US" sz="2800" dirty="0">
              <a:latin typeface="Century Gothic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176" y="357166"/>
            <a:ext cx="4419824" cy="1004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34129" y="1928802"/>
            <a:ext cx="25812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77132" y="3357562"/>
            <a:ext cx="18669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14269" y="357166"/>
          <a:ext cx="4672045" cy="857256"/>
        </p:xfrm>
        <a:graphic>
          <a:graphicData uri="http://schemas.openxmlformats.org/presentationml/2006/ole">
            <p:oleObj spid="_x0000_s5124" name="Equation" r:id="rId6" imgW="2882900" imgH="444500" progId="Equation.3">
              <p:embed/>
            </p:oleObj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072330" y="5000636"/>
            <a:ext cx="14573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86248" y="5143512"/>
            <a:ext cx="25812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BODE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28736"/>
            <a:ext cx="51720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2647936"/>
            <a:ext cx="61722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486136"/>
            <a:ext cx="7588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1925"/>
            <a:ext cx="8763000" cy="639763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Bode Plot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066800"/>
            <a:ext cx="75882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438400"/>
            <a:ext cx="838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24375" y="5318125"/>
            <a:ext cx="6096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138" y="4343400"/>
            <a:ext cx="883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395413" y="3171825"/>
            <a:ext cx="63531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447800" y="5226050"/>
            <a:ext cx="26574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626100" y="5226050"/>
            <a:ext cx="24955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61925"/>
            <a:ext cx="8763000" cy="639763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marL="54864" eaLnBrk="1" fontAlgn="auto" hangingPunct="1">
              <a:spcAft>
                <a:spcPts val="0"/>
              </a:spcAft>
              <a:defRPr/>
            </a:pPr>
            <a:r>
              <a:rPr lang="en-US" sz="3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Problems in Bode Plot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914400"/>
            <a:ext cx="49101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914400"/>
            <a:ext cx="2573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62600" y="1371600"/>
            <a:ext cx="24765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2713" y="1981200"/>
            <a:ext cx="8491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6477000" y="41148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6175375" y="5049838"/>
            <a:ext cx="1787525" cy="239712"/>
          </a:xfrm>
          <a:custGeom>
            <a:avLst/>
            <a:gdLst>
              <a:gd name="connsiteX0" fmla="*/ 0 w 1786597"/>
              <a:gd name="connsiteY0" fmla="*/ 0 h 238613"/>
              <a:gd name="connsiteX1" fmla="*/ 295421 w 1786597"/>
              <a:gd name="connsiteY1" fmla="*/ 154744 h 238613"/>
              <a:gd name="connsiteX2" fmla="*/ 393895 w 1786597"/>
              <a:gd name="connsiteY2" fmla="*/ 168812 h 238613"/>
              <a:gd name="connsiteX3" fmla="*/ 478301 w 1786597"/>
              <a:gd name="connsiteY3" fmla="*/ 182880 h 238613"/>
              <a:gd name="connsiteX4" fmla="*/ 647114 w 1786597"/>
              <a:gd name="connsiteY4" fmla="*/ 225083 h 238613"/>
              <a:gd name="connsiteX5" fmla="*/ 1378634 w 1786597"/>
              <a:gd name="connsiteY5" fmla="*/ 211015 h 238613"/>
              <a:gd name="connsiteX6" fmla="*/ 1533378 w 1786597"/>
              <a:gd name="connsiteY6" fmla="*/ 168812 h 238613"/>
              <a:gd name="connsiteX7" fmla="*/ 1631852 w 1786597"/>
              <a:gd name="connsiteY7" fmla="*/ 140676 h 238613"/>
              <a:gd name="connsiteX8" fmla="*/ 1674055 w 1786597"/>
              <a:gd name="connsiteY8" fmla="*/ 112541 h 238613"/>
              <a:gd name="connsiteX9" fmla="*/ 1744394 w 1786597"/>
              <a:gd name="connsiteY9" fmla="*/ 56270 h 238613"/>
              <a:gd name="connsiteX10" fmla="*/ 1786597 w 1786597"/>
              <a:gd name="connsiteY10" fmla="*/ 42203 h 23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6597" h="238613">
                <a:moveTo>
                  <a:pt x="0" y="0"/>
                </a:moveTo>
                <a:cubicBezTo>
                  <a:pt x="98474" y="51581"/>
                  <a:pt x="193244" y="110954"/>
                  <a:pt x="295421" y="154744"/>
                </a:cubicBezTo>
                <a:cubicBezTo>
                  <a:pt x="325898" y="167806"/>
                  <a:pt x="361123" y="163770"/>
                  <a:pt x="393895" y="168812"/>
                </a:cubicBezTo>
                <a:cubicBezTo>
                  <a:pt x="422087" y="173149"/>
                  <a:pt x="450629" y="175962"/>
                  <a:pt x="478301" y="182880"/>
                </a:cubicBezTo>
                <a:cubicBezTo>
                  <a:pt x="701233" y="238613"/>
                  <a:pt x="426251" y="188272"/>
                  <a:pt x="647114" y="225083"/>
                </a:cubicBezTo>
                <a:lnTo>
                  <a:pt x="1378634" y="211015"/>
                </a:lnTo>
                <a:cubicBezTo>
                  <a:pt x="1423077" y="209456"/>
                  <a:pt x="1494478" y="181779"/>
                  <a:pt x="1533378" y="168812"/>
                </a:cubicBezTo>
                <a:cubicBezTo>
                  <a:pt x="1593929" y="148628"/>
                  <a:pt x="1561188" y="158342"/>
                  <a:pt x="1631852" y="140676"/>
                </a:cubicBezTo>
                <a:cubicBezTo>
                  <a:pt x="1645920" y="131298"/>
                  <a:pt x="1660853" y="123103"/>
                  <a:pt x="1674055" y="112541"/>
                </a:cubicBezTo>
                <a:cubicBezTo>
                  <a:pt x="1717668" y="77652"/>
                  <a:pt x="1686667" y="85134"/>
                  <a:pt x="1744394" y="56270"/>
                </a:cubicBezTo>
                <a:cubicBezTo>
                  <a:pt x="1757657" y="49638"/>
                  <a:pt x="1786597" y="42203"/>
                  <a:pt x="1786597" y="4220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751763" y="5121275"/>
            <a:ext cx="168275" cy="0"/>
          </a:xfrm>
          <a:custGeom>
            <a:avLst/>
            <a:gdLst>
              <a:gd name="connsiteX0" fmla="*/ 0 w 168813"/>
              <a:gd name="connsiteY0" fmla="*/ 0 h 0"/>
              <a:gd name="connsiteX1" fmla="*/ 168813 w 16881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813">
                <a:moveTo>
                  <a:pt x="0" y="0"/>
                </a:moveTo>
                <a:lnTo>
                  <a:pt x="168813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7934325" y="5133975"/>
            <a:ext cx="0" cy="141288"/>
          </a:xfrm>
          <a:custGeom>
            <a:avLst/>
            <a:gdLst>
              <a:gd name="connsiteX0" fmla="*/ 0 w 0"/>
              <a:gd name="connsiteY0" fmla="*/ 0 h 140677"/>
              <a:gd name="connsiteX1" fmla="*/ 0 w 0"/>
              <a:gd name="connsiteY1" fmla="*/ 140677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0677">
                <a:moveTo>
                  <a:pt x="0" y="0"/>
                </a:moveTo>
                <a:lnTo>
                  <a:pt x="0" y="140677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10800000" flipV="1">
            <a:off x="7543800" y="51054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6259513" y="6134100"/>
            <a:ext cx="1646237" cy="254000"/>
          </a:xfrm>
          <a:custGeom>
            <a:avLst/>
            <a:gdLst>
              <a:gd name="connsiteX0" fmla="*/ 0 w 1645920"/>
              <a:gd name="connsiteY0" fmla="*/ 0 h 254059"/>
              <a:gd name="connsiteX1" fmla="*/ 126609 w 1645920"/>
              <a:gd name="connsiteY1" fmla="*/ 98474 h 254059"/>
              <a:gd name="connsiteX2" fmla="*/ 182880 w 1645920"/>
              <a:gd name="connsiteY2" fmla="*/ 112541 h 254059"/>
              <a:gd name="connsiteX3" fmla="*/ 239151 w 1645920"/>
              <a:gd name="connsiteY3" fmla="*/ 140677 h 254059"/>
              <a:gd name="connsiteX4" fmla="*/ 506437 w 1645920"/>
              <a:gd name="connsiteY4" fmla="*/ 182880 h 254059"/>
              <a:gd name="connsiteX5" fmla="*/ 1280160 w 1645920"/>
              <a:gd name="connsiteY5" fmla="*/ 182880 h 254059"/>
              <a:gd name="connsiteX6" fmla="*/ 1322363 w 1645920"/>
              <a:gd name="connsiteY6" fmla="*/ 168812 h 254059"/>
              <a:gd name="connsiteX7" fmla="*/ 1448972 w 1645920"/>
              <a:gd name="connsiteY7" fmla="*/ 154744 h 254059"/>
              <a:gd name="connsiteX8" fmla="*/ 1533379 w 1645920"/>
              <a:gd name="connsiteY8" fmla="*/ 112541 h 254059"/>
              <a:gd name="connsiteX9" fmla="*/ 1561514 w 1645920"/>
              <a:gd name="connsiteY9" fmla="*/ 70338 h 254059"/>
              <a:gd name="connsiteX10" fmla="*/ 1645920 w 1645920"/>
              <a:gd name="connsiteY10" fmla="*/ 56271 h 25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45920" h="254059">
                <a:moveTo>
                  <a:pt x="0" y="0"/>
                </a:moveTo>
                <a:cubicBezTo>
                  <a:pt x="33113" y="33113"/>
                  <a:pt x="81740" y="87257"/>
                  <a:pt x="126609" y="98474"/>
                </a:cubicBezTo>
                <a:lnTo>
                  <a:pt x="182880" y="112541"/>
                </a:lnTo>
                <a:cubicBezTo>
                  <a:pt x="201637" y="121920"/>
                  <a:pt x="219680" y="132889"/>
                  <a:pt x="239151" y="140677"/>
                </a:cubicBezTo>
                <a:cubicBezTo>
                  <a:pt x="352171" y="185885"/>
                  <a:pt x="354573" y="171198"/>
                  <a:pt x="506437" y="182880"/>
                </a:cubicBezTo>
                <a:cubicBezTo>
                  <a:pt x="791146" y="254059"/>
                  <a:pt x="588116" y="208512"/>
                  <a:pt x="1280160" y="182880"/>
                </a:cubicBezTo>
                <a:cubicBezTo>
                  <a:pt x="1294978" y="182331"/>
                  <a:pt x="1307736" y="171250"/>
                  <a:pt x="1322363" y="168812"/>
                </a:cubicBezTo>
                <a:cubicBezTo>
                  <a:pt x="1364248" y="161831"/>
                  <a:pt x="1406769" y="159433"/>
                  <a:pt x="1448972" y="154744"/>
                </a:cubicBezTo>
                <a:cubicBezTo>
                  <a:pt x="1550072" y="53648"/>
                  <a:pt x="1377808" y="216256"/>
                  <a:pt x="1533379" y="112541"/>
                </a:cubicBezTo>
                <a:cubicBezTo>
                  <a:pt x="1547447" y="103163"/>
                  <a:pt x="1546834" y="78726"/>
                  <a:pt x="1561514" y="70338"/>
                </a:cubicBezTo>
                <a:cubicBezTo>
                  <a:pt x="1587741" y="55351"/>
                  <a:pt x="1617495" y="56271"/>
                  <a:pt x="1645920" y="5627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67625" y="6161088"/>
            <a:ext cx="252413" cy="15875"/>
          </a:xfrm>
          <a:custGeom>
            <a:avLst/>
            <a:gdLst>
              <a:gd name="connsiteX0" fmla="*/ 0 w 253219"/>
              <a:gd name="connsiteY0" fmla="*/ 0 h 15404"/>
              <a:gd name="connsiteX1" fmla="*/ 253219 w 253219"/>
              <a:gd name="connsiteY1" fmla="*/ 14068 h 1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3219" h="15404">
                <a:moveTo>
                  <a:pt x="0" y="0"/>
                </a:moveTo>
                <a:cubicBezTo>
                  <a:pt x="215657" y="15404"/>
                  <a:pt x="131131" y="14068"/>
                  <a:pt x="253219" y="1406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7848600" y="6189663"/>
            <a:ext cx="42863" cy="225425"/>
          </a:xfrm>
          <a:custGeom>
            <a:avLst/>
            <a:gdLst>
              <a:gd name="connsiteX0" fmla="*/ 43366 w 43366"/>
              <a:gd name="connsiteY0" fmla="*/ 0 h 225083"/>
              <a:gd name="connsiteX1" fmla="*/ 15231 w 43366"/>
              <a:gd name="connsiteY1" fmla="*/ 84406 h 225083"/>
              <a:gd name="connsiteX2" fmla="*/ 1163 w 43366"/>
              <a:gd name="connsiteY2" fmla="*/ 225083 h 22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66" h="225083">
                <a:moveTo>
                  <a:pt x="43366" y="0"/>
                </a:moveTo>
                <a:cubicBezTo>
                  <a:pt x="33988" y="28135"/>
                  <a:pt x="18910" y="54978"/>
                  <a:pt x="15231" y="84406"/>
                </a:cubicBezTo>
                <a:cubicBezTo>
                  <a:pt x="0" y="206253"/>
                  <a:pt x="1163" y="159141"/>
                  <a:pt x="1163" y="22508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151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6200" y="3581400"/>
            <a:ext cx="876300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8" name="Rectangle 2"/>
          <p:cNvSpPr>
            <a:spLocks noChangeArrowheads="1"/>
          </p:cNvSpPr>
          <p:nvPr/>
        </p:nvSpPr>
        <p:spPr bwMode="auto">
          <a:xfrm>
            <a:off x="7181850" y="4268788"/>
            <a:ext cx="1581150" cy="53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Verdana" pitchFamily="34" charset="0"/>
              </a:rPr>
              <a:t>-20 slope </a:t>
            </a:r>
          </a:p>
          <a:p>
            <a:r>
              <a:rPr lang="en-US" sz="1600" b="1">
                <a:solidFill>
                  <a:srgbClr val="C00000"/>
                </a:solidFill>
                <a:latin typeface="Verdana" pitchFamily="34" charset="0"/>
              </a:rPr>
              <a:t>up to 2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3569" name="Rectangle 3"/>
          <p:cNvSpPr>
            <a:spLocks noChangeArrowheads="1"/>
          </p:cNvSpPr>
          <p:nvPr/>
        </p:nvSpPr>
        <p:spPr bwMode="auto">
          <a:xfrm>
            <a:off x="6972300" y="5175250"/>
            <a:ext cx="20193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b="1">
                <a:solidFill>
                  <a:srgbClr val="C00000"/>
                </a:solidFill>
                <a:latin typeface="Verdana" pitchFamily="34" charset="0"/>
              </a:rPr>
              <a:t>( b/w 2 to 20)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b="1">
                <a:solidFill>
                  <a:srgbClr val="C00000"/>
                </a:solidFill>
                <a:latin typeface="Verdana" pitchFamily="34" charset="0"/>
              </a:rPr>
              <a:t>slope is -40 db/dec</a:t>
            </a:r>
          </a:p>
        </p:txBody>
      </p:sp>
      <p:sp>
        <p:nvSpPr>
          <p:cNvPr id="23570" name="Rectangle 21"/>
          <p:cNvSpPr>
            <a:spLocks noChangeArrowheads="1"/>
          </p:cNvSpPr>
          <p:nvPr/>
        </p:nvSpPr>
        <p:spPr bwMode="auto">
          <a:xfrm>
            <a:off x="7010400" y="6054725"/>
            <a:ext cx="20193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b="1">
                <a:solidFill>
                  <a:srgbClr val="C00000"/>
                </a:solidFill>
                <a:latin typeface="Verdana" pitchFamily="34" charset="0"/>
              </a:rPr>
              <a:t>( b/w 20 to infinity 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200" b="1">
                <a:solidFill>
                  <a:srgbClr val="C00000"/>
                </a:solidFill>
                <a:latin typeface="Verdana" pitchFamily="34" charset="0"/>
              </a:rPr>
              <a:t>slope is -60 db/dec</a:t>
            </a:r>
          </a:p>
        </p:txBody>
      </p:sp>
      <p:sp>
        <p:nvSpPr>
          <p:cNvPr id="23571" name="Rectangle 4"/>
          <p:cNvSpPr>
            <a:spLocks noChangeArrowheads="1"/>
          </p:cNvSpPr>
          <p:nvPr/>
        </p:nvSpPr>
        <p:spPr bwMode="auto">
          <a:xfrm>
            <a:off x="7505700" y="3657600"/>
            <a:ext cx="10287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400" b="1">
                <a:solidFill>
                  <a:srgbClr val="C00000"/>
                </a:solidFill>
                <a:latin typeface="Verdana" pitchFamily="34" charset="0"/>
              </a:rPr>
              <a:t>Change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1400" b="1">
                <a:solidFill>
                  <a:srgbClr val="C00000"/>
                </a:solidFill>
                <a:latin typeface="Verdana" pitchFamily="34" charset="0"/>
              </a:rPr>
              <a:t> in slope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96000" y="4343400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19800" y="5257800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96000" y="6019800"/>
            <a:ext cx="11430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248400" y="4486275"/>
            <a:ext cx="784225" cy="6191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172200" y="5334000"/>
            <a:ext cx="784225" cy="6191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1905000"/>
            <a:ext cx="85550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33538" y="304800"/>
            <a:ext cx="57245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374650" y="250825"/>
            <a:ext cx="8229600" cy="4527550"/>
          </a:xfrm>
        </p:spPr>
        <p:txBody>
          <a:bodyPr/>
          <a:lstStyle/>
          <a:p>
            <a:pPr eaLnBrk="1" hangingPunct="1"/>
            <a:r>
              <a:rPr lang="en-US" sz="2000" b="1" smtClean="0">
                <a:solidFill>
                  <a:srgbClr val="FF0000"/>
                </a:solidFill>
              </a:rPr>
              <a:t>To find the starting point by considering the lowest value of </a:t>
            </a:r>
            <a:r>
              <a:rPr lang="el-GR" sz="2000" b="1" smtClean="0">
                <a:solidFill>
                  <a:srgbClr val="FF0000"/>
                </a:solidFill>
                <a:cs typeface="Times New Roman" pitchFamily="18" charset="0"/>
              </a:rPr>
              <a:t>ω</a:t>
            </a:r>
            <a:r>
              <a:rPr lang="en-US" sz="2000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as either 0.1 or as 1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68463"/>
            <a:ext cx="8035925" cy="505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82863" y="571500"/>
            <a:ext cx="42751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2838" y="1069975"/>
            <a:ext cx="393541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 flipH="1" flipV="1">
            <a:off x="1066800" y="3124200"/>
            <a:ext cx="1762125" cy="8953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855913" y="4038600"/>
            <a:ext cx="1335087" cy="12954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191000" y="5334000"/>
            <a:ext cx="530225" cy="6858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371600" y="2971800"/>
            <a:ext cx="1211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-20 dB/dec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24200" y="4019550"/>
            <a:ext cx="12112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-40 dB/dec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52950" y="5400675"/>
            <a:ext cx="12128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C00000"/>
                </a:solidFill>
              </a:rPr>
              <a:t>-60 dB/dec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905125" y="3190875"/>
            <a:ext cx="758825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275138" y="4495800"/>
            <a:ext cx="758825" cy="762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59375" y="2133600"/>
            <a:ext cx="2765425" cy="762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3625850" y="1109663"/>
            <a:ext cx="1219200" cy="22066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571768" y="1571612"/>
            <a:ext cx="50003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86116" y="1643050"/>
            <a:ext cx="500034" cy="42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1711305" y="3869693"/>
            <a:ext cx="3643338" cy="4730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/>
      <p:bldP spid="26" grpId="0" animBg="1"/>
      <p:bldP spid="17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4864"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714876" y="1600201"/>
            <a:ext cx="3971924" cy="2328866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IN" sz="2400" b="1" dirty="0" smtClean="0">
                <a:latin typeface="Century Gothic" pitchFamily="34" charset="0"/>
              </a:rPr>
              <a:t>GM = 19 </a:t>
            </a:r>
            <a:r>
              <a:rPr lang="en-IN" sz="2400" b="1" dirty="0">
                <a:latin typeface="Century Gothic" pitchFamily="34" charset="0"/>
              </a:rPr>
              <a:t>d</a:t>
            </a:r>
            <a:r>
              <a:rPr lang="en-IN" sz="2400" b="1" dirty="0" smtClean="0">
                <a:latin typeface="Century Gothic" pitchFamily="34" charset="0"/>
              </a:rPr>
              <a:t>B at 5.66 r/s (i.e.</a:t>
            </a:r>
            <a:r>
              <a:rPr lang="el-GR" sz="2400" b="1" dirty="0" smtClean="0">
                <a:latin typeface="Century Gothic" pitchFamily="34" charset="0"/>
              </a:rPr>
              <a:t>ω</a:t>
            </a:r>
            <a:r>
              <a:rPr lang="en-IN" sz="2400" b="1" dirty="0" smtClean="0">
                <a:latin typeface="Century Gothic" pitchFamily="34" charset="0"/>
              </a:rPr>
              <a:t>pc )</a:t>
            </a:r>
          </a:p>
          <a:p>
            <a:pPr>
              <a:buNone/>
            </a:pPr>
            <a:r>
              <a:rPr lang="en-IN" sz="2400" b="1" dirty="0" smtClean="0">
                <a:latin typeface="Century Gothic" pitchFamily="34" charset="0"/>
              </a:rPr>
              <a:t>PM = 46° at 1.57 r/s (i.e.</a:t>
            </a:r>
            <a:r>
              <a:rPr lang="el-GR" sz="2400" b="1" dirty="0" smtClean="0">
                <a:latin typeface="Century Gothic" pitchFamily="34" charset="0"/>
              </a:rPr>
              <a:t>ω</a:t>
            </a:r>
            <a:r>
              <a:rPr lang="en-IN" sz="2400" b="1" dirty="0" err="1">
                <a:latin typeface="Century Gothic" pitchFamily="34" charset="0"/>
              </a:rPr>
              <a:t>g</a:t>
            </a:r>
            <a:r>
              <a:rPr lang="en-IN" sz="2400" b="1" dirty="0" err="1" smtClean="0">
                <a:latin typeface="Century Gothic" pitchFamily="34" charset="0"/>
              </a:rPr>
              <a:t>c</a:t>
            </a:r>
            <a:r>
              <a:rPr lang="en-IN" sz="2400" b="1" dirty="0" smtClean="0">
                <a:latin typeface="Century Gothic" pitchFamily="34" charset="0"/>
              </a:rPr>
              <a:t> )</a:t>
            </a:r>
            <a:endParaRPr lang="en-US" sz="2400" b="1" dirty="0" smtClean="0">
              <a:latin typeface="Century Gothic" pitchFamily="34" charset="0"/>
            </a:endParaRPr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42386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8181975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Century Gothic" pitchFamily="34" charset="0"/>
              </a:rPr>
              <a:t>MODEL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3248"/>
            <a:ext cx="8229600" cy="2982915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      V</a:t>
            </a:r>
            <a:r>
              <a:rPr lang="en-IN" baseline="-25000" dirty="0" smtClean="0">
                <a:latin typeface="Century Gothic" pitchFamily="34" charset="0"/>
              </a:rPr>
              <a:t>o </a:t>
            </a:r>
            <a:r>
              <a:rPr lang="en-IN" dirty="0" smtClean="0">
                <a:latin typeface="Century Gothic" pitchFamily="34" charset="0"/>
              </a:rPr>
              <a:t>/ V</a:t>
            </a:r>
            <a:r>
              <a:rPr lang="en-IN" baseline="-25000" dirty="0" smtClean="0">
                <a:latin typeface="Century Gothic" pitchFamily="34" charset="0"/>
              </a:rPr>
              <a:t>i </a:t>
            </a:r>
            <a:r>
              <a:rPr lang="en-IN" dirty="0" smtClean="0">
                <a:latin typeface="Century Gothic" pitchFamily="34" charset="0"/>
              </a:rPr>
              <a:t>= (Rcs+1)</a:t>
            </a:r>
            <a:r>
              <a:rPr lang="en-IN" baseline="30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/ (R</a:t>
            </a:r>
            <a:r>
              <a:rPr lang="en-IN" baseline="30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c</a:t>
            </a:r>
            <a:r>
              <a:rPr lang="en-IN" baseline="30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s</a:t>
            </a:r>
            <a:r>
              <a:rPr lang="en-IN" baseline="30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 + 3 R C s + 1)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28604"/>
            <a:ext cx="4537038" cy="245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CIA 1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ANSWERS DISCUSSION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286388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THANK YOU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-24"/>
            <a:ext cx="6164559" cy="339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47" name="Group 46"/>
          <p:cNvGrpSpPr/>
          <p:nvPr/>
        </p:nvGrpSpPr>
        <p:grpSpPr>
          <a:xfrm>
            <a:off x="4929190" y="1214422"/>
            <a:ext cx="785818" cy="857264"/>
            <a:chOff x="4929190" y="1214422"/>
            <a:chExt cx="785818" cy="857264"/>
          </a:xfrm>
        </p:grpSpPr>
        <p:cxnSp>
          <p:nvCxnSpPr>
            <p:cNvPr id="6" name="Straight Connector 5"/>
            <p:cNvCxnSpPr/>
            <p:nvPr/>
          </p:nvCxnSpPr>
          <p:spPr>
            <a:xfrm rot="16200000" flipH="1">
              <a:off x="4901091" y="1313959"/>
              <a:ext cx="770578" cy="71438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 flipV="1">
              <a:off x="4893467" y="1250145"/>
              <a:ext cx="857264" cy="78581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143240" y="3571876"/>
            <a:ext cx="5457825" cy="2809875"/>
            <a:chOff x="3143240" y="3571876"/>
            <a:chExt cx="5457825" cy="2809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43240" y="3571876"/>
              <a:ext cx="5457825" cy="2809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3702" y="4572008"/>
              <a:ext cx="1238253" cy="575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000372"/>
            <a:ext cx="56483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28581" y="85721"/>
            <a:ext cx="5400675" cy="2771775"/>
            <a:chOff x="28581" y="85721"/>
            <a:chExt cx="5400675" cy="27717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81" y="85721"/>
              <a:ext cx="5400675" cy="277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1868" y="1025826"/>
              <a:ext cx="1181100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4857760"/>
            <a:ext cx="43624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49880"/>
            <a:ext cx="692024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469080"/>
            <a:ext cx="38625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1469080"/>
            <a:ext cx="2286000" cy="48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078679"/>
            <a:ext cx="5943600" cy="77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2928934"/>
            <a:ext cx="4286280" cy="325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71480"/>
            <a:ext cx="2819400" cy="2141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095480"/>
            <a:ext cx="518337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692622"/>
            <a:ext cx="1676400" cy="109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789488"/>
            <a:ext cx="3733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705080"/>
            <a:ext cx="4191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5117893"/>
            <a:ext cx="31042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Uns</a:t>
            </a:r>
            <a:r>
              <a:rPr 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table System</a:t>
            </a:r>
            <a:endParaRPr lang="en-US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8456" y="89146"/>
            <a:ext cx="38625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14800" y="78415"/>
            <a:ext cx="4876800" cy="77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Down Arrow 9"/>
          <p:cNvSpPr/>
          <p:nvPr/>
        </p:nvSpPr>
        <p:spPr>
          <a:xfrm>
            <a:off x="5643570" y="1643050"/>
            <a:ext cx="42862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3214686"/>
            <a:ext cx="6019800" cy="476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500042"/>
            <a:ext cx="8335963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643446"/>
            <a:ext cx="7935913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57158" y="214290"/>
            <a:ext cx="8305800" cy="1766532"/>
            <a:chOff x="357158" y="214290"/>
            <a:chExt cx="8305800" cy="176653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58" y="214290"/>
              <a:ext cx="8305800" cy="1766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" name="TextBox 2"/>
            <p:cNvSpPr txBox="1"/>
            <p:nvPr/>
          </p:nvSpPr>
          <p:spPr>
            <a:xfrm>
              <a:off x="5072066" y="345024"/>
              <a:ext cx="714380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596" y="2500306"/>
            <a:ext cx="84296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Century Gothic" pitchFamily="34" charset="0"/>
              </a:rPr>
              <a:t>Breakaway point is at -2.43, -14.23</a:t>
            </a:r>
          </a:p>
          <a:p>
            <a:endParaRPr lang="en-IN" sz="3200" dirty="0">
              <a:latin typeface="Century Gothic" pitchFamily="34" charset="0"/>
            </a:endParaRPr>
          </a:p>
          <a:p>
            <a:endParaRPr lang="en-IN" sz="3200" dirty="0" smtClean="0">
              <a:latin typeface="Century Gothic" pitchFamily="34" charset="0"/>
            </a:endParaRPr>
          </a:p>
          <a:p>
            <a:endParaRPr lang="en-IN" sz="3200" dirty="0">
              <a:latin typeface="Century Gothic" pitchFamily="34" charset="0"/>
            </a:endParaRPr>
          </a:p>
          <a:p>
            <a:endParaRPr lang="en-IN" sz="3200" dirty="0" smtClean="0">
              <a:latin typeface="Century Gothic" pitchFamily="34" charset="0"/>
            </a:endParaRPr>
          </a:p>
          <a:p>
            <a:r>
              <a:rPr lang="en-IN" sz="3200" dirty="0" smtClean="0">
                <a:latin typeface="Century Gothic" pitchFamily="34" charset="0"/>
              </a:rPr>
              <a:t>Using </a:t>
            </a:r>
            <a:r>
              <a:rPr lang="en-IN" sz="3200" dirty="0" err="1" smtClean="0">
                <a:latin typeface="Century Gothic" pitchFamily="34" charset="0"/>
              </a:rPr>
              <a:t>Routh</a:t>
            </a:r>
            <a:r>
              <a:rPr lang="en-IN" sz="3200" dirty="0" smtClean="0">
                <a:latin typeface="Century Gothic" pitchFamily="34" charset="0"/>
              </a:rPr>
              <a:t>, can check for K value &amp; </a:t>
            </a:r>
            <a:r>
              <a:rPr lang="el-GR" sz="3200" dirty="0" smtClean="0">
                <a:latin typeface="Century Gothic" pitchFamily="34" charset="0"/>
              </a:rPr>
              <a:t>ω</a:t>
            </a:r>
            <a:r>
              <a:rPr lang="en-IN" sz="3200" dirty="0" smtClean="0">
                <a:latin typeface="Century Gothic" pitchFamily="34" charset="0"/>
              </a:rPr>
              <a:t> values…</a:t>
            </a:r>
          </a:p>
          <a:p>
            <a:r>
              <a:rPr lang="en-IN" sz="3200" dirty="0" smtClean="0">
                <a:latin typeface="Century Gothic" pitchFamily="34" charset="0"/>
              </a:rPr>
              <a:t>K = 2520, </a:t>
            </a:r>
            <a:r>
              <a:rPr lang="el-GR" sz="3200" dirty="0" smtClean="0">
                <a:latin typeface="Century Gothic" pitchFamily="34" charset="0"/>
              </a:rPr>
              <a:t>ω</a:t>
            </a:r>
            <a:r>
              <a:rPr lang="en-IN" sz="3200" dirty="0" smtClean="0">
                <a:latin typeface="Century Gothic" pitchFamily="34" charset="0"/>
              </a:rPr>
              <a:t> = ±10.2 </a:t>
            </a:r>
            <a:r>
              <a:rPr lang="en-IN" sz="3200" dirty="0" err="1" smtClean="0">
                <a:latin typeface="Century Gothic" pitchFamily="34" charset="0"/>
              </a:rPr>
              <a:t>i</a:t>
            </a:r>
            <a:endParaRPr lang="en-US" sz="3200" dirty="0">
              <a:latin typeface="Century Gothic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3500438"/>
            <a:ext cx="41052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Group 9"/>
          <p:cNvGrpSpPr/>
          <p:nvPr/>
        </p:nvGrpSpPr>
        <p:grpSpPr>
          <a:xfrm>
            <a:off x="6357950" y="2428860"/>
            <a:ext cx="785818" cy="857264"/>
            <a:chOff x="4929190" y="1214422"/>
            <a:chExt cx="785818" cy="857264"/>
          </a:xfrm>
        </p:grpSpPr>
        <p:cxnSp>
          <p:nvCxnSpPr>
            <p:cNvPr id="11" name="Straight Connector 10"/>
            <p:cNvCxnSpPr/>
            <p:nvPr/>
          </p:nvCxnSpPr>
          <p:spPr>
            <a:xfrm rot="16200000" flipH="1">
              <a:off x="4901091" y="1313959"/>
              <a:ext cx="770578" cy="71438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 flipH="1" flipV="1">
              <a:off x="4893467" y="1250145"/>
              <a:ext cx="857264" cy="78581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-80963"/>
            <a:ext cx="8812213" cy="702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231</Words>
  <Application>Microsoft Office PowerPoint</Application>
  <PresentationFormat>On-screen Show (4:3)</PresentationFormat>
  <Paragraphs>49</Paragraphs>
  <Slides>20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Slide 1</vt:lpstr>
      <vt:lpstr>CIA 1 </vt:lpstr>
      <vt:lpstr>Slide 3</vt:lpstr>
      <vt:lpstr>Slide 4</vt:lpstr>
      <vt:lpstr>Slide 5</vt:lpstr>
      <vt:lpstr>Slide 6</vt:lpstr>
      <vt:lpstr>Slide 7</vt:lpstr>
      <vt:lpstr>Slide 8</vt:lpstr>
      <vt:lpstr>Slide 9</vt:lpstr>
      <vt:lpstr>Problems in Time Response Analysis</vt:lpstr>
      <vt:lpstr>Problems in Time Response Analysis</vt:lpstr>
      <vt:lpstr>Slide 12</vt:lpstr>
      <vt:lpstr>BODE</vt:lpstr>
      <vt:lpstr>Problems in Bode Plot</vt:lpstr>
      <vt:lpstr>Problems in Bode Plot</vt:lpstr>
      <vt:lpstr>Slide 16</vt:lpstr>
      <vt:lpstr>Slide 17</vt:lpstr>
      <vt:lpstr>Slide 18</vt:lpstr>
      <vt:lpstr>MODEL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CIA 1 </dc:title>
  <dc:creator>SASTRA</dc:creator>
  <cp:lastModifiedBy>SASTRA</cp:lastModifiedBy>
  <cp:revision>50</cp:revision>
  <dcterms:created xsi:type="dcterms:W3CDTF">2025-03-17T05:01:37Z</dcterms:created>
  <dcterms:modified xsi:type="dcterms:W3CDTF">2025-03-19T04:52:15Z</dcterms:modified>
</cp:coreProperties>
</file>