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9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101-2437-4CFF-859B-1BDC8A06998C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BC63-5716-4C8A-8B8A-7942FA3AF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101-2437-4CFF-859B-1BDC8A06998C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BC63-5716-4C8A-8B8A-7942FA3AF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101-2437-4CFF-859B-1BDC8A06998C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BC63-5716-4C8A-8B8A-7942FA3AF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101-2437-4CFF-859B-1BDC8A06998C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BC63-5716-4C8A-8B8A-7942FA3AF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101-2437-4CFF-859B-1BDC8A06998C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BC63-5716-4C8A-8B8A-7942FA3AF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101-2437-4CFF-859B-1BDC8A06998C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BC63-5716-4C8A-8B8A-7942FA3AF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101-2437-4CFF-859B-1BDC8A06998C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BC63-5716-4C8A-8B8A-7942FA3AF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101-2437-4CFF-859B-1BDC8A06998C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BC63-5716-4C8A-8B8A-7942FA3AF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101-2437-4CFF-859B-1BDC8A06998C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BC63-5716-4C8A-8B8A-7942FA3AF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101-2437-4CFF-859B-1BDC8A06998C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BC63-5716-4C8A-8B8A-7942FA3AF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31101-2437-4CFF-859B-1BDC8A06998C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BC63-5716-4C8A-8B8A-7942FA3AF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31101-2437-4CFF-859B-1BDC8A06998C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BC63-5716-4C8A-8B8A-7942FA3AF1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ROOT LOCUS - INTRO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Char.eqn :</a:t>
            </a:r>
            <a:endParaRPr 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285728"/>
            <a:ext cx="43719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9156" y="3500438"/>
            <a:ext cx="4572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857232"/>
            <a:ext cx="40576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2534" name="Equation" r:id="rId6" imgW="114120" imgH="21564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2535" name="Equation" r:id="rId7" imgW="114120" imgH="215640" progId="Equation.3">
              <p:embed/>
            </p:oleObj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14356"/>
            <a:ext cx="7000924" cy="5929354"/>
          </a:xfrm>
        </p:spPr>
        <p:txBody>
          <a:bodyPr>
            <a:normAutofit/>
          </a:bodyPr>
          <a:lstStyle/>
          <a:p>
            <a:endParaRPr lang="en-IN" sz="2400" dirty="0" smtClean="0">
              <a:latin typeface="Century Gothic" pitchFamily="34" charset="0"/>
            </a:endParaRPr>
          </a:p>
          <a:p>
            <a:r>
              <a:rPr lang="en-IN" sz="2400" dirty="0" smtClean="0">
                <a:latin typeface="Century Gothic" pitchFamily="34" charset="0"/>
              </a:rPr>
              <a:t>                                             = -( s</a:t>
            </a:r>
            <a:r>
              <a:rPr lang="en-IN" sz="2400" baseline="30000" dirty="0" smtClean="0">
                <a:latin typeface="Century Gothic" pitchFamily="34" charset="0"/>
              </a:rPr>
              <a:t>3</a:t>
            </a:r>
            <a:r>
              <a:rPr lang="en-IN" sz="2400" dirty="0" smtClean="0">
                <a:latin typeface="Century Gothic" pitchFamily="34" charset="0"/>
              </a:rPr>
              <a:t> + 6s</a:t>
            </a:r>
            <a:r>
              <a:rPr lang="en-IN" sz="2400" baseline="30000" dirty="0" smtClean="0">
                <a:latin typeface="Century Gothic" pitchFamily="34" charset="0"/>
              </a:rPr>
              <a:t>2</a:t>
            </a:r>
            <a:r>
              <a:rPr lang="en-IN" sz="2400" dirty="0" smtClean="0">
                <a:latin typeface="Century Gothic" pitchFamily="34" charset="0"/>
              </a:rPr>
              <a:t> + 5s)</a:t>
            </a:r>
          </a:p>
          <a:p>
            <a:r>
              <a:rPr lang="en-IN" sz="2400" dirty="0" err="1" smtClean="0">
                <a:latin typeface="Century Gothic" pitchFamily="34" charset="0"/>
              </a:rPr>
              <a:t>dK</a:t>
            </a:r>
            <a:r>
              <a:rPr lang="en-IN" sz="2400" dirty="0" smtClean="0">
                <a:latin typeface="Century Gothic" pitchFamily="34" charset="0"/>
              </a:rPr>
              <a:t>/</a:t>
            </a:r>
            <a:r>
              <a:rPr lang="en-IN" sz="2400" dirty="0" err="1" smtClean="0">
                <a:latin typeface="Century Gothic" pitchFamily="34" charset="0"/>
              </a:rPr>
              <a:t>ds</a:t>
            </a:r>
            <a:r>
              <a:rPr lang="en-IN" sz="2400" dirty="0" smtClean="0">
                <a:latin typeface="Century Gothic" pitchFamily="34" charset="0"/>
              </a:rPr>
              <a:t> = -(3s</a:t>
            </a:r>
            <a:r>
              <a:rPr lang="en-IN" sz="2400" baseline="30000" dirty="0" smtClean="0">
                <a:latin typeface="Century Gothic" pitchFamily="34" charset="0"/>
              </a:rPr>
              <a:t>2</a:t>
            </a:r>
            <a:r>
              <a:rPr lang="en-IN" sz="2400" dirty="0" smtClean="0">
                <a:latin typeface="Century Gothic" pitchFamily="34" charset="0"/>
              </a:rPr>
              <a:t> + 12s +5)</a:t>
            </a:r>
          </a:p>
          <a:p>
            <a:r>
              <a:rPr lang="en-US" sz="2400" dirty="0" smtClean="0">
                <a:latin typeface="Century Gothic" pitchFamily="34" charset="0"/>
              </a:rPr>
              <a:t>[ we get </a:t>
            </a:r>
            <a:r>
              <a:rPr lang="en-US" sz="2400" dirty="0" smtClean="0">
                <a:latin typeface="Century Gothic" pitchFamily="34" charset="0"/>
              </a:rPr>
              <a:t>it as s=−0.473, -</a:t>
            </a:r>
            <a:r>
              <a:rPr lang="en-US" sz="2400" dirty="0" smtClean="0">
                <a:latin typeface="Century Gothic" pitchFamily="34" charset="0"/>
              </a:rPr>
              <a:t>3.52  ]</a:t>
            </a:r>
            <a:endParaRPr lang="en-IN" sz="2400" dirty="0" smtClean="0">
              <a:latin typeface="Century Gothic" pitchFamily="34" charset="0"/>
            </a:endParaRPr>
          </a:p>
          <a:p>
            <a:r>
              <a:rPr lang="en-IN" sz="2400" dirty="0" smtClean="0">
                <a:latin typeface="Century Gothic" pitchFamily="34" charset="0"/>
              </a:rPr>
              <a:t>With </a:t>
            </a:r>
            <a:r>
              <a:rPr lang="en-IN" sz="2400" dirty="0" err="1" smtClean="0">
                <a:latin typeface="Century Gothic" pitchFamily="34" charset="0"/>
              </a:rPr>
              <a:t>dK</a:t>
            </a:r>
            <a:r>
              <a:rPr lang="en-IN" sz="2400" dirty="0" smtClean="0">
                <a:latin typeface="Century Gothic" pitchFamily="34" charset="0"/>
              </a:rPr>
              <a:t>/</a:t>
            </a:r>
            <a:r>
              <a:rPr lang="en-IN" sz="2400" dirty="0" err="1" smtClean="0">
                <a:latin typeface="Century Gothic" pitchFamily="34" charset="0"/>
              </a:rPr>
              <a:t>ds</a:t>
            </a:r>
            <a:r>
              <a:rPr lang="en-IN" sz="2400" dirty="0" smtClean="0">
                <a:latin typeface="Century Gothic" pitchFamily="34" charset="0"/>
              </a:rPr>
              <a:t> = 0; find its roots, for which value of s, K value is +</a:t>
            </a:r>
            <a:r>
              <a:rPr lang="en-IN" sz="2400" dirty="0" err="1" smtClean="0">
                <a:latin typeface="Century Gothic" pitchFamily="34" charset="0"/>
              </a:rPr>
              <a:t>ve</a:t>
            </a:r>
            <a:r>
              <a:rPr lang="en-IN" sz="2400" dirty="0" smtClean="0">
                <a:latin typeface="Century Gothic" pitchFamily="34" charset="0"/>
              </a:rPr>
              <a:t>. i.e. is the breakaway point.</a:t>
            </a:r>
          </a:p>
          <a:p>
            <a:r>
              <a:rPr lang="en-US" sz="2400" dirty="0" smtClean="0">
                <a:latin typeface="Century Gothic" pitchFamily="34" charset="0"/>
              </a:rPr>
              <a:t>There will be one break-away point</a:t>
            </a:r>
          </a:p>
          <a:p>
            <a:pPr>
              <a:buNone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 on </a:t>
            </a:r>
            <a:r>
              <a:rPr lang="en-US" sz="2400" dirty="0" smtClean="0">
                <a:latin typeface="Century Gothic" pitchFamily="34" charset="0"/>
              </a:rPr>
              <a:t>the real axis root locus </a:t>
            </a:r>
            <a:r>
              <a:rPr lang="en-US" sz="2400" dirty="0" smtClean="0">
                <a:latin typeface="Century Gothic" pitchFamily="34" charset="0"/>
              </a:rPr>
              <a:t>branch</a:t>
            </a:r>
          </a:p>
          <a:p>
            <a:pPr>
              <a:buNone/>
            </a:pP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 smtClean="0">
                <a:latin typeface="Century Gothic" pitchFamily="34" charset="0"/>
              </a:rPr>
              <a:t>b/n the </a:t>
            </a:r>
            <a:r>
              <a:rPr lang="en-US" sz="2400" dirty="0" smtClean="0">
                <a:latin typeface="Century Gothic" pitchFamily="34" charset="0"/>
              </a:rPr>
              <a:t>poles</a:t>
            </a:r>
            <a:r>
              <a:rPr lang="en-US" sz="2400" dirty="0" smtClean="0">
                <a:latin typeface="Century Gothic" pitchFamily="34" charset="0"/>
              </a:rPr>
              <a:t> s=−1and s=0</a:t>
            </a:r>
            <a:r>
              <a:rPr lang="en-US" sz="2400" dirty="0" smtClean="0">
                <a:latin typeface="Century Gothic" pitchFamily="34" charset="0"/>
              </a:rPr>
              <a:t>. </a:t>
            </a:r>
            <a:r>
              <a:rPr lang="en-US" sz="2400" dirty="0" smtClean="0">
                <a:latin typeface="Century Gothic" pitchFamily="34" charset="0"/>
              </a:rPr>
              <a:t/>
            </a:r>
            <a:br>
              <a:rPr lang="en-US" sz="2400" dirty="0" smtClean="0">
                <a:latin typeface="Century Gothic" pitchFamily="34" charset="0"/>
              </a:rPr>
            </a:br>
            <a:endParaRPr lang="en-US" sz="2400" dirty="0">
              <a:latin typeface="Century Gothic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16200000" flipH="1">
            <a:off x="4133848" y="2000240"/>
            <a:ext cx="571504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4143372" y="1928802"/>
            <a:ext cx="571504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S</a:t>
            </a:r>
            <a:r>
              <a:rPr lang="en-IN" baseline="30000" dirty="0" smtClean="0">
                <a:latin typeface="Century Gothic" pitchFamily="34" charset="0"/>
              </a:rPr>
              <a:t>3</a:t>
            </a:r>
            <a:r>
              <a:rPr lang="en-IN" dirty="0" smtClean="0">
                <a:latin typeface="Century Gothic" pitchFamily="34" charset="0"/>
              </a:rPr>
              <a:t>+ 6s</a:t>
            </a:r>
            <a:r>
              <a:rPr lang="en-IN" baseline="30000" dirty="0" smtClean="0">
                <a:latin typeface="Century Gothic" pitchFamily="34" charset="0"/>
              </a:rPr>
              <a:t>2</a:t>
            </a:r>
            <a:r>
              <a:rPr lang="en-IN" dirty="0" smtClean="0">
                <a:latin typeface="Century Gothic" pitchFamily="34" charset="0"/>
              </a:rPr>
              <a:t> + 5s +K = 0</a:t>
            </a:r>
          </a:p>
          <a:p>
            <a:r>
              <a:rPr lang="en-IN" dirty="0" smtClean="0">
                <a:latin typeface="Century Gothic" pitchFamily="34" charset="0"/>
              </a:rPr>
              <a:t>S</a:t>
            </a:r>
            <a:r>
              <a:rPr lang="en-IN" dirty="0" smtClean="0">
                <a:latin typeface="Century Gothic" pitchFamily="34" charset="0"/>
                <a:sym typeface="Wingdings" pitchFamily="2" charset="2"/>
              </a:rPr>
              <a:t> j</a:t>
            </a:r>
            <a:r>
              <a:rPr lang="el-GR" dirty="0" smtClean="0">
                <a:latin typeface="Century Gothic" pitchFamily="34" charset="0"/>
                <a:sym typeface="Wingdings" pitchFamily="2" charset="2"/>
              </a:rPr>
              <a:t>ω</a:t>
            </a:r>
            <a:endParaRPr lang="en-IN" dirty="0" smtClean="0">
              <a:latin typeface="Century Gothic" pitchFamily="34" charset="0"/>
              <a:sym typeface="Wingdings" pitchFamily="2" charset="2"/>
            </a:endParaRPr>
          </a:p>
          <a:p>
            <a:r>
              <a:rPr lang="en-IN" dirty="0" smtClean="0">
                <a:latin typeface="Century Gothic" pitchFamily="34" charset="0"/>
                <a:sym typeface="Wingdings" pitchFamily="2" charset="2"/>
              </a:rPr>
              <a:t>Hence -j</a:t>
            </a:r>
            <a:r>
              <a:rPr lang="el-GR" dirty="0" smtClean="0">
                <a:latin typeface="Century Gothic" pitchFamily="34" charset="0"/>
                <a:sym typeface="Wingdings" pitchFamily="2" charset="2"/>
              </a:rPr>
              <a:t> </a:t>
            </a:r>
            <a:r>
              <a:rPr lang="el-GR" dirty="0" smtClean="0">
                <a:latin typeface="Century Gothic" pitchFamily="34" charset="0"/>
                <a:sym typeface="Wingdings" pitchFamily="2" charset="2"/>
              </a:rPr>
              <a:t>ω</a:t>
            </a:r>
            <a:r>
              <a:rPr lang="en-IN" baseline="30000" dirty="0" smtClean="0">
                <a:latin typeface="Century Gothic" pitchFamily="34" charset="0"/>
                <a:sym typeface="Wingdings" pitchFamily="2" charset="2"/>
              </a:rPr>
              <a:t>3</a:t>
            </a:r>
            <a:r>
              <a:rPr lang="en-IN" dirty="0" smtClean="0">
                <a:latin typeface="Century Gothic" pitchFamily="34" charset="0"/>
                <a:sym typeface="Wingdings" pitchFamily="2" charset="2"/>
              </a:rPr>
              <a:t> – 6 </a:t>
            </a:r>
            <a:r>
              <a:rPr lang="el-GR" dirty="0" smtClean="0">
                <a:latin typeface="Century Gothic" pitchFamily="34" charset="0"/>
                <a:sym typeface="Wingdings" pitchFamily="2" charset="2"/>
              </a:rPr>
              <a:t>ω</a:t>
            </a:r>
            <a:r>
              <a:rPr lang="en-IN" baseline="30000" dirty="0" smtClean="0">
                <a:latin typeface="Century Gothic" pitchFamily="34" charset="0"/>
              </a:rPr>
              <a:t>2  </a:t>
            </a:r>
            <a:r>
              <a:rPr lang="en-IN" dirty="0" smtClean="0">
                <a:latin typeface="Century Gothic" pitchFamily="34" charset="0"/>
              </a:rPr>
              <a:t> + 5</a:t>
            </a:r>
            <a:r>
              <a:rPr lang="el-GR" dirty="0" smtClean="0">
                <a:latin typeface="Century Gothic" pitchFamily="34" charset="0"/>
                <a:sym typeface="Wingdings" pitchFamily="2" charset="2"/>
              </a:rPr>
              <a:t> </a:t>
            </a:r>
            <a:r>
              <a:rPr lang="el-GR" dirty="0" smtClean="0">
                <a:latin typeface="Century Gothic" pitchFamily="34" charset="0"/>
                <a:sym typeface="Wingdings" pitchFamily="2" charset="2"/>
              </a:rPr>
              <a:t>ω</a:t>
            </a:r>
            <a:r>
              <a:rPr lang="en-IN" dirty="0" smtClean="0">
                <a:latin typeface="Century Gothic" pitchFamily="34" charset="0"/>
                <a:sym typeface="Wingdings" pitchFamily="2" charset="2"/>
              </a:rPr>
              <a:t> + K = 0</a:t>
            </a:r>
          </a:p>
          <a:p>
            <a:r>
              <a:rPr lang="en-IN" dirty="0" err="1" smtClean="0">
                <a:latin typeface="Century Gothic" pitchFamily="34" charset="0"/>
                <a:sym typeface="Wingdings" pitchFamily="2" charset="2"/>
              </a:rPr>
              <a:t>Seperating</a:t>
            </a:r>
            <a:r>
              <a:rPr lang="en-IN" dirty="0" smtClean="0">
                <a:latin typeface="Century Gothic" pitchFamily="34" charset="0"/>
                <a:sym typeface="Wingdings" pitchFamily="2" charset="2"/>
              </a:rPr>
              <a:t> the real &amp; </a:t>
            </a:r>
            <a:r>
              <a:rPr lang="en-IN" dirty="0" err="1" smtClean="0">
                <a:latin typeface="Century Gothic" pitchFamily="34" charset="0"/>
                <a:sym typeface="Wingdings" pitchFamily="2" charset="2"/>
              </a:rPr>
              <a:t>imag</a:t>
            </a:r>
            <a:r>
              <a:rPr lang="en-IN" dirty="0" smtClean="0">
                <a:latin typeface="Century Gothic" pitchFamily="34" charset="0"/>
                <a:sym typeface="Wingdings" pitchFamily="2" charset="2"/>
              </a:rPr>
              <a:t>. </a:t>
            </a:r>
            <a:r>
              <a:rPr lang="en-IN" dirty="0" err="1" smtClean="0">
                <a:latin typeface="Century Gothic" pitchFamily="34" charset="0"/>
                <a:sym typeface="Wingdings" pitchFamily="2" charset="2"/>
              </a:rPr>
              <a:t>Seperately</a:t>
            </a:r>
            <a:r>
              <a:rPr lang="en-IN" dirty="0" smtClean="0">
                <a:latin typeface="Century Gothic" pitchFamily="34" charset="0"/>
                <a:sym typeface="Wingdings" pitchFamily="2" charset="2"/>
              </a:rPr>
              <a:t>.</a:t>
            </a:r>
          </a:p>
          <a:p>
            <a:r>
              <a:rPr lang="el-GR" dirty="0" smtClean="0">
                <a:latin typeface="Century Gothic" pitchFamily="34" charset="0"/>
                <a:sym typeface="Wingdings" pitchFamily="2" charset="2"/>
              </a:rPr>
              <a:t>ω </a:t>
            </a:r>
            <a:r>
              <a:rPr lang="en-IN" dirty="0" smtClean="0">
                <a:latin typeface="Century Gothic" pitchFamily="34" charset="0"/>
                <a:sym typeface="Wingdings" pitchFamily="2" charset="2"/>
              </a:rPr>
              <a:t>value is ±√ 5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ROOT LOCUS - INTRO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2919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ROOT LOCUS</a:t>
            </a:r>
            <a:r>
              <a:rPr lang="en-US" dirty="0" smtClean="0">
                <a:latin typeface="Century Gothic" pitchFamily="34" charset="0"/>
              </a:rPr>
              <a:t> is a graphical representation in s-domain </a:t>
            </a:r>
          </a:p>
          <a:p>
            <a:r>
              <a:rPr lang="en-US" dirty="0" smtClean="0">
                <a:latin typeface="Century Gothic" pitchFamily="34" charset="0"/>
              </a:rPr>
              <a:t>It is symmetrical about the real axis. </a:t>
            </a: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     </a:t>
            </a:r>
            <a:r>
              <a:rPr lang="en-US" dirty="0" smtClean="0">
                <a:latin typeface="Century Gothic" pitchFamily="34" charset="0"/>
              </a:rPr>
              <a:t>…….</a:t>
            </a:r>
            <a:r>
              <a:rPr lang="en-US" dirty="0" smtClean="0">
                <a:latin typeface="Century Gothic" pitchFamily="34" charset="0"/>
              </a:rPr>
              <a:t>Because the open loop poles and zeros exist in the s-domain having the values either as real or as complex conjugate pairs.</a:t>
            </a:r>
          </a:p>
          <a:p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entury Gothic" pitchFamily="34" charset="0"/>
              </a:rPr>
              <a:t>Rules for Construction of Root Locus</a:t>
            </a:r>
            <a:endParaRPr lang="en-US" sz="3600" dirty="0">
              <a:latin typeface="Century Gothic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2919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Rule 1 − </a:t>
            </a:r>
            <a:r>
              <a:rPr lang="en-US" dirty="0" smtClean="0">
                <a:latin typeface="Century Gothic" pitchFamily="34" charset="0"/>
              </a:rPr>
              <a:t>Locate the open loop poles and zeros in the ‘s’ plane.</a:t>
            </a:r>
          </a:p>
          <a:p>
            <a:r>
              <a:rPr lang="en-US" b="1" dirty="0" smtClean="0">
                <a:latin typeface="Century Gothic" pitchFamily="34" charset="0"/>
              </a:rPr>
              <a:t>Rule 2 − </a:t>
            </a:r>
            <a:r>
              <a:rPr lang="en-US" dirty="0" smtClean="0">
                <a:latin typeface="Century Gothic" pitchFamily="34" charset="0"/>
              </a:rPr>
              <a:t>Find the number of root locus branches.</a:t>
            </a:r>
          </a:p>
          <a:p>
            <a:r>
              <a:rPr lang="en-US" dirty="0" smtClean="0">
                <a:latin typeface="Century Gothic" pitchFamily="34" charset="0"/>
              </a:rPr>
              <a:t>The root locus branches start at the open loop poles and end at open loop zeros. </a:t>
            </a:r>
          </a:p>
          <a:p>
            <a:pPr>
              <a:buNone/>
            </a:pPr>
            <a:r>
              <a:rPr lang="en-US" dirty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           </a:t>
            </a:r>
            <a:r>
              <a:rPr lang="en-US" sz="3000" dirty="0" smtClean="0">
                <a:latin typeface="Century Gothic" pitchFamily="34" charset="0"/>
              </a:rPr>
              <a:t>So, the number of root locus branches N is equal to the number of finite open loop poles P or the number of finite open loop zeros Z, whichever is greater.</a:t>
            </a:r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5643578"/>
            <a:ext cx="342902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entury Gothic" pitchFamily="34" charset="0"/>
              </a:rPr>
              <a:t>Rules for Construction of Root Locus</a:t>
            </a:r>
            <a:endParaRPr lang="en-US" sz="3600" dirty="0">
              <a:latin typeface="Century Gothic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2919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Rule 3 − </a:t>
            </a:r>
            <a:r>
              <a:rPr lang="en-US" dirty="0" smtClean="0">
                <a:latin typeface="Century Gothic" pitchFamily="34" charset="0"/>
              </a:rPr>
              <a:t>Identify and draw the real axis root locus branches.</a:t>
            </a:r>
          </a:p>
          <a:p>
            <a:r>
              <a:rPr lang="en-US" dirty="0" smtClean="0">
                <a:latin typeface="Century Gothic" pitchFamily="34" charset="0"/>
              </a:rPr>
              <a:t> </a:t>
            </a: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Rule 4 − </a:t>
            </a:r>
            <a:r>
              <a:rPr lang="en-US" dirty="0" smtClean="0">
                <a:latin typeface="Century Gothic" pitchFamily="34" charset="0"/>
              </a:rPr>
              <a:t>Find the </a:t>
            </a:r>
            <a:r>
              <a:rPr lang="en-US" dirty="0" err="1" smtClean="0">
                <a:latin typeface="Century Gothic" pitchFamily="34" charset="0"/>
              </a:rPr>
              <a:t>centroid</a:t>
            </a:r>
            <a:r>
              <a:rPr lang="en-US" dirty="0" smtClean="0">
                <a:latin typeface="Century Gothic" pitchFamily="34" charset="0"/>
              </a:rPr>
              <a:t> and the angle of asymptotes.</a:t>
            </a:r>
          </a:p>
          <a:p>
            <a:endParaRPr lang="en-IN" dirty="0">
              <a:latin typeface="Century Gothic" pitchFamily="34" charset="0"/>
            </a:endParaRPr>
          </a:p>
          <a:p>
            <a:endParaRPr lang="en-IN" dirty="0" smtClean="0">
              <a:latin typeface="Century Gothic" pitchFamily="34" charset="0"/>
            </a:endParaRPr>
          </a:p>
          <a:p>
            <a:r>
              <a:rPr lang="en-US" sz="2400" dirty="0" smtClean="0">
                <a:latin typeface="Century Gothic" pitchFamily="34" charset="0"/>
              </a:rPr>
              <a:t>The formula for the angle of asymptotes θ is</a:t>
            </a:r>
          </a:p>
          <a:p>
            <a:r>
              <a:rPr lang="en-US" sz="2400" dirty="0" smtClean="0">
                <a:latin typeface="Century Gothic" pitchFamily="34" charset="0"/>
              </a:rPr>
              <a:t>Where, q = 0,1,2,....,(P−Z)−1</a:t>
            </a:r>
            <a:endParaRPr lang="en-US" dirty="0" smtClean="0">
              <a:latin typeface="Century Gothic" pitchFamily="34" charset="0"/>
            </a:endParaRPr>
          </a:p>
          <a:p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769046"/>
            <a:ext cx="8715436" cy="116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5500702"/>
            <a:ext cx="285752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900634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Rule 6 − </a:t>
            </a:r>
            <a:r>
              <a:rPr lang="en-US" dirty="0" smtClean="0">
                <a:latin typeface="Century Gothic" pitchFamily="34" charset="0"/>
              </a:rPr>
              <a:t>Find Break-away and Break-in points.</a:t>
            </a:r>
          </a:p>
          <a:p>
            <a:r>
              <a:rPr lang="en-US" dirty="0" smtClean="0">
                <a:latin typeface="Century Gothic" pitchFamily="34" charset="0"/>
              </a:rPr>
              <a:t>Write K in terms of s from the characteristic equation </a:t>
            </a:r>
          </a:p>
          <a:p>
            <a:pPr>
              <a:buNone/>
            </a:pPr>
            <a:r>
              <a:rPr lang="en-US" dirty="0">
                <a:latin typeface="Century Gothic" pitchFamily="34" charset="0"/>
              </a:rPr>
              <a:t> </a:t>
            </a:r>
            <a:r>
              <a:rPr lang="en-US" dirty="0" smtClean="0">
                <a:latin typeface="Century Gothic" pitchFamily="34" charset="0"/>
              </a:rPr>
              <a:t>            1+G(s)H(s)= 0.</a:t>
            </a:r>
          </a:p>
          <a:p>
            <a:r>
              <a:rPr lang="en-US" dirty="0" smtClean="0">
                <a:latin typeface="Century Gothic" pitchFamily="34" charset="0"/>
              </a:rPr>
              <a:t>Differentiate K with respect to s and make it equal to zero. Substitute these values of s in the above equation.</a:t>
            </a:r>
          </a:p>
          <a:p>
            <a:r>
              <a:rPr lang="en-US" dirty="0" smtClean="0">
                <a:latin typeface="Century Gothic" pitchFamily="34" charset="0"/>
              </a:rPr>
              <a:t>The values of s for which the K value is positive are the break points.</a:t>
            </a:r>
          </a:p>
          <a:p>
            <a:endParaRPr lang="en-US" dirty="0">
              <a:latin typeface="Century Gothic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Century Gothic" pitchFamily="34" charset="0"/>
              </a:rPr>
              <a:t>Rules for Construction of Root Locus</a:t>
            </a:r>
            <a:endParaRPr lang="en-US" sz="36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entury Gothic" pitchFamily="34" charset="0"/>
              </a:rPr>
              <a:t>Rule 7</a:t>
            </a:r>
            <a:r>
              <a:rPr lang="en-US" dirty="0">
                <a:latin typeface="Century Gothic" pitchFamily="34" charset="0"/>
              </a:rPr>
              <a:t> − Find the angle of departure and the angle of arrival.</a:t>
            </a:r>
          </a:p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                The </a:t>
            </a:r>
            <a:r>
              <a:rPr lang="en-US" dirty="0">
                <a:latin typeface="Century Gothic" pitchFamily="34" charset="0"/>
              </a:rPr>
              <a:t>Angle of departure and the angle of arrival can be calculated at </a:t>
            </a:r>
            <a:r>
              <a:rPr lang="en-US" b="1" dirty="0">
                <a:latin typeface="Century Gothic" pitchFamily="34" charset="0"/>
              </a:rPr>
              <a:t>complex conjugate open loop poles and complex conjugate open loop zeros </a:t>
            </a:r>
            <a:r>
              <a:rPr lang="en-US" dirty="0">
                <a:latin typeface="Century Gothic" pitchFamily="34" charset="0"/>
              </a:rPr>
              <a:t>respectively.</a:t>
            </a:r>
          </a:p>
          <a:p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7577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Century Gothic" pitchFamily="34" charset="0"/>
              </a:rPr>
              <a:t>    Step </a:t>
            </a:r>
            <a:r>
              <a:rPr lang="en-IN" sz="2800" b="1" dirty="0" smtClean="0">
                <a:latin typeface="Century Gothic" pitchFamily="34" charset="0"/>
              </a:rPr>
              <a:t>8:</a:t>
            </a:r>
            <a:r>
              <a:rPr lang="en-IN" sz="2800" dirty="0" smtClean="0">
                <a:latin typeface="Century Gothic" pitchFamily="34" charset="0"/>
              </a:rPr>
              <a:t> </a:t>
            </a:r>
            <a:r>
              <a:rPr lang="en-IN" sz="2800" b="1" dirty="0" smtClean="0">
                <a:solidFill>
                  <a:srgbClr val="FF0000"/>
                </a:solidFill>
                <a:latin typeface="Century Gothic" pitchFamily="34" charset="0"/>
              </a:rPr>
              <a:t>Crossing point on the imaginary axis</a:t>
            </a:r>
          </a:p>
          <a:p>
            <a:r>
              <a:rPr lang="en-IN" sz="2800" dirty="0" smtClean="0">
                <a:latin typeface="Century Gothic" pitchFamily="34" charset="0"/>
              </a:rPr>
              <a:t>Separate the </a:t>
            </a:r>
            <a:r>
              <a:rPr lang="en-IN" sz="2800" dirty="0" smtClean="0">
                <a:latin typeface="Century Gothic" pitchFamily="34" charset="0"/>
              </a:rPr>
              <a:t>imaginary terms </a:t>
            </a:r>
            <a:r>
              <a:rPr lang="en-IN" sz="2800" dirty="0" smtClean="0">
                <a:latin typeface="Century Gothic" pitchFamily="34" charset="0"/>
              </a:rPr>
              <a:t>and real </a:t>
            </a:r>
            <a:r>
              <a:rPr lang="en-IN" sz="2800" dirty="0" smtClean="0">
                <a:latin typeface="Century Gothic" pitchFamily="34" charset="0"/>
              </a:rPr>
              <a:t>terms by </a:t>
            </a:r>
            <a:r>
              <a:rPr lang="en-IN" sz="2800" dirty="0" smtClean="0">
                <a:latin typeface="Century Gothic" pitchFamily="34" charset="0"/>
              </a:rPr>
              <a:t>substituting s= j</a:t>
            </a:r>
            <a:r>
              <a:rPr lang="el-GR" sz="2800" dirty="0" smtClean="0">
                <a:latin typeface="Century Gothic" pitchFamily="34" charset="0"/>
              </a:rPr>
              <a:t>ω</a:t>
            </a:r>
            <a:r>
              <a:rPr lang="en-IN" sz="2800" dirty="0" smtClean="0">
                <a:latin typeface="Century Gothic" pitchFamily="34" charset="0"/>
              </a:rPr>
              <a:t>, </a:t>
            </a:r>
            <a:r>
              <a:rPr lang="en-IN" sz="2800" dirty="0" smtClean="0">
                <a:latin typeface="Century Gothic" pitchFamily="34" charset="0"/>
              </a:rPr>
              <a:t>and equate the equations to zero. From which to find the value of K. The respective </a:t>
            </a:r>
            <a:r>
              <a:rPr lang="el-GR" sz="2800" dirty="0" smtClean="0">
                <a:latin typeface="Century Gothic" pitchFamily="34" charset="0"/>
              </a:rPr>
              <a:t>ω </a:t>
            </a:r>
            <a:r>
              <a:rPr lang="en-IN" sz="2800" dirty="0" smtClean="0">
                <a:latin typeface="Century Gothic" pitchFamily="34" charset="0"/>
              </a:rPr>
              <a:t> value is the crossing point on the imaginary axis &amp; K value is the stability limit of the system. </a:t>
            </a:r>
            <a:endParaRPr lang="en-US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6017666" cy="1171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Root Locus Bran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2643182"/>
            <a:ext cx="6715172" cy="36933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6" y="142852"/>
            <a:ext cx="8929718" cy="868322"/>
          </a:xfrm>
        </p:spPr>
        <p:txBody>
          <a:bodyPr>
            <a:normAutofit fontScale="90000"/>
          </a:bodyPr>
          <a:lstStyle/>
          <a:p>
            <a:pPr algn="l"/>
            <a:r>
              <a:rPr lang="en-IN" sz="2000" b="1" dirty="0" err="1" smtClean="0">
                <a:latin typeface="Century Gothic" pitchFamily="34" charset="0"/>
              </a:rPr>
              <a:t>Centroid</a:t>
            </a:r>
            <a:r>
              <a:rPr lang="en-IN" sz="2000" b="1" dirty="0" smtClean="0">
                <a:latin typeface="Century Gothic" pitchFamily="34" charset="0"/>
              </a:rPr>
              <a:t> = ∑(real part of finite OL poles) – ∑(real part of finite OL zeros)]/(N-P]</a:t>
            </a:r>
            <a:br>
              <a:rPr lang="en-IN" sz="2000" b="1" dirty="0" smtClean="0">
                <a:latin typeface="Century Gothic" pitchFamily="34" charset="0"/>
              </a:rPr>
            </a:br>
            <a:r>
              <a:rPr lang="en-IN" sz="2000" b="1" dirty="0" smtClean="0">
                <a:latin typeface="Century Gothic" pitchFamily="34" charset="0"/>
              </a:rPr>
              <a:t>                 =  (0-1-5-0)/3 = -2, </a:t>
            </a:r>
            <a:br>
              <a:rPr lang="en-IN" sz="2000" b="1" dirty="0" smtClean="0">
                <a:latin typeface="Century Gothic" pitchFamily="34" charset="0"/>
              </a:rPr>
            </a:br>
            <a:r>
              <a:rPr lang="en-IN" sz="2000" b="1" dirty="0" smtClean="0">
                <a:latin typeface="Century Gothic" pitchFamily="34" charset="0"/>
              </a:rPr>
              <a:t>angle of asymptotes = 180(2q+1)/(N-P)</a:t>
            </a:r>
            <a:endParaRPr lang="en-US" sz="2000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 descr="Centro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1242" y="2143116"/>
            <a:ext cx="6979913" cy="4746342"/>
          </a:xfrm>
          <a:prstGeom prst="rect">
            <a:avLst/>
          </a:prstGeom>
          <a:noFill/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917" y="1071546"/>
            <a:ext cx="6841239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190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Equation</vt:lpstr>
      <vt:lpstr>ROOT LOCUS - INTRO</vt:lpstr>
      <vt:lpstr>ROOT LOCUS - INTRO</vt:lpstr>
      <vt:lpstr>Rules for Construction of Root Locus</vt:lpstr>
      <vt:lpstr>Rules for Construction of Root Locus</vt:lpstr>
      <vt:lpstr>Rules for Construction of Root Locus</vt:lpstr>
      <vt:lpstr>Slide 6</vt:lpstr>
      <vt:lpstr>Slide 7</vt:lpstr>
      <vt:lpstr>Slide 8</vt:lpstr>
      <vt:lpstr>Centroid = ∑(real part of finite OL poles) – ∑(real part of finite OL zeros)]/(N-P]                  =  (0-1-5-0)/3 = -2,  angle of asymptotes = 180(2q+1)/(N-P)</vt:lpstr>
      <vt:lpstr>Char.eqn :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LOCUS - INTRO</dc:title>
  <dc:creator>SASTRA</dc:creator>
  <cp:lastModifiedBy>SASTRA</cp:lastModifiedBy>
  <cp:revision>37</cp:revision>
  <dcterms:created xsi:type="dcterms:W3CDTF">2025-02-23T07:26:17Z</dcterms:created>
  <dcterms:modified xsi:type="dcterms:W3CDTF">2025-02-24T09:29:03Z</dcterms:modified>
</cp:coreProperties>
</file>