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4" r:id="rId2"/>
    <p:sldId id="283" r:id="rId3"/>
    <p:sldId id="279" r:id="rId4"/>
    <p:sldId id="280" r:id="rId5"/>
    <p:sldId id="281" r:id="rId6"/>
    <p:sldId id="256" r:id="rId7"/>
    <p:sldId id="257" r:id="rId8"/>
    <p:sldId id="258" r:id="rId9"/>
    <p:sldId id="259" r:id="rId10"/>
    <p:sldId id="260" r:id="rId11"/>
    <p:sldId id="261" r:id="rId12"/>
    <p:sldId id="269" r:id="rId13"/>
    <p:sldId id="263" r:id="rId14"/>
    <p:sldId id="264" r:id="rId15"/>
    <p:sldId id="265" r:id="rId16"/>
    <p:sldId id="266" r:id="rId17"/>
    <p:sldId id="267" r:id="rId18"/>
    <p:sldId id="268" r:id="rId19"/>
    <p:sldId id="272" r:id="rId20"/>
    <p:sldId id="271" r:id="rId21"/>
    <p:sldId id="270" r:id="rId22"/>
    <p:sldId id="273" r:id="rId23"/>
    <p:sldId id="274" r:id="rId24"/>
    <p:sldId id="275" r:id="rId25"/>
    <p:sldId id="276" r:id="rId26"/>
    <p:sldId id="282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BB9AE-937D-4548-B58B-9E0348A9818E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7BB14-041A-4AA1-844B-F52432486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CD7D7-FCF6-49E7-B7CE-20CBE106683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CD7D7-FCF6-49E7-B7CE-20CBE106683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CD7D7-FCF6-49E7-B7CE-20CBE106683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CD7D7-FCF6-49E7-B7CE-20CBE106683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CD7D7-FCF6-49E7-B7CE-20CBE106683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CD7D7-FCF6-49E7-B7CE-20CBE106683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CD7D7-FCF6-49E7-B7CE-20CBE106683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CD7D7-FCF6-49E7-B7CE-20CBE106683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CD7D7-FCF6-49E7-B7CE-20CBE106683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CD7D7-FCF6-49E7-B7CE-20CBE106683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CD7D7-FCF6-49E7-B7CE-20CBE106683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CD7D7-FCF6-49E7-B7CE-20CBE106683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CD7D7-FCF6-49E7-B7CE-20CBE106683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CD7D7-FCF6-49E7-B7CE-20CBE106683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CD7D7-FCF6-49E7-B7CE-20CBE106683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CD7D7-FCF6-49E7-B7CE-20CBE106683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CD7D7-FCF6-49E7-B7CE-20CBE106683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0CD7D7-FCF6-49E7-B7CE-20CBE106683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E5CC-DAA2-4E6A-9883-885EDAEED8CD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5009-2027-46C4-9B68-3E97B0D46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E5CC-DAA2-4E6A-9883-885EDAEED8CD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5009-2027-46C4-9B68-3E97B0D46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E5CC-DAA2-4E6A-9883-885EDAEED8CD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5009-2027-46C4-9B68-3E97B0D46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E5CC-DAA2-4E6A-9883-885EDAEED8CD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5009-2027-46C4-9B68-3E97B0D46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E5CC-DAA2-4E6A-9883-885EDAEED8CD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5009-2027-46C4-9B68-3E97B0D46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E5CC-DAA2-4E6A-9883-885EDAEED8CD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5009-2027-46C4-9B68-3E97B0D46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E5CC-DAA2-4E6A-9883-885EDAEED8CD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5009-2027-46C4-9B68-3E97B0D46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E5CC-DAA2-4E6A-9883-885EDAEED8CD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5009-2027-46C4-9B68-3E97B0D46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E5CC-DAA2-4E6A-9883-885EDAEED8CD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5009-2027-46C4-9B68-3E97B0D46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E5CC-DAA2-4E6A-9883-885EDAEED8CD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5009-2027-46C4-9B68-3E97B0D46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E5CC-DAA2-4E6A-9883-885EDAEED8CD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5009-2027-46C4-9B68-3E97B0D46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4E5CC-DAA2-4E6A-9883-885EDAEED8CD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05009-2027-46C4-9B68-3E97B0D46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0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Derivation of Steady-State Error</a:t>
            </a:r>
            <a:endParaRPr lang="en-US" sz="40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0668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1447800"/>
            <a:ext cx="5943600" cy="181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200400"/>
            <a:ext cx="8229600" cy="119374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4500570"/>
            <a:ext cx="83058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29058" y="5710253"/>
            <a:ext cx="5048250" cy="1147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1393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Derivation of Steady-State Error</a:t>
            </a:r>
            <a:endParaRPr lang="en-US" sz="40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1143000"/>
            <a:ext cx="351182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0176" y="2286000"/>
            <a:ext cx="8610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>
            <a:off x="76200" y="3657600"/>
            <a:ext cx="381000" cy="0"/>
          </a:xfrm>
          <a:prstGeom prst="straightConnector1">
            <a:avLst/>
          </a:prstGeom>
          <a:ln w="3810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200" y="4114800"/>
            <a:ext cx="381000" cy="0"/>
          </a:xfrm>
          <a:prstGeom prst="straightConnector1">
            <a:avLst/>
          </a:prstGeom>
          <a:ln w="3810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6200" y="4495800"/>
            <a:ext cx="381000" cy="0"/>
          </a:xfrm>
          <a:prstGeom prst="straightConnector1">
            <a:avLst/>
          </a:prstGeom>
          <a:ln w="38100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66975" y="5048250"/>
            <a:ext cx="52578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9321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685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Effect of Input on Steady-State Error</a:t>
            </a:r>
            <a:endParaRPr lang="en-US" sz="28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963488"/>
            <a:ext cx="8458200" cy="155111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2643182"/>
            <a:ext cx="5214974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0103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685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Effect of Input on Steady-State Error</a:t>
            </a:r>
            <a:endParaRPr lang="en-US" sz="40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546" y="1204913"/>
            <a:ext cx="8815171" cy="529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3429000"/>
            <a:ext cx="2643206" cy="1790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9925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685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Effect of Input on Steady-State Error</a:t>
            </a:r>
            <a:endParaRPr lang="en-US" sz="40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142984"/>
            <a:ext cx="452129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5357826"/>
            <a:ext cx="2533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6071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685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Effect of Input on Steady-State Error</a:t>
            </a:r>
            <a:endParaRPr lang="en-US" sz="40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940188"/>
            <a:ext cx="8534400" cy="424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68" y="2714620"/>
            <a:ext cx="1738838" cy="1638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2965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685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Effect of Input on Steady-State Error</a:t>
            </a:r>
            <a:endParaRPr lang="en-US" sz="40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928670"/>
            <a:ext cx="6810403" cy="5494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7437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685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Effect of Input on Steady-State Error</a:t>
            </a:r>
            <a:endParaRPr lang="en-US" sz="40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926120"/>
            <a:ext cx="826577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9" y="5486400"/>
            <a:ext cx="86868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51220" y="3214686"/>
            <a:ext cx="31623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1043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685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Static Error Coefficients</a:t>
            </a:r>
            <a:endParaRPr lang="en-US" sz="40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066800"/>
            <a:ext cx="550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5314" y="1428736"/>
            <a:ext cx="5191132" cy="322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6050" y="4800600"/>
            <a:ext cx="612616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987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Steady state Error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latin typeface="Century Gothic" pitchFamily="34" charset="0"/>
              </a:rPr>
              <a:t>                   TYPE 0           TYPE 1          TYPE 2</a:t>
            </a:r>
            <a:endParaRPr lang="en-US" dirty="0">
              <a:latin typeface="Century Gothic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857496"/>
            <a:ext cx="18383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5072074"/>
            <a:ext cx="16002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714752"/>
            <a:ext cx="1947871" cy="150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5654675" algn="l"/>
              </a:tabLst>
            </a:pPr>
            <a:r>
              <a:rPr lang="en-IN" dirty="0" smtClean="0">
                <a:latin typeface="Century Gothic" pitchFamily="34" charset="0"/>
              </a:rPr>
              <a:t>Signals (IMPULSE, STEP, RAMP, PARABOLIC) (</a:t>
            </a:r>
            <a:r>
              <a:rPr lang="en-IN" dirty="0" smtClean="0">
                <a:solidFill>
                  <a:srgbClr val="FF0000"/>
                </a:solidFill>
                <a:latin typeface="Century Gothic" pitchFamily="34" charset="0"/>
              </a:rPr>
              <a:t>1, A/s, </a:t>
            </a:r>
            <a:r>
              <a:rPr lang="en-IN" dirty="0" smtClean="0">
                <a:latin typeface="Century Gothic" pitchFamily="34" charset="0"/>
              </a:rPr>
              <a:t>A/s</a:t>
            </a:r>
            <a:r>
              <a:rPr lang="en-IN" baseline="30000" dirty="0" smtClean="0">
                <a:latin typeface="Century Gothic" pitchFamily="34" charset="0"/>
              </a:rPr>
              <a:t>2</a:t>
            </a:r>
            <a:r>
              <a:rPr lang="en-IN" dirty="0" smtClean="0">
                <a:latin typeface="Century Gothic" pitchFamily="34" charset="0"/>
              </a:rPr>
              <a:t>, A/s</a:t>
            </a:r>
            <a:r>
              <a:rPr lang="en-IN" baseline="30000" dirty="0" smtClean="0">
                <a:latin typeface="Century Gothic" pitchFamily="34" charset="0"/>
              </a:rPr>
              <a:t>3</a:t>
            </a:r>
            <a:r>
              <a:rPr lang="en-IN" dirty="0" smtClean="0">
                <a:latin typeface="Century Gothic" pitchFamily="34" charset="0"/>
              </a:rPr>
              <a:t>)</a:t>
            </a:r>
          </a:p>
          <a:p>
            <a:r>
              <a:rPr lang="en-IN" dirty="0" smtClean="0">
                <a:latin typeface="Century Gothic" pitchFamily="34" charset="0"/>
              </a:rPr>
              <a:t>Type &amp; Order of systems</a:t>
            </a:r>
          </a:p>
          <a:p>
            <a:r>
              <a:rPr lang="en-IN" dirty="0" smtClean="0">
                <a:latin typeface="Century Gothic" pitchFamily="34" charset="0"/>
              </a:rPr>
              <a:t>I &amp; II order systems </a:t>
            </a:r>
          </a:p>
          <a:p>
            <a:r>
              <a:rPr lang="en-IN" dirty="0" smtClean="0">
                <a:latin typeface="Century Gothic" pitchFamily="34" charset="0"/>
              </a:rPr>
              <a:t>Transient response analysis</a:t>
            </a:r>
          </a:p>
          <a:p>
            <a:r>
              <a:rPr lang="en-IN" dirty="0" smtClean="0">
                <a:latin typeface="Century Gothic" pitchFamily="34" charset="0"/>
              </a:rPr>
              <a:t>Characteristics equation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Century Gothic" pitchFamily="34" charset="0"/>
              </a:rPr>
              <a:t>RECAP..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685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40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066800"/>
            <a:ext cx="8610600" cy="556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8393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6858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  <a:endParaRPr lang="en-US" sz="40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7048" y="1239982"/>
            <a:ext cx="7883279" cy="4987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2522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Century Gothic" pitchFamily="34" charset="0"/>
              </a:rPr>
              <a:t>Steady state error- problems</a:t>
            </a:r>
            <a:endParaRPr lang="en-US" b="0" dirty="0">
              <a:latin typeface="Century Gothic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5730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6096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Problems in SEC, GES &amp; GEC</a:t>
            </a:r>
            <a:endParaRPr lang="en-US" sz="32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914400"/>
            <a:ext cx="2362201" cy="49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1524000"/>
            <a:ext cx="8534400" cy="1600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3256672"/>
            <a:ext cx="872631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3886200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0999" y="4495800"/>
            <a:ext cx="144235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4876801"/>
            <a:ext cx="8610600" cy="98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1000" y="5715000"/>
            <a:ext cx="7239000" cy="107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10"/>
          <p:cNvCxnSpPr/>
          <p:nvPr/>
        </p:nvCxnSpPr>
        <p:spPr>
          <a:xfrm>
            <a:off x="5500694" y="2474588"/>
            <a:ext cx="2071702" cy="1588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98106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6096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Problems in SEC, GES &amp; GEC</a:t>
            </a:r>
            <a:endParaRPr lang="en-US" sz="32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276600"/>
            <a:ext cx="1828800" cy="46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838200"/>
            <a:ext cx="241890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676400"/>
            <a:ext cx="8686800" cy="1589824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" y="3733800"/>
            <a:ext cx="857576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" y="4746675"/>
            <a:ext cx="6705600" cy="205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1683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6096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Problems in SEC, GES &amp; GEC</a:t>
            </a:r>
            <a:endParaRPr lang="en-US" sz="32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143000"/>
            <a:ext cx="785980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0" y="1828800"/>
            <a:ext cx="177981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3124199"/>
            <a:ext cx="7239000" cy="1688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1848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52800" y="4267200"/>
            <a:ext cx="5181600" cy="990600"/>
          </a:xfrm>
          <a:prstGeom prst="rect">
            <a:avLst/>
          </a:prstGeo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Thank you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6096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Problems in SEC, GES &amp; GEC</a:t>
            </a:r>
            <a:endParaRPr lang="en-US" sz="32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203912"/>
            <a:ext cx="1828800" cy="46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838200"/>
            <a:ext cx="22479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4728" y="1327048"/>
            <a:ext cx="8666872" cy="18288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0" y="3195704"/>
            <a:ext cx="6553200" cy="500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3000" y="3700968"/>
            <a:ext cx="658518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90800" y="4691568"/>
            <a:ext cx="323481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4800" y="5224968"/>
            <a:ext cx="868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04800" y="5899047"/>
            <a:ext cx="2057400" cy="667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ight Arrow 15"/>
          <p:cNvSpPr/>
          <p:nvPr/>
        </p:nvSpPr>
        <p:spPr>
          <a:xfrm>
            <a:off x="2667000" y="5943600"/>
            <a:ext cx="685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657600" y="5745484"/>
            <a:ext cx="45624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0673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763000" cy="6096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Problems in SEC, GES &amp; GEC</a:t>
            </a:r>
            <a:endParaRPr lang="en-US" sz="3200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066800"/>
            <a:ext cx="5867400" cy="199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048000"/>
            <a:ext cx="6400800" cy="62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799" y="3810000"/>
            <a:ext cx="858258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6386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Century Gothic" pitchFamily="34" charset="0"/>
              </a:rPr>
              <a:t>RECAP..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00108"/>
            <a:ext cx="8153400" cy="264320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448928"/>
            <a:ext cx="4800600" cy="149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868592"/>
            <a:ext cx="650630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43000" y="5287692"/>
            <a:ext cx="61341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2714612" y="1571612"/>
            <a:ext cx="5786478" cy="142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71472" y="1857364"/>
            <a:ext cx="500066" cy="214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9890"/>
            <a:ext cx="8686800" cy="642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Problems in Time Response Analysis</a:t>
            </a:r>
            <a:endParaRPr lang="en-US" sz="32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590800"/>
            <a:ext cx="168165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9" y="800100"/>
            <a:ext cx="17621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2895600"/>
            <a:ext cx="8305800" cy="237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95400" y="5410200"/>
            <a:ext cx="7467600" cy="123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1109661" y="1676400"/>
            <a:ext cx="155733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14282" y="1255112"/>
            <a:ext cx="8758268" cy="1183288"/>
            <a:chOff x="214282" y="1255112"/>
            <a:chExt cx="8758268" cy="1183288"/>
          </a:xfrm>
        </p:grpSpPr>
        <p:grpSp>
          <p:nvGrpSpPr>
            <p:cNvPr id="11" name="Group 10"/>
            <p:cNvGrpSpPr/>
            <p:nvPr/>
          </p:nvGrpSpPr>
          <p:grpSpPr>
            <a:xfrm>
              <a:off x="228600" y="1255112"/>
              <a:ext cx="8743950" cy="1183288"/>
              <a:chOff x="228600" y="1255112"/>
              <a:chExt cx="8743950" cy="1183288"/>
            </a:xfrm>
          </p:grpSpPr>
          <p:pic>
            <p:nvPicPr>
              <p:cNvPr id="16387" name="Picture 3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228600" y="1255112"/>
                <a:ext cx="8743950" cy="118328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428728" y="2059536"/>
                <a:ext cx="4286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 smtClean="0"/>
                  <a:t>Write the CLTF of the system.</a:t>
                </a:r>
                <a:endParaRPr lang="en-US" b="1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000628" y="1714488"/>
              <a:ext cx="3929090" cy="2143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4282" y="2152640"/>
              <a:ext cx="1204922" cy="2047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90295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9890"/>
            <a:ext cx="8686800" cy="6421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Problems in Time Response Analysis</a:t>
            </a:r>
            <a:endParaRPr lang="en-US" sz="32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6180" y="990600"/>
            <a:ext cx="859840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0747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STEADY STATE ANALYSIS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857496"/>
            <a:ext cx="8258204" cy="3268667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occurrence of steady-state error in the control system is almost inevitable.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the steady-state error can be maintained at a minimum value by satisfying the specifications of the transient response of the system.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66"/>
            <a:ext cx="8382000" cy="2526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5728"/>
            <a:ext cx="4267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2000240"/>
            <a:ext cx="5402029" cy="4495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929058" y="1928802"/>
            <a:ext cx="3929090" cy="2571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356"/>
            <a:ext cx="5181600" cy="536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357298"/>
            <a:ext cx="5181600" cy="1058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643182"/>
            <a:ext cx="50577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596" y="3714752"/>
            <a:ext cx="830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538" y="4214818"/>
            <a:ext cx="5943600" cy="181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212</Words>
  <Application>Microsoft Office PowerPoint</Application>
  <PresentationFormat>On-screen Show (4:3)</PresentationFormat>
  <Paragraphs>51</Paragraphs>
  <Slides>28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RECAP..</vt:lpstr>
      <vt:lpstr>RECAP..</vt:lpstr>
      <vt:lpstr>Problems in Time Response Analysis</vt:lpstr>
      <vt:lpstr>Problems in Time Response Analysis</vt:lpstr>
      <vt:lpstr>STEADY STATE ANALYSIS</vt:lpstr>
      <vt:lpstr>Slide 7</vt:lpstr>
      <vt:lpstr>Slide 8</vt:lpstr>
      <vt:lpstr>Slide 9</vt:lpstr>
      <vt:lpstr>Derivation of Steady-State Error</vt:lpstr>
      <vt:lpstr>Derivation of Steady-State Error</vt:lpstr>
      <vt:lpstr>Effect of Input on Steady-State Error</vt:lpstr>
      <vt:lpstr>Effect of Input on Steady-State Error</vt:lpstr>
      <vt:lpstr>Effect of Input on Steady-State Error</vt:lpstr>
      <vt:lpstr>Effect of Input on Steady-State Error</vt:lpstr>
      <vt:lpstr>Effect of Input on Steady-State Error</vt:lpstr>
      <vt:lpstr>Effect of Input on Steady-State Error</vt:lpstr>
      <vt:lpstr>Static Error Coefficients</vt:lpstr>
      <vt:lpstr>Steady state Error</vt:lpstr>
      <vt:lpstr>Summary</vt:lpstr>
      <vt:lpstr>Summary</vt:lpstr>
      <vt:lpstr>Steady state error- problems</vt:lpstr>
      <vt:lpstr>Problems in SEC, GES &amp; GEC</vt:lpstr>
      <vt:lpstr>Problems in SEC, GES &amp; GEC</vt:lpstr>
      <vt:lpstr>Problems in SEC, GES &amp; GEC</vt:lpstr>
      <vt:lpstr>Slide 26</vt:lpstr>
      <vt:lpstr>Problems in SEC, GES &amp; GEC</vt:lpstr>
      <vt:lpstr>Problems in SEC, GES &amp; GEC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STEADY STATE ANALYSIS</dc:title>
  <dc:creator>SASTRA</dc:creator>
  <cp:lastModifiedBy>SASTRA</cp:lastModifiedBy>
  <cp:revision>40</cp:revision>
  <dcterms:created xsi:type="dcterms:W3CDTF">2025-01-31T06:42:29Z</dcterms:created>
  <dcterms:modified xsi:type="dcterms:W3CDTF">2025-02-03T06:12:22Z</dcterms:modified>
</cp:coreProperties>
</file>