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5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DFCA-5F4D-4AEE-ABFE-7DB2463369DD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74BDE-0E36-4F3C-9CFA-EB999C872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DFCA-5F4D-4AEE-ABFE-7DB2463369DD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74BDE-0E36-4F3C-9CFA-EB999C872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DFCA-5F4D-4AEE-ABFE-7DB2463369DD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74BDE-0E36-4F3C-9CFA-EB999C872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DFCA-5F4D-4AEE-ABFE-7DB2463369DD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74BDE-0E36-4F3C-9CFA-EB999C872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DFCA-5F4D-4AEE-ABFE-7DB2463369DD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74BDE-0E36-4F3C-9CFA-EB999C872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DFCA-5F4D-4AEE-ABFE-7DB2463369DD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74BDE-0E36-4F3C-9CFA-EB999C872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DFCA-5F4D-4AEE-ABFE-7DB2463369DD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74BDE-0E36-4F3C-9CFA-EB999C872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DFCA-5F4D-4AEE-ABFE-7DB2463369DD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74BDE-0E36-4F3C-9CFA-EB999C872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DFCA-5F4D-4AEE-ABFE-7DB2463369DD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74BDE-0E36-4F3C-9CFA-EB999C872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DFCA-5F4D-4AEE-ABFE-7DB2463369DD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74BDE-0E36-4F3C-9CFA-EB999C872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DFCA-5F4D-4AEE-ABFE-7DB2463369DD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74BDE-0E36-4F3C-9CFA-EB999C872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FDFCA-5F4D-4AEE-ABFE-7DB2463369DD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74BDE-0E36-4F3C-9CFA-EB999C872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entury Gothic" pitchFamily="34" charset="0"/>
              </a:rPr>
              <a:t>Transfer function of </a:t>
            </a:r>
            <a:r>
              <a:rPr lang="en-US" smtClean="0">
                <a:latin typeface="Century Gothic" pitchFamily="34" charset="0"/>
              </a:rPr>
              <a:t>DC motor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pitchFamily="34" charset="0"/>
              </a:rPr>
              <a:t>Field controlled DC  Motor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4" name="Picture 4" descr="Transfer Function of a Field Controlled DC Moto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571612"/>
            <a:ext cx="7358114" cy="2571624"/>
          </a:xfrm>
          <a:prstGeom prst="rect">
            <a:avLst/>
          </a:prstGeom>
          <a:noFill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4064879"/>
            <a:ext cx="3357586" cy="2578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376358"/>
            <a:ext cx="5381625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5105421"/>
            <a:ext cx="40671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00225" y="2847986"/>
            <a:ext cx="554355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pitchFamily="34" charset="0"/>
              </a:rPr>
              <a:t>Field control of DC  Motor</a:t>
            </a:r>
            <a:endParaRPr lang="en-US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pitchFamily="34" charset="0"/>
              </a:rPr>
              <a:t>Field control of DC  Motor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4643446"/>
            <a:ext cx="8229600" cy="1911345"/>
          </a:xfrm>
        </p:spPr>
        <p:txBody>
          <a:bodyPr>
            <a:normAutofit/>
          </a:bodyPr>
          <a:lstStyle/>
          <a:p>
            <a:pPr fontAlgn="base"/>
            <a:r>
              <a:rPr lang="en-US" sz="2000" dirty="0" smtClean="0">
                <a:latin typeface="Century Gothic" pitchFamily="34" charset="0"/>
              </a:rPr>
              <a:t>Where </a:t>
            </a:r>
          </a:p>
          <a:p>
            <a:pPr fontAlgn="base"/>
            <a:r>
              <a:rPr lang="en-US" sz="2000" dirty="0" smtClean="0">
                <a:latin typeface="Century Gothic" pitchFamily="34" charset="0"/>
              </a:rPr>
              <a:t>K</a:t>
            </a:r>
            <a:r>
              <a:rPr lang="en-US" sz="2000" baseline="-25000" dirty="0" smtClean="0">
                <a:latin typeface="Century Gothic" pitchFamily="34" charset="0"/>
              </a:rPr>
              <a:t>m</a:t>
            </a:r>
            <a:r>
              <a:rPr lang="en-US" sz="2000" baseline="-25000" dirty="0">
                <a:latin typeface="Century Gothic" pitchFamily="34" charset="0"/>
              </a:rPr>
              <a:t> </a:t>
            </a:r>
            <a:r>
              <a:rPr lang="en-US" sz="2000" dirty="0">
                <a:latin typeface="Century Gothic" pitchFamily="34" charset="0"/>
              </a:rPr>
              <a:t>= K</a:t>
            </a:r>
            <a:r>
              <a:rPr lang="en-US" sz="2000" baseline="-25000" dirty="0">
                <a:latin typeface="Century Gothic" pitchFamily="34" charset="0"/>
              </a:rPr>
              <a:t>2</a:t>
            </a:r>
            <a:r>
              <a:rPr lang="en-US" sz="2000" dirty="0" smtClean="0">
                <a:latin typeface="Century Gothic" pitchFamily="34" charset="0"/>
              </a:rPr>
              <a:t>/(</a:t>
            </a:r>
            <a:r>
              <a:rPr lang="en-US" sz="2000" dirty="0" err="1">
                <a:latin typeface="Century Gothic" pitchFamily="34" charset="0"/>
              </a:rPr>
              <a:t>R</a:t>
            </a:r>
            <a:r>
              <a:rPr lang="en-US" sz="2000" baseline="-25000" dirty="0" err="1" smtClean="0">
                <a:latin typeface="Century Gothic" pitchFamily="34" charset="0"/>
              </a:rPr>
              <a:t>f</a:t>
            </a:r>
            <a:r>
              <a:rPr lang="en-US" sz="2000" dirty="0" err="1" smtClean="0">
                <a:latin typeface="Century Gothic" pitchFamily="34" charset="0"/>
              </a:rPr>
              <a:t>.B</a:t>
            </a:r>
            <a:r>
              <a:rPr lang="en-US" sz="2000" dirty="0" smtClean="0">
                <a:latin typeface="Century Gothic" pitchFamily="34" charset="0"/>
              </a:rPr>
              <a:t>) </a:t>
            </a:r>
            <a:r>
              <a:rPr lang="en-US" sz="2000" dirty="0">
                <a:latin typeface="Century Gothic" pitchFamily="34" charset="0"/>
              </a:rPr>
              <a:t>motor gain constant</a:t>
            </a:r>
          </a:p>
          <a:p>
            <a:pPr fontAlgn="base"/>
            <a:r>
              <a:rPr lang="en-US" sz="2000" dirty="0" err="1">
                <a:latin typeface="Century Gothic" pitchFamily="34" charset="0"/>
              </a:rPr>
              <a:t>T</a:t>
            </a:r>
            <a:r>
              <a:rPr lang="en-US" sz="2000" baseline="-25000" dirty="0" err="1">
                <a:latin typeface="Century Gothic" pitchFamily="34" charset="0"/>
              </a:rPr>
              <a:t>f</a:t>
            </a:r>
            <a:r>
              <a:rPr lang="en-US" sz="2000" baseline="-25000" dirty="0">
                <a:latin typeface="Century Gothic" pitchFamily="34" charset="0"/>
              </a:rPr>
              <a:t> </a:t>
            </a:r>
            <a:r>
              <a:rPr lang="en-US" sz="2000" dirty="0">
                <a:latin typeface="Century Gothic" pitchFamily="34" charset="0"/>
              </a:rPr>
              <a:t>= </a:t>
            </a:r>
            <a:r>
              <a:rPr lang="en-US" sz="2000" dirty="0" smtClean="0">
                <a:latin typeface="Century Gothic" pitchFamily="34" charset="0"/>
              </a:rPr>
              <a:t>L</a:t>
            </a:r>
            <a:r>
              <a:rPr lang="en-US" sz="2000" baseline="-25000" dirty="0" smtClean="0">
                <a:latin typeface="Century Gothic" pitchFamily="34" charset="0"/>
              </a:rPr>
              <a:t>f</a:t>
            </a:r>
            <a:r>
              <a:rPr lang="en-US" sz="2000" dirty="0" smtClean="0">
                <a:latin typeface="Century Gothic" pitchFamily="34" charset="0"/>
              </a:rPr>
              <a:t>/</a:t>
            </a:r>
            <a:r>
              <a:rPr lang="en-US" sz="2000" dirty="0" err="1" smtClean="0">
                <a:latin typeface="Century Gothic" pitchFamily="34" charset="0"/>
              </a:rPr>
              <a:t>R</a:t>
            </a:r>
            <a:r>
              <a:rPr lang="en-US" sz="2000" baseline="-25000" dirty="0" err="1" smtClean="0">
                <a:latin typeface="Century Gothic" pitchFamily="34" charset="0"/>
              </a:rPr>
              <a:t>f</a:t>
            </a:r>
            <a:r>
              <a:rPr lang="en-US" sz="2000" dirty="0">
                <a:latin typeface="Century Gothic" pitchFamily="34" charset="0"/>
              </a:rPr>
              <a:t> field time constant</a:t>
            </a:r>
          </a:p>
          <a:p>
            <a:pPr fontAlgn="base"/>
            <a:r>
              <a:rPr lang="en-US" sz="2000" dirty="0">
                <a:latin typeface="Century Gothic" pitchFamily="34" charset="0"/>
              </a:rPr>
              <a:t>T</a:t>
            </a:r>
            <a:r>
              <a:rPr lang="en-US" sz="2000" baseline="-25000" dirty="0">
                <a:latin typeface="Century Gothic" pitchFamily="34" charset="0"/>
              </a:rPr>
              <a:t>m </a:t>
            </a:r>
            <a:r>
              <a:rPr lang="en-US" sz="2000" dirty="0">
                <a:latin typeface="Century Gothic" pitchFamily="34" charset="0"/>
              </a:rPr>
              <a:t>= </a:t>
            </a:r>
            <a:r>
              <a:rPr lang="en-US" sz="2000" dirty="0" smtClean="0">
                <a:latin typeface="Century Gothic" pitchFamily="34" charset="0"/>
              </a:rPr>
              <a:t>J/B </a:t>
            </a:r>
            <a:r>
              <a:rPr lang="en-US" sz="2000" dirty="0">
                <a:latin typeface="Century Gothic" pitchFamily="34" charset="0"/>
              </a:rPr>
              <a:t>mechanical time constant.</a:t>
            </a:r>
          </a:p>
          <a:p>
            <a:endParaRPr lang="en-US" sz="2000" dirty="0">
              <a:latin typeface="Century Gothic" pitchFamily="34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28" y="3951675"/>
            <a:ext cx="3576657" cy="1120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357298"/>
            <a:ext cx="8812213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4942" y="1214423"/>
            <a:ext cx="3714776" cy="1857388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000" dirty="0" smtClean="0">
                <a:latin typeface="Century Gothic" pitchFamily="34" charset="0"/>
              </a:rPr>
              <a:t> Note: </a:t>
            </a:r>
          </a:p>
          <a:p>
            <a:pPr>
              <a:buNone/>
            </a:pPr>
            <a:r>
              <a:rPr lang="en-US" sz="2000" dirty="0" smtClean="0">
                <a:latin typeface="Century Gothic" pitchFamily="34" charset="0"/>
              </a:rPr>
              <a:t>Back EMF : </a:t>
            </a:r>
            <a:r>
              <a:rPr lang="en-US" sz="2000" dirty="0" err="1" smtClean="0">
                <a:latin typeface="Century Gothic" pitchFamily="34" charset="0"/>
              </a:rPr>
              <a:t>E</a:t>
            </a:r>
            <a:r>
              <a:rPr lang="en-US" sz="1400" dirty="0" err="1" smtClean="0">
                <a:latin typeface="Century Gothic" pitchFamily="34" charset="0"/>
              </a:rPr>
              <a:t>b</a:t>
            </a:r>
            <a:r>
              <a:rPr lang="en-US" sz="2000" dirty="0" smtClean="0">
                <a:latin typeface="Century Gothic" pitchFamily="34" charset="0"/>
              </a:rPr>
              <a:t> = k</a:t>
            </a:r>
            <a:r>
              <a:rPr lang="en-US" sz="1400" dirty="0" smtClean="0">
                <a:latin typeface="Century Gothic" pitchFamily="34" charset="0"/>
              </a:rPr>
              <a:t>b</a:t>
            </a:r>
            <a:r>
              <a:rPr lang="en-US" sz="2000" dirty="0" smtClean="0">
                <a:latin typeface="Century Gothic" pitchFamily="34" charset="0"/>
              </a:rPr>
              <a:t> d</a:t>
            </a:r>
            <a:r>
              <a:rPr lang="el-GR" sz="2000" dirty="0" smtClean="0">
                <a:latin typeface="Century Gothic" pitchFamily="34" charset="0"/>
              </a:rPr>
              <a:t>θ</a:t>
            </a:r>
            <a:r>
              <a:rPr lang="en-US" sz="2000" dirty="0" smtClean="0">
                <a:latin typeface="Century Gothic" pitchFamily="34" charset="0"/>
              </a:rPr>
              <a:t>/</a:t>
            </a:r>
            <a:r>
              <a:rPr lang="en-US" sz="2000" dirty="0" err="1" smtClean="0">
                <a:latin typeface="Century Gothic" pitchFamily="34" charset="0"/>
              </a:rPr>
              <a:t>dt</a:t>
            </a:r>
            <a:endParaRPr lang="en-US" sz="2000" dirty="0" smtClean="0">
              <a:latin typeface="Century Gothic" pitchFamily="34" charset="0"/>
            </a:endParaRPr>
          </a:p>
          <a:p>
            <a:pPr>
              <a:buNone/>
            </a:pPr>
            <a:r>
              <a:rPr lang="en-US" sz="2000" dirty="0" smtClean="0">
                <a:latin typeface="Century Gothic" pitchFamily="34" charset="0"/>
              </a:rPr>
              <a:t>Torque:      T</a:t>
            </a:r>
            <a:r>
              <a:rPr lang="en-US" sz="2000" dirty="0">
                <a:latin typeface="Century Gothic" pitchFamily="34" charset="0"/>
              </a:rPr>
              <a:t>∝ ∅</a:t>
            </a:r>
            <a:r>
              <a:rPr lang="en-US" sz="2000" dirty="0" err="1" smtClean="0">
                <a:latin typeface="Century Gothic" pitchFamily="34" charset="0"/>
              </a:rPr>
              <a:t>ia</a:t>
            </a:r>
            <a:endParaRPr lang="en-US" sz="2000" dirty="0">
              <a:latin typeface="Century Gothic" pitchFamily="34" charset="0"/>
            </a:endParaRPr>
          </a:p>
          <a:p>
            <a:pPr>
              <a:buNone/>
            </a:pPr>
            <a:r>
              <a:rPr lang="en-US" sz="2000" dirty="0" smtClean="0">
                <a:latin typeface="Century Gothic" pitchFamily="34" charset="0"/>
              </a:rPr>
              <a:t>∅ means If.</a:t>
            </a:r>
          </a:p>
          <a:p>
            <a:pPr>
              <a:buNone/>
            </a:pPr>
            <a:r>
              <a:rPr lang="en-US" sz="2000" dirty="0" smtClean="0">
                <a:latin typeface="Century Gothic" pitchFamily="34" charset="0"/>
              </a:rPr>
              <a:t>    Its proportional to either If (or) </a:t>
            </a:r>
            <a:r>
              <a:rPr lang="en-US" sz="2000" dirty="0" err="1" smtClean="0">
                <a:latin typeface="Century Gothic" pitchFamily="34" charset="0"/>
              </a:rPr>
              <a:t>Ia</a:t>
            </a:r>
            <a:r>
              <a:rPr lang="en-US" sz="2000" dirty="0" smtClean="0">
                <a:latin typeface="Century Gothic" pitchFamily="34" charset="0"/>
              </a:rPr>
              <a:t/>
            </a:r>
            <a:br>
              <a:rPr lang="en-US" sz="2000" dirty="0" smtClean="0">
                <a:latin typeface="Century Gothic" pitchFamily="34" charset="0"/>
              </a:rPr>
            </a:br>
            <a:r>
              <a:rPr lang="en-US" sz="2000" dirty="0" smtClean="0">
                <a:latin typeface="Century Gothic" pitchFamily="34" charset="0"/>
              </a:rPr>
              <a:t>Since we  keep one parameter as constant and vary the other one. </a:t>
            </a:r>
            <a:endParaRPr lang="en-US" sz="2000" dirty="0">
              <a:latin typeface="Century Gothic" pitchFamily="34" charset="0"/>
            </a:endParaRPr>
          </a:p>
        </p:txBody>
      </p:sp>
      <p:pic>
        <p:nvPicPr>
          <p:cNvPr id="16386" name="Picture 2" descr="https://www.eeeguide.com/wp-content/uploads/2018/05/Transfer-Function-of-Armature-Controlled-DC-Moto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1071546"/>
            <a:ext cx="5000660" cy="2148172"/>
          </a:xfrm>
          <a:prstGeom prst="rect">
            <a:avLst/>
          </a:prstGeom>
          <a:noFill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Century Gothic" pitchFamily="34" charset="0"/>
              </a:rPr>
              <a:t>Armature controlled of DC  Motor</a:t>
            </a:r>
            <a:endParaRPr lang="en-US" sz="3600" dirty="0">
              <a:latin typeface="Century Gothic" pitchFamily="34" charset="0"/>
            </a:endParaRPr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3214686"/>
            <a:ext cx="8286808" cy="2447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28860" y="5715040"/>
            <a:ext cx="6392244" cy="1142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58</Words>
  <Application>Microsoft Office PowerPoint</Application>
  <PresentationFormat>On-screen Show (4:3)</PresentationFormat>
  <Paragraphs>14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Transfer function of DC motor</vt:lpstr>
      <vt:lpstr>Field controlled DC  Motor</vt:lpstr>
      <vt:lpstr>Field control of DC  Motor</vt:lpstr>
      <vt:lpstr>Field control of DC  Motor</vt:lpstr>
      <vt:lpstr>Armature controlled of DC  Motor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SASTRA</dc:creator>
  <cp:lastModifiedBy>SASTRA</cp:lastModifiedBy>
  <cp:revision>18</cp:revision>
  <dcterms:created xsi:type="dcterms:W3CDTF">2025-01-24T04:57:19Z</dcterms:created>
  <dcterms:modified xsi:type="dcterms:W3CDTF">2025-01-27T09:18:09Z</dcterms:modified>
</cp:coreProperties>
</file>