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70" r:id="rId4"/>
    <p:sldId id="258" r:id="rId5"/>
    <p:sldId id="260" r:id="rId6"/>
    <p:sldId id="259" r:id="rId7"/>
    <p:sldId id="261" r:id="rId8"/>
    <p:sldId id="262" r:id="rId9"/>
    <p:sldId id="257" r:id="rId10"/>
    <p:sldId id="263" r:id="rId11"/>
    <p:sldId id="264" r:id="rId12"/>
    <p:sldId id="265" r:id="rId13"/>
    <p:sldId id="266" r:id="rId14"/>
    <p:sldId id="273" r:id="rId15"/>
    <p:sldId id="275" r:id="rId16"/>
    <p:sldId id="274" r:id="rId17"/>
    <p:sldId id="268" r:id="rId18"/>
    <p:sldId id="272" r:id="rId19"/>
    <p:sldId id="267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53E8-D9D2-4107-A0CF-551EBBC30AF3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15DFC-74CF-4ED2-A07E-099B884F5C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UNIT 3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000" dirty="0" smtClean="0">
              <a:latin typeface="Century Gothic" pitchFamily="34" charset="0"/>
            </a:endParaRPr>
          </a:p>
          <a:p>
            <a:pPr algn="ctr">
              <a:buNone/>
            </a:pPr>
            <a:endParaRPr lang="en-IN" sz="4000" dirty="0" smtClean="0">
              <a:latin typeface="Century Gothic" pitchFamily="34" charset="0"/>
            </a:endParaRPr>
          </a:p>
          <a:p>
            <a:pPr algn="ctr">
              <a:buNone/>
            </a:pPr>
            <a:r>
              <a:rPr lang="en-IN" sz="4000" dirty="0" smtClean="0">
                <a:latin typeface="Century Gothic" pitchFamily="34" charset="0"/>
              </a:rPr>
              <a:t>SS approach</a:t>
            </a:r>
            <a:endParaRPr lang="en-US" sz="4000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entury Gothic" pitchFamily="34" charset="0"/>
              </a:rPr>
              <a:t>Observability matrix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01080" cy="4757758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" pitchFamily="34" charset="0"/>
              </a:rPr>
              <a:t>A state-feedback controller is a control system design technique that uses the feedback of all state variables of a system to manipulate the system's input and achieve desired performance characteristics, often by placing poles in a desired location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290"/>
            <a:ext cx="8858280" cy="45259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  <a:cs typeface="Times New Roman" panose="02020603050405020304" pitchFamily="18" charset="0"/>
              </a:rPr>
              <a:t>Problem: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For the following system described by the state equation, check for the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  <a:cs typeface="Times New Roman" panose="02020603050405020304" pitchFamily="18" charset="0"/>
              </a:rPr>
              <a:t>complete state controllability</a:t>
            </a:r>
            <a:r>
              <a:rPr lang="en-US" dirty="0" smtClean="0">
                <a:latin typeface="Century Gothic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Century Gothic" pitchFamily="34" charset="0"/>
                <a:cs typeface="Times New Roman" panose="02020603050405020304" pitchFamily="18" charset="0"/>
              </a:rPr>
              <a:t>observability</a:t>
            </a:r>
            <a:endParaRPr lang="en-US" dirty="0" smtClean="0">
              <a:solidFill>
                <a:srgbClr val="FF0000"/>
              </a:solidFill>
              <a:latin typeface="Century Gothic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E507442-99C9-433B-A482-22377A79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90" y="2643182"/>
            <a:ext cx="3257550" cy="394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01080" cy="121444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For checking the controllability:</a:t>
            </a:r>
          </a:p>
          <a:p>
            <a:r>
              <a:rPr lang="en-US" dirty="0" smtClean="0">
                <a:latin typeface="Century Gothic" pitchFamily="34" charset="0"/>
              </a:rPr>
              <a:t>The controllability matrix is given by</a:t>
            </a: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78E70C2-FD88-4208-900B-2CD3582D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1428736"/>
            <a:ext cx="2238375" cy="52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1A07E2-6E48-47B6-A9D5-0F3DF06D7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1643050"/>
            <a:ext cx="3876675" cy="153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0DC525D-4356-454F-91B8-889D928F5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70" y="5143512"/>
            <a:ext cx="2209800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CD5B7C-D775-4AA7-AB12-68F155C8A2D7}"/>
              </a:ext>
            </a:extLst>
          </p:cNvPr>
          <p:cNvSpPr txBox="1"/>
          <p:nvPr/>
        </p:nvSpPr>
        <p:spPr>
          <a:xfrm>
            <a:off x="214282" y="4500570"/>
            <a:ext cx="32575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matrix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45D75AB-FC1F-44C7-BC51-B37D8F4003B0}"/>
              </a:ext>
            </a:extLst>
          </p:cNvPr>
          <p:cNvSpPr txBox="1"/>
          <p:nvPr/>
        </p:nvSpPr>
        <p:spPr>
          <a:xfrm>
            <a:off x="5214942" y="5357826"/>
            <a:ext cx="3357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non singular matrix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EA61B6D8-BAFB-427A-8AF4-3AFD17AC8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4810" y="3143248"/>
            <a:ext cx="4448175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01080" cy="1214446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For checking the </a:t>
            </a:r>
            <a:r>
              <a:rPr lang="en-US" dirty="0" err="1" smtClean="0">
                <a:latin typeface="Century Gothic" pitchFamily="34" charset="0"/>
              </a:rPr>
              <a:t>observability</a:t>
            </a:r>
            <a:r>
              <a:rPr lang="en-US" dirty="0" smtClean="0">
                <a:latin typeface="Century Gothic" pitchFamily="34" charset="0"/>
              </a:rPr>
              <a:t>:</a:t>
            </a:r>
          </a:p>
          <a:p>
            <a:r>
              <a:rPr lang="en-US" dirty="0" smtClean="0">
                <a:latin typeface="Century Gothic" pitchFamily="34" charset="0"/>
              </a:rPr>
              <a:t>The respective matrix is given by</a:t>
            </a: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7A6C235-2D14-473C-BA64-7CE8EFEF5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22" y="1714488"/>
            <a:ext cx="2781300" cy="409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D9CC0D21-01DC-4E4C-8E62-F9A56C43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1571612"/>
            <a:ext cx="4219575" cy="14954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4C66513A-D7F8-4791-AB9A-08C750031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71810"/>
            <a:ext cx="3743325" cy="1466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F8C30A5-C5A1-469F-A730-9E911472A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6" y="3143248"/>
            <a:ext cx="3952875" cy="1400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D297CAE-8BDF-43C9-8DAF-334B72205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0" y="4786322"/>
            <a:ext cx="1876425" cy="1285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1490A13-3359-459B-BECE-EFEB15C25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5143512"/>
            <a:ext cx="2781300" cy="4095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B7347BE-8B67-43B1-B440-41BEF723CA07}"/>
              </a:ext>
            </a:extLst>
          </p:cNvPr>
          <p:cNvSpPr txBox="1"/>
          <p:nvPr/>
        </p:nvSpPr>
        <p:spPr>
          <a:xfrm>
            <a:off x="4857752" y="6000768"/>
            <a:ext cx="3977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It is a non singular matrix</a:t>
            </a:r>
            <a:endParaRPr lang="en-IN" sz="24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Tutorial…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Do the controllability &amp; </a:t>
            </a:r>
            <a:r>
              <a:rPr lang="en-IN" dirty="0" err="1" smtClean="0">
                <a:latin typeface="Century Gothic" pitchFamily="34" charset="0"/>
              </a:rPr>
              <a:t>observability</a:t>
            </a:r>
            <a:r>
              <a:rPr lang="en-IN" dirty="0" smtClean="0">
                <a:latin typeface="Century Gothic" pitchFamily="34" charset="0"/>
              </a:rPr>
              <a:t> check..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073" name="Object 1"/>
          <p:cNvGraphicFramePr>
            <a:graphicFrameLocks noChangeAspect="1"/>
          </p:cNvGraphicFramePr>
          <p:nvPr/>
        </p:nvGraphicFramePr>
        <p:xfrm>
          <a:off x="571472" y="2786058"/>
          <a:ext cx="7825318" cy="1571612"/>
        </p:xfrm>
        <a:graphic>
          <a:graphicData uri="http://schemas.openxmlformats.org/presentationml/2006/ole">
            <p:oleObj spid="_x0000_s3073" r:id="rId3" imgW="2273300" imgH="457200" progId="Equation.DSMT4">
              <p:embed/>
            </p:oleObj>
          </a:graphicData>
        </a:graphic>
      </p:graphicFrame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Check Controllability &amp; Observability</a:t>
            </a:r>
            <a:endParaRPr 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1142976" y="2428868"/>
          <a:ext cx="5966427" cy="1928802"/>
        </p:xfrm>
        <a:graphic>
          <a:graphicData uri="http://schemas.openxmlformats.org/presentationml/2006/ole">
            <p:oleObj spid="_x0000_s4097" r:id="rId3" imgW="2209800" imgH="711200" progId="Equation.DSMT4">
              <p:embed/>
            </p:oleObj>
          </a:graphicData>
        </a:graphic>
      </p:graphicFrame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4643447"/>
            <a:ext cx="450059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01080" cy="1214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     Check for the complete state controllability and </a:t>
            </a:r>
            <a:r>
              <a:rPr lang="en-US" sz="2000" dirty="0" err="1" smtClean="0">
                <a:latin typeface="Century Gothic" pitchFamily="34" charset="0"/>
              </a:rPr>
              <a:t>observability</a:t>
            </a:r>
            <a:r>
              <a:rPr lang="en-US" sz="2000" dirty="0" smtClean="0">
                <a:latin typeface="Century Gothic" pitchFamily="34" charset="0"/>
              </a:rPr>
              <a:t> for the state space system whose A,B and C matrices are given below</a:t>
            </a:r>
          </a:p>
          <a:p>
            <a:endParaRPr lang="en-US" sz="1600" dirty="0">
              <a:latin typeface="Century Gothic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745F8C-FB32-433D-B21C-A5CA50A7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285860"/>
            <a:ext cx="6381750" cy="13335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14282" y="2643182"/>
            <a:ext cx="840108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Check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controllability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 &amp; Observability;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The controllability matrix is given by Qc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78E70C2-FD88-4208-900B-2CD3582D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22" y="3571876"/>
            <a:ext cx="2238375" cy="523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BA05C97-C496-466F-9A08-8195889C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643314"/>
            <a:ext cx="3905250" cy="1323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A491813-A2E1-48EC-90C8-2D0A4E11C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5277695"/>
            <a:ext cx="556260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85728"/>
            <a:ext cx="8401080" cy="12144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entury Gothic" pitchFamily="34" charset="0"/>
              </a:rPr>
              <a:t>     Check for the complete state controllability and </a:t>
            </a:r>
            <a:r>
              <a:rPr lang="en-US" sz="2000" dirty="0" err="1" smtClean="0">
                <a:latin typeface="Century Gothic" pitchFamily="34" charset="0"/>
              </a:rPr>
              <a:t>observability</a:t>
            </a:r>
            <a:r>
              <a:rPr lang="en-US" sz="2000" dirty="0" smtClean="0">
                <a:latin typeface="Century Gothic" pitchFamily="34" charset="0"/>
              </a:rPr>
              <a:t> for the state space system whose A,B and C matrices are given below</a:t>
            </a:r>
          </a:p>
          <a:p>
            <a:endParaRPr lang="en-US" sz="1600" dirty="0">
              <a:latin typeface="Century Gothic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5745F8C-FB32-433D-B21C-A5CA50A7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285860"/>
            <a:ext cx="6381750" cy="1333500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214282" y="2643182"/>
            <a:ext cx="8401080" cy="1214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For checking the controllability: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The controllability matrix is given by Qc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878E70C2-FD88-4208-900B-2CD3582D2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32" y="2928934"/>
            <a:ext cx="2238375" cy="5238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CBA05C97-C496-466F-9A08-8195889C3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786" y="3643314"/>
            <a:ext cx="3905250" cy="13239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9A491813-A2E1-48EC-90C8-2D0A4E11C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472" y="5277695"/>
            <a:ext cx="5562600" cy="1266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FFD0900-3E90-43AD-B917-AAACC806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1500174"/>
            <a:ext cx="2800350" cy="131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Controllability &amp; Observability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43C502-B3AB-4402-9AA4-C33F4E244A8E}"/>
              </a:ext>
            </a:extLst>
          </p:cNvPr>
          <p:cNvSpPr txBox="1"/>
          <p:nvPr/>
        </p:nvSpPr>
        <p:spPr>
          <a:xfrm>
            <a:off x="214282" y="500042"/>
            <a:ext cx="4191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entury Gothic" pitchFamily="34" charset="0"/>
                <a:cs typeface="Times New Roman" panose="02020603050405020304" pitchFamily="18" charset="0"/>
              </a:rPr>
              <a:t>To check for observability</a:t>
            </a:r>
            <a:endParaRPr lang="en-IN" sz="2400" b="1" dirty="0">
              <a:latin typeface="Century Gothic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F4420B8-1D2E-4CFF-A5ED-2B383716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0" y="1000108"/>
            <a:ext cx="24003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87778EA-2D03-4545-8937-A046518D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62" y="1857364"/>
            <a:ext cx="4105275" cy="1323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80F8F3A4-D26E-4143-BD08-53AB75DC3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3357562"/>
            <a:ext cx="6134100" cy="1323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2AAC3BA-ECEB-45D9-8753-30C969271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350" y="5486423"/>
            <a:ext cx="2914650" cy="122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C1B2162-CA2C-459B-87A7-9438AAD96972}"/>
              </a:ext>
            </a:extLst>
          </p:cNvPr>
          <p:cNvSpPr txBox="1"/>
          <p:nvPr/>
        </p:nvSpPr>
        <p:spPr>
          <a:xfrm>
            <a:off x="1094645" y="4836756"/>
            <a:ext cx="4249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entury Gothic" pitchFamily="34" charset="0"/>
                <a:cs typeface="Times New Roman" panose="02020603050405020304" pitchFamily="18" charset="0"/>
              </a:rPr>
              <a:t>The observability matrix is</a:t>
            </a:r>
            <a:endParaRPr lang="en-IN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SS Approach..(modelling)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>
                <a:latin typeface="Century Gothic" pitchFamily="34" charset="0"/>
              </a:rPr>
              <a:t>Any system (SISO or MIMO) can be modelled as a SS model </a:t>
            </a:r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</a:rPr>
              <a:t>( which is defined in terms of matrices A, B, C &amp;D)</a:t>
            </a:r>
          </a:p>
          <a:p>
            <a:pPr algn="just"/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</a:rPr>
              <a:t>Once modelled, </a:t>
            </a:r>
            <a:r>
              <a:rPr lang="en-IN" b="1" dirty="0" smtClean="0">
                <a:solidFill>
                  <a:srgbClr val="00B0F0"/>
                </a:solidFill>
                <a:latin typeface="Century Gothic" pitchFamily="34" charset="0"/>
              </a:rPr>
              <a:t>we should be able to check for the key control system concepts …such as performance indices, stability and so on…</a:t>
            </a:r>
            <a:endParaRPr lang="en-US" b="1" dirty="0">
              <a:solidFill>
                <a:srgbClr val="00B0F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>
                <a:latin typeface="Century Gothic" pitchFamily="34" charset="0"/>
              </a:rPr>
              <a:t>Controllability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000240"/>
            <a:ext cx="6181754" cy="4674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1990" cy="1143000"/>
          </a:xfrm>
        </p:spPr>
        <p:txBody>
          <a:bodyPr/>
          <a:lstStyle/>
          <a:p>
            <a:pPr algn="l"/>
            <a:r>
              <a:rPr lang="en-IN" dirty="0" smtClean="0">
                <a:latin typeface="Century Gothic" pitchFamily="34" charset="0"/>
              </a:rPr>
              <a:t>Observability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8643998" cy="517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2BADEFD-A864-4974-AF62-73A539D4D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080" y="142852"/>
            <a:ext cx="1219200" cy="1571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4620"/>
            <a:ext cx="8401080" cy="2000264"/>
          </a:xfrm>
        </p:spPr>
        <p:txBody>
          <a:bodyPr/>
          <a:lstStyle/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Hence</a:t>
            </a:r>
          </a:p>
          <a:p>
            <a:pPr>
              <a:buNone/>
            </a:pPr>
            <a:endParaRPr lang="en-IN" dirty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6388540" cy="2185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286124"/>
            <a:ext cx="8929718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5720" y="5072074"/>
            <a:ext cx="80201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IN" sz="3200" b="1" dirty="0" smtClean="0">
                <a:latin typeface="Century Gothic" pitchFamily="34" charset="0"/>
              </a:rPr>
              <a:t>Check for controllability &amp; Observability</a:t>
            </a:r>
            <a:endParaRPr lang="en-US" sz="32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3571876"/>
            <a:ext cx="8229600" cy="300037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entury Gothic" pitchFamily="34" charset="0"/>
              </a:rPr>
              <a:t>For </a:t>
            </a:r>
            <a:r>
              <a:rPr lang="en-US" dirty="0" smtClean="0">
                <a:latin typeface="Century Gothic" pitchFamily="34" charset="0"/>
              </a:rPr>
              <a:t>n=2, </a:t>
            </a:r>
            <a:r>
              <a:rPr lang="en-US" dirty="0">
                <a:latin typeface="Century Gothic" pitchFamily="34" charset="0"/>
              </a:rPr>
              <a:t>the matrix </a:t>
            </a:r>
            <a:r>
              <a:rPr lang="en-US" dirty="0" smtClean="0">
                <a:latin typeface="Century Gothic" pitchFamily="34" charset="0"/>
              </a:rPr>
              <a:t>Q</a:t>
            </a:r>
            <a:r>
              <a:rPr lang="en-US" sz="2400" dirty="0" smtClean="0">
                <a:latin typeface="Century Gothic" pitchFamily="34" charset="0"/>
              </a:rPr>
              <a:t>c</a:t>
            </a:r>
            <a:r>
              <a:rPr lang="en-US" dirty="0">
                <a:latin typeface="Century Gothic" pitchFamily="34" charset="0"/>
              </a:rPr>
              <a:t> will </a:t>
            </a:r>
            <a:r>
              <a:rPr lang="en-US" dirty="0" smtClean="0">
                <a:latin typeface="Century Gothic" pitchFamily="34" charset="0"/>
              </a:rPr>
              <a:t>be [ </a:t>
            </a:r>
            <a:r>
              <a:rPr lang="en-US" i="1" dirty="0" smtClean="0">
                <a:latin typeface="Century Gothic" pitchFamily="34" charset="0"/>
              </a:rPr>
              <a:t>B  AB</a:t>
            </a:r>
            <a:r>
              <a:rPr lang="en-US" dirty="0" smtClean="0">
                <a:latin typeface="Century Gothic" pitchFamily="34" charset="0"/>
              </a:rPr>
              <a:t>]</a:t>
            </a: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pPr lvl="8"/>
            <a:r>
              <a:rPr lang="en-IN" dirty="0" smtClean="0">
                <a:latin typeface="Century Gothic" pitchFamily="34" charset="0"/>
              </a:rPr>
              <a:t>                    </a:t>
            </a:r>
            <a:r>
              <a:rPr lang="en-IN" sz="2800" dirty="0" smtClean="0">
                <a:latin typeface="Century Gothic" pitchFamily="34" charset="0"/>
              </a:rPr>
              <a:t>Hence</a:t>
            </a:r>
          </a:p>
          <a:p>
            <a:pPr lvl="8"/>
            <a:r>
              <a:rPr lang="en-IN" sz="2800" dirty="0" smtClean="0">
                <a:latin typeface="Century Gothic" pitchFamily="34" charset="0"/>
              </a:rPr>
              <a:t>                  controllable..</a:t>
            </a:r>
            <a:endParaRPr lang="en-US" dirty="0" smtClean="0">
              <a:latin typeface="Century Gothic" pitchFamily="34" charset="0"/>
            </a:endParaRP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4429132"/>
            <a:ext cx="3626113" cy="192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57166"/>
            <a:ext cx="53435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515" y="2286000"/>
            <a:ext cx="83550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14290"/>
            <a:ext cx="8715436" cy="6286544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pitchFamily="34" charset="0"/>
              </a:rPr>
              <a:t>For n = 2, the matrix </a:t>
            </a:r>
            <a:r>
              <a:rPr lang="en-US" dirty="0" err="1" smtClean="0">
                <a:latin typeface="Century Gothic" pitchFamily="34" charset="0"/>
              </a:rPr>
              <a:t>Q</a:t>
            </a:r>
            <a:r>
              <a:rPr lang="en-US" sz="2400" dirty="0" err="1" smtClean="0">
                <a:latin typeface="Century Gothic" pitchFamily="34" charset="0"/>
              </a:rPr>
              <a:t>o</a:t>
            </a:r>
            <a:r>
              <a:rPr lang="en-US" dirty="0" smtClean="0">
                <a:latin typeface="Century Gothic" pitchFamily="34" charset="0"/>
              </a:rPr>
              <a:t> will be</a:t>
            </a:r>
          </a:p>
          <a:p>
            <a:endParaRPr lang="en-IN" dirty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endParaRPr lang="en-IN" dirty="0" smtClean="0">
              <a:latin typeface="Century Gothic" pitchFamily="34" charset="0"/>
            </a:endParaRPr>
          </a:p>
          <a:p>
            <a:endParaRPr lang="en-IN" dirty="0">
              <a:latin typeface="Century Gothic" pitchFamily="34" charset="0"/>
            </a:endParaRPr>
          </a:p>
          <a:p>
            <a:r>
              <a:rPr lang="en-IN" sz="2400" dirty="0" smtClean="0">
                <a:latin typeface="Century Gothic" pitchFamily="34" charset="0"/>
              </a:rPr>
              <a:t>Since the det. Is not equal to zero, the system is observable.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814371"/>
            <a:ext cx="3058599" cy="97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7015554" cy="41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357430"/>
            <a:ext cx="8643998" cy="3857652"/>
          </a:xfrm>
        </p:spPr>
        <p:txBody>
          <a:bodyPr/>
          <a:lstStyle/>
          <a:p>
            <a:pPr algn="just">
              <a:buNone/>
            </a:pPr>
            <a:r>
              <a:rPr lang="en-IN" dirty="0" smtClean="0">
                <a:latin typeface="Century Gothic" pitchFamily="34" charset="0"/>
              </a:rPr>
              <a:t>If the determinant of the matrix is not equal to zero, then the system is controllable.</a:t>
            </a:r>
          </a:p>
          <a:p>
            <a:pPr algn="just">
              <a:buNone/>
            </a:pPr>
            <a:r>
              <a:rPr lang="en-IN" dirty="0" err="1" smtClean="0">
                <a:latin typeface="Century Gothic" pitchFamily="34" charset="0"/>
              </a:rPr>
              <a:t>III</a:t>
            </a:r>
            <a:r>
              <a:rPr lang="en-IN" baseline="30000" dirty="0" err="1" smtClean="0">
                <a:latin typeface="Century Gothic" pitchFamily="34" charset="0"/>
              </a:rPr>
              <a:t>ly</a:t>
            </a:r>
            <a:r>
              <a:rPr lang="en-IN" dirty="0" smtClean="0">
                <a:latin typeface="Century Gothic" pitchFamily="34" charset="0"/>
              </a:rPr>
              <a:t> for </a:t>
            </a:r>
            <a:r>
              <a:rPr lang="en-IN" dirty="0" err="1" smtClean="0">
                <a:latin typeface="Century Gothic" pitchFamily="34" charset="0"/>
              </a:rPr>
              <a:t>observabilty</a:t>
            </a:r>
            <a:r>
              <a:rPr lang="en-IN" dirty="0" smtClean="0">
                <a:latin typeface="Century Gothic" pitchFamily="34" charset="0"/>
              </a:rPr>
              <a:t>, the rank of </a:t>
            </a:r>
            <a:r>
              <a:rPr lang="en-IN" dirty="0" err="1" smtClean="0">
                <a:latin typeface="Century Gothic" pitchFamily="34" charset="0"/>
              </a:rPr>
              <a:t>Qo</a:t>
            </a:r>
            <a:r>
              <a:rPr lang="en-IN" dirty="0" smtClean="0">
                <a:latin typeface="Century Gothic" pitchFamily="34" charset="0"/>
              </a:rPr>
              <a:t> matrix should be equal to n, or the determinant should not be equal to zero.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785794"/>
            <a:ext cx="878687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273</Words>
  <Application>Microsoft Office PowerPoint</Application>
  <PresentationFormat>On-screen Show (4:3)</PresentationFormat>
  <Paragraphs>55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Equation.DSMT4</vt:lpstr>
      <vt:lpstr>UNIT 3</vt:lpstr>
      <vt:lpstr>Controllability &amp; Observability</vt:lpstr>
      <vt:lpstr>SS Approach..(modelling)</vt:lpstr>
      <vt:lpstr>Controllability</vt:lpstr>
      <vt:lpstr>Observability</vt:lpstr>
      <vt:lpstr>Slide 6</vt:lpstr>
      <vt:lpstr>Slide 7</vt:lpstr>
      <vt:lpstr>Slide 8</vt:lpstr>
      <vt:lpstr>Slide 9</vt:lpstr>
      <vt:lpstr>Observability matrix</vt:lpstr>
      <vt:lpstr>Slide 11</vt:lpstr>
      <vt:lpstr>Slide 12</vt:lpstr>
      <vt:lpstr>Slide 13</vt:lpstr>
      <vt:lpstr>Tutorial…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Controllability &amp; Observability</dc:title>
  <dc:creator>SASTRA</dc:creator>
  <cp:lastModifiedBy>SASTRA</cp:lastModifiedBy>
  <cp:revision>42</cp:revision>
  <dcterms:created xsi:type="dcterms:W3CDTF">2025-03-18T10:35:42Z</dcterms:created>
  <dcterms:modified xsi:type="dcterms:W3CDTF">2025-03-31T05:07:30Z</dcterms:modified>
</cp:coreProperties>
</file>