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D534-BFB4-43CB-B587-7204A7B0EBA7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976E-A01F-4AD1-9938-781B59117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POLE PLACEMENT TECHNIQUE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Century Gothic" pitchFamily="34" charset="0"/>
              </a:rPr>
              <a:t>Example 2: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6AF2E6-DC32-4597-B375-B3640081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142984"/>
            <a:ext cx="7274612" cy="14478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282" y="2857496"/>
            <a:ext cx="84296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entury Gothic" pitchFamily="34" charset="0"/>
                <a:cs typeface="Times New Roman" panose="02020603050405020304" pitchFamily="18" charset="0"/>
              </a:rPr>
              <a:t>The desired closed loop poles are</a:t>
            </a:r>
          </a:p>
          <a:p>
            <a:endParaRPr lang="en-IN" sz="2800" dirty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Century Gothic" pitchFamily="34" charset="0"/>
                <a:cs typeface="Times New Roman" panose="02020603050405020304" pitchFamily="18" charset="0"/>
              </a:rPr>
              <a:t>Determine the state feedback gain matrix K </a:t>
            </a:r>
            <a:endParaRPr lang="en-IN" sz="2800" dirty="0">
              <a:latin typeface="Century Gothic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0B40DA-9A47-4ADE-8953-3BD4A52D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3500438"/>
            <a:ext cx="6073646" cy="524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35716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Times New Roman" panose="02020603050405020304" pitchFamily="18" charset="0"/>
              </a:rPr>
              <a:t>The characteristic equation using the state feedback gain matrix is given by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8FE285-F908-479D-ACAB-0F168A3F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1643050"/>
            <a:ext cx="3786214" cy="737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681B13-330E-4DF1-929A-5AF458121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2714620"/>
            <a:ext cx="2839607" cy="484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06AF2E6-DC32-4597-B375-B3640081B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3357562"/>
            <a:ext cx="7274612" cy="1447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20B40DA-9A47-4ADE-8953-3BD4A52D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571480"/>
            <a:ext cx="6073646" cy="524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itchFamily="34" charset="0"/>
                <a:cs typeface="Times New Roman" panose="02020603050405020304" pitchFamily="18" charset="0"/>
              </a:rPr>
              <a:t>Pole placement 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technique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7390FE-9979-4941-9065-19A4E080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2152667"/>
            <a:ext cx="7620000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A8F94D0-1F97-4C50-94AB-99963C53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1714488"/>
            <a:ext cx="1895475" cy="790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A5584F-64F9-4546-A657-E7E41564443F}"/>
              </a:ext>
            </a:extLst>
          </p:cNvPr>
          <p:cNvSpPr txBox="1"/>
          <p:nvPr/>
        </p:nvSpPr>
        <p:spPr>
          <a:xfrm>
            <a:off x="3814794" y="5643578"/>
            <a:ext cx="525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entury Gothic" pitchFamily="34" charset="0"/>
                <a:cs typeface="Times New Roman" panose="02020603050405020304" pitchFamily="18" charset="0"/>
              </a:rPr>
              <a:t>The objective is to maintain zero output</a:t>
            </a:r>
          </a:p>
          <a:p>
            <a:endParaRPr lang="en-US" sz="2000" b="1" dirty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Century Gothic" pitchFamily="34" charset="0"/>
                <a:cs typeface="Times New Roman" panose="02020603050405020304" pitchFamily="18" charset="0"/>
              </a:rPr>
              <a:t>This is called as regulator system</a:t>
            </a:r>
            <a:endParaRPr lang="en-IN" sz="2000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C2A5D9E-853D-44F2-99C4-41541655209C}"/>
              </a:ext>
            </a:extLst>
          </p:cNvPr>
          <p:cNvSpPr txBox="1"/>
          <p:nvPr/>
        </p:nvSpPr>
        <p:spPr>
          <a:xfrm>
            <a:off x="428596" y="500042"/>
            <a:ext cx="44186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Substituting </a:t>
            </a:r>
            <a:r>
              <a:rPr lang="en-US" sz="2400" i="1" dirty="0">
                <a:latin typeface="Century Gothic" pitchFamily="34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- Kx 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in the system state equation</a:t>
            </a:r>
            <a:endParaRPr lang="en-IN" sz="2400" dirty="0">
              <a:latin typeface="Century Gothic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A152951-1EDD-48D3-AC3A-6FE460B3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1500174"/>
            <a:ext cx="3429024" cy="571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40F230-21F8-40AA-8346-235FAA5C8522}"/>
              </a:ext>
            </a:extLst>
          </p:cNvPr>
          <p:cNvSpPr txBox="1"/>
          <p:nvPr/>
        </p:nvSpPr>
        <p:spPr>
          <a:xfrm>
            <a:off x="428596" y="2357430"/>
            <a:ext cx="765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The solution of this equation is given by</a:t>
            </a:r>
            <a:endParaRPr lang="en-IN" sz="2400" dirty="0">
              <a:latin typeface="Century Gothic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1FFB51-DE7F-4711-B543-DFBEA172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962" y="3137485"/>
            <a:ext cx="3133732" cy="816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4E14727-4976-4EDF-8A05-A04978143C3E}"/>
              </a:ext>
            </a:extLst>
          </p:cNvPr>
          <p:cNvSpPr txBox="1"/>
          <p:nvPr/>
        </p:nvSpPr>
        <p:spPr>
          <a:xfrm>
            <a:off x="285721" y="4389502"/>
            <a:ext cx="81439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(0) is the initial state caused by external disturbance</a:t>
            </a:r>
          </a:p>
          <a:p>
            <a:endParaRPr lang="en-US" sz="2400" dirty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The stability and transient response characteristics 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are determined by eigen values of the matrix </a:t>
            </a:r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A- BK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8291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300" b="1" dirty="0" smtClean="0">
                <a:latin typeface="Century Gothic" pitchFamily="34" charset="0"/>
              </a:rPr>
              <a:t>If the matrix K is chosen properly, A-BK can be made asymptotically stable matrix</a:t>
            </a:r>
          </a:p>
          <a:p>
            <a:pPr algn="just"/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E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igen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values of A-BK is called as regulator poles</a:t>
            </a:r>
          </a:p>
          <a:p>
            <a:pPr algn="just"/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b="1" dirty="0" smtClean="0">
                <a:latin typeface="Century Gothic" pitchFamily="34" charset="0"/>
              </a:rPr>
              <a:t>This problem of placing the regulator poles are desired location is called as pole placement technique</a:t>
            </a:r>
          </a:p>
          <a:p>
            <a:pPr algn="just"/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The arbitrary pole placement is possible only if the system is completely state controllable</a:t>
            </a:r>
          </a:p>
          <a:p>
            <a:pPr algn="just"/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  <a:cs typeface="Times New Roman" panose="02020603050405020304" pitchFamily="18" charset="0"/>
              </a:rPr>
              <a:t>Determination of matrix K</a:t>
            </a:r>
          </a:p>
          <a:p>
            <a:pPr>
              <a:buNone/>
            </a:pPr>
            <a:endParaRPr lang="en-IN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r>
              <a:rPr lang="en-US" u="sng" dirty="0" smtClean="0">
                <a:latin typeface="Century Gothic" pitchFamily="34" charset="0"/>
                <a:cs typeface="Times New Roman" panose="02020603050405020304" pitchFamily="18" charset="0"/>
              </a:rPr>
              <a:t>Using transformation matrix </a:t>
            </a:r>
            <a:r>
              <a:rPr lang="en-US" b="1" u="sng" dirty="0" smtClean="0">
                <a:latin typeface="Century Gothic" pitchFamily="34" charset="0"/>
                <a:cs typeface="Times New Roman" panose="02020603050405020304" pitchFamily="18" charset="0"/>
              </a:rPr>
              <a:t>T</a:t>
            </a:r>
          </a:p>
          <a:p>
            <a:pPr>
              <a:buNone/>
            </a:pP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		</a:t>
            </a:r>
          </a:p>
          <a:p>
            <a:pPr>
              <a:buNone/>
            </a:pPr>
            <a:r>
              <a:rPr lang="en-US" dirty="0">
                <a:latin typeface="Century Gothic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		We have to find the value of </a:t>
            </a:r>
            <a:r>
              <a:rPr lang="en-US" b="1" dirty="0" smtClean="0">
                <a:latin typeface="Century Gothic" pitchFamily="34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such that the </a:t>
            </a:r>
            <a:r>
              <a:rPr lang="en-US" dirty="0" err="1" smtClean="0">
                <a:latin typeface="Century Gothic" pitchFamily="34" charset="0"/>
                <a:cs typeface="Times New Roman" panose="02020603050405020304" pitchFamily="18" charset="0"/>
              </a:rPr>
              <a:t>eigen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values of </a:t>
            </a:r>
            <a:r>
              <a:rPr lang="en-US" b="1" dirty="0" smtClean="0">
                <a:latin typeface="Century Gothic" pitchFamily="34" charset="0"/>
                <a:cs typeface="Times New Roman" panose="02020603050405020304" pitchFamily="18" charset="0"/>
              </a:rPr>
              <a:t>A-BK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to be </a:t>
            </a:r>
            <a:r>
              <a:rPr lang="el-GR" dirty="0" smtClean="0">
                <a:latin typeface="Century Gothic" pitchFamily="34" charset="0"/>
                <a:cs typeface="Times New Roman" panose="02020603050405020304" pitchFamily="18" charset="0"/>
              </a:rPr>
              <a:t>μ</a:t>
            </a:r>
            <a:r>
              <a:rPr lang="en-US" baseline="-25000" dirty="0" smtClean="0">
                <a:latin typeface="Century Gothic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, </a:t>
            </a:r>
            <a:r>
              <a:rPr lang="el-GR" dirty="0" smtClean="0">
                <a:latin typeface="Century Gothic" pitchFamily="34" charset="0"/>
                <a:cs typeface="Times New Roman" panose="02020603050405020304" pitchFamily="18" charset="0"/>
              </a:rPr>
              <a:t>μ</a:t>
            </a:r>
            <a:r>
              <a:rPr lang="en-US" baseline="-25000" dirty="0" smtClean="0">
                <a:latin typeface="Century Gothic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,</a:t>
            </a:r>
            <a:r>
              <a:rPr lang="el-GR" dirty="0" smtClean="0">
                <a:latin typeface="Century Gothic" pitchFamily="34" charset="0"/>
                <a:cs typeface="Times New Roman" panose="02020603050405020304" pitchFamily="18" charset="0"/>
              </a:rPr>
              <a:t> μ</a:t>
            </a:r>
            <a:r>
              <a:rPr lang="en-US" baseline="-25000" dirty="0" smtClean="0">
                <a:latin typeface="Century Gothic" pitchFamily="34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,</a:t>
            </a:r>
            <a:r>
              <a:rPr lang="el-GR" dirty="0" smtClean="0">
                <a:latin typeface="Century Gothic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,…….</a:t>
            </a:r>
            <a:r>
              <a:rPr lang="el-GR" dirty="0" smtClean="0">
                <a:latin typeface="Century Gothic" pitchFamily="34" charset="0"/>
                <a:cs typeface="Times New Roman" panose="02020603050405020304" pitchFamily="18" charset="0"/>
              </a:rPr>
              <a:t> μ</a:t>
            </a:r>
            <a:r>
              <a:rPr lang="en-US" baseline="-25000" dirty="0" smtClean="0">
                <a:latin typeface="Century Gothic" pitchFamily="34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(desired values)</a:t>
            </a:r>
          </a:p>
          <a:p>
            <a:endParaRPr lang="en-US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  <a:cs typeface="Times New Roman" panose="02020603050405020304" pitchFamily="18" charset="0"/>
              </a:rPr>
              <a:t>Step 1:</a:t>
            </a:r>
          </a:p>
          <a:p>
            <a:endParaRPr lang="en-US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Check the controllability condition for the system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4B5A095-DA1F-4909-8CE9-1DC724734A17}"/>
              </a:ext>
            </a:extLst>
          </p:cNvPr>
          <p:cNvSpPr txBox="1"/>
          <p:nvPr/>
        </p:nvSpPr>
        <p:spPr>
          <a:xfrm>
            <a:off x="593635" y="2049952"/>
            <a:ext cx="8121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D78C4C7-C29B-4CE4-906D-58EB694C38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4282" y="357166"/>
            <a:ext cx="8643998" cy="5681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entury Gothic" pitchFamily="34" charset="0"/>
                <a:cs typeface="Times New Roman" panose="02020603050405020304" pitchFamily="18" charset="0"/>
              </a:rPr>
              <a:t>Using direct substitution method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the order of the system is less than or equal to </a:t>
            </a:r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3, direct </a:t>
            </a:r>
            <a:r>
              <a:rPr lang="en-US" sz="2400" dirty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substitution of matrix K into the desired characteristics polynomial may be simpler</a:t>
            </a:r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Say if the order is 3 then the state feedback gain matrix </a:t>
            </a:r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K</a:t>
            </a:r>
            <a:r>
              <a:rPr lang="en-US" sz="2400" dirty="0" smtClean="0">
                <a:solidFill>
                  <a:srgbClr val="0070C0"/>
                </a:solidFill>
                <a:latin typeface="Century Gothic" pitchFamily="34" charset="0"/>
                <a:cs typeface="Times New Roman" panose="02020603050405020304" pitchFamily="18" charset="0"/>
              </a:rPr>
              <a:t> can be written as</a:t>
            </a:r>
          </a:p>
          <a:p>
            <a:endParaRPr lang="en-IN" sz="2000" dirty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Century Gothic" pitchFamily="34" charset="0"/>
                <a:cs typeface="Times New Roman" panose="02020603050405020304" pitchFamily="18" charset="0"/>
              </a:rPr>
              <a:t>Since both sides of this equations are polynomials in s, the coefficient of like powers can be equated to get the K  values. </a:t>
            </a:r>
          </a:p>
          <a:p>
            <a:r>
              <a:rPr lang="en-US" sz="2400" dirty="0" smtClean="0">
                <a:latin typeface="Century Gothic" pitchFamily="34" charset="0"/>
                <a:cs typeface="Times New Roman" panose="02020603050405020304" pitchFamily="18" charset="0"/>
              </a:rPr>
              <a:t>For higher order this approach is tedious.</a:t>
            </a:r>
            <a:endParaRPr lang="en-US" sz="2400" dirty="0">
              <a:latin typeface="Century Gothic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36BBA7-68FE-442B-B3CC-DEF27F96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54" y="2571744"/>
            <a:ext cx="21336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DDB9D5-8B6A-4762-AD9A-4AECD0F4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3357562"/>
            <a:ext cx="49530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3561F82-0004-4656-AFAB-2CD49CCFA9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5720" y="214290"/>
            <a:ext cx="8229600" cy="5115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entury Gothic" pitchFamily="34" charset="0"/>
                <a:cs typeface="Times New Roman" panose="02020603050405020304" pitchFamily="18" charset="0"/>
              </a:rPr>
              <a:t>Problem:</a:t>
            </a:r>
          </a:p>
          <a:p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For the state space model given by the equation</a:t>
            </a:r>
          </a:p>
          <a:p>
            <a:endParaRPr lang="en-US" sz="2400" dirty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entury Gothic" pitchFamily="34" charset="0"/>
                <a:cs typeface="Times New Roman" panose="02020603050405020304" pitchFamily="18" charset="0"/>
              </a:rPr>
              <a:t>    that 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uses the state feedback control </a:t>
            </a:r>
            <a:r>
              <a:rPr lang="en-US" sz="2400" i="1" dirty="0">
                <a:latin typeface="Century Gothic" pitchFamily="34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 =  - </a:t>
            </a:r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Kx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. Design a state feedback gain matrix K such that the desired poles locations are</a:t>
            </a:r>
          </a:p>
          <a:p>
            <a:endParaRPr lang="en-US" sz="2400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Century Gothic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Century Gothic" pitchFamily="34" charset="0"/>
                <a:cs typeface="Times New Roman" panose="02020603050405020304" pitchFamily="18" charset="0"/>
              </a:rPr>
              <a:t>Step 1: </a:t>
            </a:r>
            <a:r>
              <a:rPr lang="en-US" sz="2400" b="1" dirty="0" smtClean="0">
                <a:latin typeface="Century Gothic" pitchFamily="34" charset="0"/>
                <a:cs typeface="Times New Roman" panose="02020603050405020304" pitchFamily="18" charset="0"/>
              </a:rPr>
              <a:t>We </a:t>
            </a:r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have to check the controllability of this system</a:t>
            </a:r>
            <a:endParaRPr lang="en-IN" sz="2400" b="1" dirty="0">
              <a:latin typeface="Century Gothic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D99971-4A39-4308-87DB-BD4263F7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54" y="214290"/>
            <a:ext cx="1695677" cy="3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7EB7A30-4355-42BE-9A2D-F372C0C25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70" y="1280143"/>
            <a:ext cx="3876675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211E225-F6DF-441D-B46D-C23F65FB7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3643314"/>
            <a:ext cx="7565515" cy="500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F0A2003-13B1-4D96-B04F-7D4FC1138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5072074"/>
            <a:ext cx="24384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8257FF1-9B77-42C5-B60C-62B1E2F6B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36" y="5429264"/>
            <a:ext cx="16764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03367"/>
            <a:ext cx="8501122" cy="5168905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The characteristic equation using the state feedback gain matrix </a:t>
            </a:r>
          </a:p>
          <a:p>
            <a:endParaRPr lang="en-US" dirty="0" smtClean="0">
              <a:latin typeface="Century Gothic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            is given by</a:t>
            </a:r>
            <a:endParaRPr lang="en-IN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8FE285-F908-479D-ACAB-0F168A3F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428868"/>
            <a:ext cx="3786214" cy="737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681B13-330E-4DF1-929A-5AF458121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659114"/>
            <a:ext cx="2839607" cy="484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5A4E5F1-D40F-4A11-BACE-B213D135C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4052900"/>
            <a:ext cx="7591425" cy="1162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F921A3-65C2-4D69-86E4-94811340C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5357826"/>
            <a:ext cx="3590925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5FCBFD0-27F5-4C67-BFE6-380473F4D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811" y="5534720"/>
            <a:ext cx="4714907" cy="64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Century Gothic" pitchFamily="34" charset="0"/>
                <a:cs typeface="Times New Roman" panose="02020603050405020304" pitchFamily="18" charset="0"/>
              </a:rPr>
              <a:t>With the desired closed loop poles 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the desired characteristic equation as</a:t>
            </a:r>
          </a:p>
          <a:p>
            <a:pPr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Comparing the coefficients, we get</a:t>
            </a:r>
            <a:endParaRPr lang="en-IN" dirty="0" smtClean="0"/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18ABD1D-5CC6-4E62-AB62-777BF6652C3D}"/>
              </a:ext>
            </a:extLst>
          </p:cNvPr>
          <p:cNvSpPr txBox="1"/>
          <p:nvPr/>
        </p:nvSpPr>
        <p:spPr>
          <a:xfrm>
            <a:off x="428596" y="28574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6EB6A1-9F23-4436-AC17-CFF52BC2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428868"/>
            <a:ext cx="5425868" cy="552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C65A1A4-E004-435D-A597-11148F6B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3" y="4118118"/>
            <a:ext cx="8572560" cy="66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28A9B0-C38B-4B79-87BC-C0F8E89F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6" y="5072074"/>
            <a:ext cx="5991154" cy="627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C749F0F-EEDA-45F4-A231-1619968BE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16" y="6000768"/>
            <a:ext cx="2726185" cy="569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211E225-F6DF-441D-B46D-C23F65FB7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1142984"/>
            <a:ext cx="7565515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322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POLE PLACEMENT TECHNIQUE</vt:lpstr>
      <vt:lpstr>Pole placement technique</vt:lpstr>
      <vt:lpstr>Slide 3</vt:lpstr>
      <vt:lpstr>Slide 4</vt:lpstr>
      <vt:lpstr>Slide 5</vt:lpstr>
      <vt:lpstr>Slide 6</vt:lpstr>
      <vt:lpstr>Slide 7</vt:lpstr>
      <vt:lpstr>Method I</vt:lpstr>
      <vt:lpstr>With the desired closed loop poles at</vt:lpstr>
      <vt:lpstr>Example 2: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POLE PLACEMENT TECHNIQUE</dc:title>
  <dc:creator>SASTRA</dc:creator>
  <cp:lastModifiedBy>SASTRA</cp:lastModifiedBy>
  <cp:revision>43</cp:revision>
  <dcterms:created xsi:type="dcterms:W3CDTF">2025-03-22T04:50:19Z</dcterms:created>
  <dcterms:modified xsi:type="dcterms:W3CDTF">2025-04-03T03:15:14Z</dcterms:modified>
</cp:coreProperties>
</file>