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1667-6973-47E8-AD72-A1BDA53C3526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3C84-B509-4848-9C9F-A15660493D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STATE OBSERVER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82919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full order state observer assuming the desired Eigen values of the observer matrix are </a:t>
            </a:r>
            <a:endParaRPr lang="en-IN" b="1" dirty="0" smtClean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F1959A-DADE-4D24-BC3A-0DF9480E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686"/>
            <a:ext cx="8813800" cy="2786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729FA2-648E-468E-B49A-9B659F24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6143644"/>
            <a:ext cx="112395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DBCBD75-0E6E-499B-816D-88C360DC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6" y="2571744"/>
            <a:ext cx="3649130" cy="5000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 is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rank of the matrix is 2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system is completely state observable and the and the determination of desired observer gain matrix is possible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FF8AA02-C297-46E0-8DCE-EE29C473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2928934"/>
            <a:ext cx="1504950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07831E-4C15-4966-A4B1-4DA004D4E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2857496"/>
            <a:ext cx="1446846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57256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mtClean="0">
                <a:latin typeface="Century Gothic" pitchFamily="34" charset="0"/>
              </a:rPr>
              <a:t>Let                    find :</a:t>
            </a: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Desired  </a:t>
            </a:r>
            <a:r>
              <a:rPr lang="en-IN" dirty="0" err="1" smtClean="0">
                <a:latin typeface="Century Gothic" pitchFamily="34" charset="0"/>
              </a:rPr>
              <a:t>ch</a:t>
            </a:r>
            <a:r>
              <a:rPr lang="en-IN" dirty="0" smtClean="0">
                <a:latin typeface="Century Gothic" pitchFamily="34" charset="0"/>
              </a:rPr>
              <a:t>. </a:t>
            </a:r>
            <a:r>
              <a:rPr lang="en-IN" dirty="0" err="1" smtClean="0">
                <a:latin typeface="Century Gothic" pitchFamily="34" charset="0"/>
              </a:rPr>
              <a:t>Eqn</a:t>
            </a:r>
            <a:r>
              <a:rPr lang="en-IN" dirty="0" smtClean="0">
                <a:latin typeface="Century Gothic" pitchFamily="34" charset="0"/>
              </a:rPr>
              <a:t>:</a:t>
            </a: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Comparing the </a:t>
            </a:r>
            <a:r>
              <a:rPr lang="en-IN" dirty="0" err="1" smtClean="0">
                <a:latin typeface="Century Gothic" pitchFamily="34" charset="0"/>
              </a:rPr>
              <a:t>coeff</a:t>
            </a:r>
            <a:r>
              <a:rPr lang="en-IN" dirty="0" smtClean="0">
                <a:latin typeface="Century Gothic" pitchFamily="34" charset="0"/>
              </a:rPr>
              <a:t>.</a:t>
            </a: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2C70909-D1C3-4B01-AB83-1038A1B0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8" y="214290"/>
            <a:ext cx="4936823" cy="1000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167705-2034-4D3A-8E8E-E53ABC26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14" y="214290"/>
            <a:ext cx="1609726" cy="99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ED252F-866E-49E8-AA1C-8D0C7408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86" y="1828830"/>
            <a:ext cx="4904015" cy="103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238C33-19EE-44BC-A56B-2E6539C67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411" y="2988855"/>
            <a:ext cx="2487384" cy="876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BF3BE43-D4E7-4D39-9C2E-D9C2DE8AE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143248"/>
            <a:ext cx="3542621" cy="430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A849B78-60E7-4136-B78B-1535BF4E9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338" y="4411439"/>
            <a:ext cx="2262188" cy="485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1EB27EB-11BB-4DDC-8865-C956D4817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8965" y="5126127"/>
            <a:ext cx="2940687" cy="570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2E4AA4-5C8A-462F-B011-BDF622527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7880" y="5695753"/>
            <a:ext cx="1815646" cy="876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428860" y="1142984"/>
          <a:ext cx="4643438" cy="1384379"/>
        </p:xfrm>
        <a:graphic>
          <a:graphicData uri="http://schemas.openxmlformats.org/presentationml/2006/ole">
            <p:oleObj spid="_x0000_s1026" name="Equation" r:id="rId3" imgW="1536700" imgH="457200" progId="Equation.3">
              <p:embed/>
            </p:oleObj>
          </a:graphicData>
        </a:graphic>
      </p:graphicFrame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5143504" y="2714620"/>
          <a:ext cx="3380025" cy="925483"/>
        </p:xfrm>
        <a:graphic>
          <a:graphicData uri="http://schemas.openxmlformats.org/presentationml/2006/ole">
            <p:oleObj spid="_x0000_s1025" name="Equation" r:id="rId4" imgW="799753" imgH="215806" progId="Equation.3">
              <p:embed/>
            </p:oleObj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4283" y="500042"/>
            <a:ext cx="857256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alibri" pitchFamily="34" charset="0"/>
              </a:rPr>
              <a:t>Ex. 2: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alibri" pitchFamily="34" charset="0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alibri" pitchFamily="34" charset="0"/>
              </a:rPr>
              <a:t>regulator system has the plant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400" dirty="0" smtClean="0">
              <a:latin typeface="Century Gothic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400" dirty="0" smtClean="0">
              <a:latin typeface="Century Gothic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sz="2400" dirty="0" smtClean="0">
              <a:latin typeface="Century Gothic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Times New Roman" pitchFamily="18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sz="2400" dirty="0" smtClean="0">
                <a:latin typeface="Century Gothic" pitchFamily="34" charset="0"/>
                <a:ea typeface="Times New Roman" pitchFamily="18" charset="0"/>
                <a:cs typeface="Calibri" pitchFamily="34" charset="0"/>
              </a:rPr>
              <a:t>and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alibri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IN" sz="2400" dirty="0" smtClean="0">
              <a:latin typeface="Century Gothic" pitchFamily="34" charset="0"/>
              <a:cs typeface="Calibri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Design a full order state observer &amp; the observer poles are required to be located </a:t>
            </a:r>
            <a:r>
              <a:rPr lang="en-US" sz="3200" b="1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at -8, -8. 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alibri" pitchFamily="34" charset="0"/>
              </a:rPr>
              <a:t>            	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Solution:</a:t>
            </a: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Step 1: Check </a:t>
            </a:r>
            <a:r>
              <a:rPr lang="en-IN" dirty="0" smtClean="0">
                <a:latin typeface="Century Gothic" pitchFamily="34" charset="0"/>
              </a:rPr>
              <a:t>for the </a:t>
            </a:r>
            <a:r>
              <a:rPr lang="en-IN" dirty="0" err="1" smtClean="0">
                <a:latin typeface="Century Gothic" pitchFamily="34" charset="0"/>
              </a:rPr>
              <a:t>observability</a:t>
            </a: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Step 2: Form </a:t>
            </a:r>
            <a:r>
              <a:rPr lang="en-IN" dirty="0" smtClean="0">
                <a:latin typeface="Century Gothic" pitchFamily="34" charset="0"/>
              </a:rPr>
              <a:t>the desired </a:t>
            </a:r>
            <a:r>
              <a:rPr lang="en-IN" dirty="0" err="1" smtClean="0">
                <a:latin typeface="Century Gothic" pitchFamily="34" charset="0"/>
              </a:rPr>
              <a:t>ch</a:t>
            </a:r>
            <a:r>
              <a:rPr lang="en-IN" dirty="0" smtClean="0">
                <a:latin typeface="Century Gothic" pitchFamily="34" charset="0"/>
              </a:rPr>
              <a:t>. </a:t>
            </a:r>
            <a:r>
              <a:rPr lang="en-IN" dirty="0" err="1" smtClean="0">
                <a:latin typeface="Century Gothic" pitchFamily="34" charset="0"/>
              </a:rPr>
              <a:t>Eqn</a:t>
            </a:r>
            <a:r>
              <a:rPr lang="en-IN" dirty="0" smtClean="0">
                <a:latin typeface="Century Gothic" pitchFamily="34" charset="0"/>
              </a:rPr>
              <a:t>…with the poles given</a:t>
            </a:r>
            <a:r>
              <a:rPr lang="en-IN" dirty="0" smtClean="0">
                <a:latin typeface="Century Gothic" pitchFamily="34" charset="0"/>
              </a:rPr>
              <a:t>.   i.e.( s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 + 16s +64)</a:t>
            </a: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Step 3: Then </a:t>
            </a:r>
            <a:r>
              <a:rPr lang="en-IN" dirty="0" smtClean="0">
                <a:latin typeface="Century Gothic" pitchFamily="34" charset="0"/>
              </a:rPr>
              <a:t>find,</a:t>
            </a: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Step 4: Compare </a:t>
            </a:r>
            <a:r>
              <a:rPr lang="en-IN" dirty="0" smtClean="0">
                <a:latin typeface="Century Gothic" pitchFamily="34" charset="0"/>
              </a:rPr>
              <a:t>the coefficients and find the </a:t>
            </a:r>
            <a:r>
              <a:rPr lang="en-IN" dirty="0" smtClean="0">
                <a:latin typeface="Century Gothic" pitchFamily="34" charset="0"/>
              </a:rPr>
              <a:t>observer </a:t>
            </a:r>
            <a:r>
              <a:rPr lang="en-IN" dirty="0" smtClean="0">
                <a:latin typeface="Century Gothic" pitchFamily="34" charset="0"/>
              </a:rPr>
              <a:t>matrix.</a:t>
            </a:r>
          </a:p>
          <a:p>
            <a:pPr>
              <a:buNone/>
            </a:pP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F8AA02-C297-46E0-8DCE-EE29C473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90" y="2500306"/>
            <a:ext cx="2060058" cy="795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C70909-D1C3-4B01-AB83-1038A1B0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4" y="4357694"/>
            <a:ext cx="3173672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146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STATE OBSERVER</vt:lpstr>
      <vt:lpstr>State observer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OBSERVER</dc:title>
  <dc:creator>SASTRA</dc:creator>
  <cp:lastModifiedBy>SASTRA</cp:lastModifiedBy>
  <cp:revision>20</cp:revision>
  <dcterms:created xsi:type="dcterms:W3CDTF">2025-03-22T06:16:30Z</dcterms:created>
  <dcterms:modified xsi:type="dcterms:W3CDTF">2025-04-01T04:46:08Z</dcterms:modified>
</cp:coreProperties>
</file>