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65" r:id="rId9"/>
    <p:sldId id="260" r:id="rId10"/>
    <p:sldId id="270" r:id="rId11"/>
    <p:sldId id="263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CA78C-C31D-43AF-A480-C284384BE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3817-6D23-48D2-A01B-9A3A03015F9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FD95E-53A8-4613-99C8-F25F9704D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Unit 4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Century Gothic" pitchFamily="34" charset="0"/>
              </a:rPr>
              <a:t>What are PLC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7625" y="990600"/>
            <a:ext cx="5372100" cy="2081213"/>
          </a:xfrm>
        </p:spPr>
        <p:txBody>
          <a:bodyPr/>
          <a:lstStyle/>
          <a:p>
            <a:pPr eaLnBrk="1" hangingPunct="1"/>
            <a:r>
              <a:rPr lang="en-US" sz="2400" smtClean="0">
                <a:latin typeface="Century Gothic" pitchFamily="34" charset="0"/>
              </a:rPr>
              <a:t>All the logic is contained in the PLC’s memory.</a:t>
            </a:r>
          </a:p>
          <a:p>
            <a:pPr eaLnBrk="1" hangingPunct="1"/>
            <a:r>
              <a:rPr lang="en-US" sz="2400" smtClean="0">
                <a:latin typeface="Century Gothic" pitchFamily="34" charset="0"/>
              </a:rPr>
              <a:t>Relationships between the inputs and outputs are determined by the user program.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581400"/>
            <a:ext cx="4938713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143000"/>
            <a:ext cx="359092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PLC- SCAN PROCESS </a:t>
            </a:r>
            <a:endParaRPr lang="en-US" b="1" dirty="0">
              <a:latin typeface="Century Gothic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857232"/>
            <a:ext cx="500066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429388" y="285728"/>
            <a:ext cx="2714612" cy="237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</a:rPr>
              <a:t>The status of external inputs is written to the input image table(file or register)</a:t>
            </a: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0694" y="3263816"/>
            <a:ext cx="3643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853B77"/>
                </a:solidFill>
                <a:latin typeface="Century Gothic" pitchFamily="34" charset="0"/>
              </a:rPr>
              <a:t>Each ladder rung is scanned &amp; solved using the data in the I/P file. The resulting logic is written to the output image table(file or register)</a:t>
            </a:r>
            <a:endParaRPr lang="en-US" sz="2400" b="1" dirty="0">
              <a:solidFill>
                <a:srgbClr val="853B77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8" y="4071942"/>
            <a:ext cx="2786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</a:rPr>
              <a:t>The O/P image data </a:t>
            </a:r>
            <a:r>
              <a:rPr lang="en-US" sz="2400" b="1" dirty="0" smtClean="0">
                <a:solidFill>
                  <a:srgbClr val="853B77"/>
                </a:solidFill>
                <a:latin typeface="Century Gothic" pitchFamily="34" charset="0"/>
              </a:rPr>
              <a:t>is transferred to the external O/P circuits, </a:t>
            </a:r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</a:rPr>
              <a:t>turning the O/P device ON or OFF. </a:t>
            </a: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785794"/>
            <a:ext cx="2714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</a:rPr>
              <a:t>Internal checks on memory, speed &amp; operation.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</a:rPr>
              <a:t>Service any </a:t>
            </a:r>
            <a:r>
              <a:rPr lang="en-US" sz="2400" b="1" dirty="0" err="1" smtClean="0">
                <a:solidFill>
                  <a:srgbClr val="0070C0"/>
                </a:solidFill>
                <a:latin typeface="Century Gothic" pitchFamily="34" charset="0"/>
              </a:rPr>
              <a:t>commn</a:t>
            </a:r>
            <a:r>
              <a:rPr lang="en-US" sz="2400" b="1" dirty="0" smtClean="0">
                <a:solidFill>
                  <a:srgbClr val="0070C0"/>
                </a:solidFill>
                <a:latin typeface="Century Gothic" pitchFamily="34" charset="0"/>
              </a:rPr>
              <a:t>. Requests…</a:t>
            </a:r>
            <a:endParaRPr lang="en-US" sz="24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PLC …ADVANTAGES..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Century Gothic" pitchFamily="34" charset="0"/>
              </a:rPr>
              <a:t>Increased Reliability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More Flexibility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Lower cost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Pilot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Visual observation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Communication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Faster response time.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Easier to troubleshoot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0070C0"/>
                </a:solidFill>
                <a:latin typeface="Century Gothic" pitchFamily="34" charset="0"/>
              </a:rPr>
              <a:t>….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70C0"/>
              </a:solidFill>
              <a:latin typeface="Century Gothic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>
                <a:solidFill>
                  <a:srgbClr val="FF0000"/>
                </a:solidFill>
                <a:latin typeface="Comic Sans MS" pitchFamily="66" charset="0"/>
              </a:rPr>
              <a:t>Fixed type</a:t>
            </a:r>
            <a:endParaRPr lang="en-US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" y="1928813"/>
            <a:ext cx="9244013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3863" y="1785938"/>
            <a:ext cx="598963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>
                <a:solidFill>
                  <a:srgbClr val="FF0000"/>
                </a:solidFill>
                <a:latin typeface="Comic Sans MS" pitchFamily="66" charset="0"/>
              </a:rPr>
              <a:t>Modular type</a:t>
            </a:r>
            <a:endParaRPr lang="en-US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560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326390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500063"/>
            <a:ext cx="6683375" cy="595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1357290" y="2643182"/>
            <a:ext cx="2500330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entury Gothic" pitchFamily="34" charset="0"/>
              </a:rPr>
              <a:t>Typical PLC Input / Output (I/O) system connections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600200"/>
            <a:ext cx="860266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81800" cy="411162"/>
          </a:xfrm>
          <a:solidFill>
            <a:srgbClr val="00CCFF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>
                <a:solidFill>
                  <a:srgbClr val="0000FF"/>
                </a:solidFill>
                <a:latin typeface="Century Gothic" pitchFamily="34" charset="0"/>
              </a:rPr>
              <a:t>INPUT DEVICES: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1143000" y="1066800"/>
            <a:ext cx="4114800" cy="5567363"/>
            <a:chOff x="144" y="672"/>
            <a:chExt cx="2256" cy="3507"/>
          </a:xfrm>
        </p:grpSpPr>
        <p:sp>
          <p:nvSpPr>
            <p:cNvPr id="32772" name="Rectangle 79"/>
            <p:cNvSpPr>
              <a:spLocks noChangeArrowheads="1"/>
            </p:cNvSpPr>
            <p:nvPr/>
          </p:nvSpPr>
          <p:spPr bwMode="auto">
            <a:xfrm>
              <a:off x="1152" y="2736"/>
              <a:ext cx="1248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3" name="Rectangle 77"/>
            <p:cNvSpPr>
              <a:spLocks noChangeArrowheads="1"/>
            </p:cNvSpPr>
            <p:nvPr/>
          </p:nvSpPr>
          <p:spPr bwMode="auto">
            <a:xfrm>
              <a:off x="144" y="2736"/>
              <a:ext cx="1008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Level SW</a:t>
              </a:r>
            </a:p>
          </p:txBody>
        </p:sp>
        <p:sp>
          <p:nvSpPr>
            <p:cNvPr id="32774" name="Rectangle 66"/>
            <p:cNvSpPr>
              <a:spLocks noChangeArrowheads="1"/>
            </p:cNvSpPr>
            <p:nvPr/>
          </p:nvSpPr>
          <p:spPr bwMode="auto">
            <a:xfrm>
              <a:off x="1152" y="3411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5" name="Rectangle 65"/>
            <p:cNvSpPr>
              <a:spLocks noChangeArrowheads="1"/>
            </p:cNvSpPr>
            <p:nvPr/>
          </p:nvSpPr>
          <p:spPr bwMode="auto">
            <a:xfrm>
              <a:off x="144" y="3411"/>
              <a:ext cx="100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Flow SW</a:t>
              </a:r>
            </a:p>
          </p:txBody>
        </p:sp>
        <p:sp>
          <p:nvSpPr>
            <p:cNvPr id="32776" name="Rectangle 64"/>
            <p:cNvSpPr>
              <a:spLocks noChangeArrowheads="1"/>
            </p:cNvSpPr>
            <p:nvPr/>
          </p:nvSpPr>
          <p:spPr bwMode="auto">
            <a:xfrm>
              <a:off x="1152" y="2018"/>
              <a:ext cx="1248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7" name="Rectangle 63"/>
            <p:cNvSpPr>
              <a:spLocks noChangeArrowheads="1"/>
            </p:cNvSpPr>
            <p:nvPr/>
          </p:nvSpPr>
          <p:spPr bwMode="auto">
            <a:xfrm>
              <a:off x="144" y="2018"/>
              <a:ext cx="1008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Thumbwheel SW</a:t>
              </a:r>
            </a:p>
          </p:txBody>
        </p:sp>
        <p:sp>
          <p:nvSpPr>
            <p:cNvPr id="32778" name="Rectangle 62"/>
            <p:cNvSpPr>
              <a:spLocks noChangeArrowheads="1"/>
            </p:cNvSpPr>
            <p:nvPr/>
          </p:nvSpPr>
          <p:spPr bwMode="auto">
            <a:xfrm>
              <a:off x="1152" y="1344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9" name="Rectangle 61"/>
            <p:cNvSpPr>
              <a:spLocks noChangeArrowheads="1"/>
            </p:cNvSpPr>
            <p:nvPr/>
          </p:nvSpPr>
          <p:spPr bwMode="auto">
            <a:xfrm>
              <a:off x="144" y="1344"/>
              <a:ext cx="100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Limit Switch</a:t>
              </a:r>
            </a:p>
          </p:txBody>
        </p:sp>
        <p:sp>
          <p:nvSpPr>
            <p:cNvPr id="32780" name="Rectangle 60"/>
            <p:cNvSpPr>
              <a:spLocks noChangeArrowheads="1"/>
            </p:cNvSpPr>
            <p:nvPr/>
          </p:nvSpPr>
          <p:spPr bwMode="auto">
            <a:xfrm>
              <a:off x="1152" y="672"/>
              <a:ext cx="124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81" name="Rectangle 59"/>
            <p:cNvSpPr>
              <a:spLocks noChangeArrowheads="1"/>
            </p:cNvSpPr>
            <p:nvPr/>
          </p:nvSpPr>
          <p:spPr bwMode="auto">
            <a:xfrm>
              <a:off x="144" y="672"/>
              <a:ext cx="100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Push Button</a:t>
              </a:r>
            </a:p>
          </p:txBody>
        </p:sp>
        <p:sp>
          <p:nvSpPr>
            <p:cNvPr id="32782" name="Line 67"/>
            <p:cNvSpPr>
              <a:spLocks noChangeShapeType="1"/>
            </p:cNvSpPr>
            <p:nvPr/>
          </p:nvSpPr>
          <p:spPr bwMode="auto">
            <a:xfrm>
              <a:off x="144" y="672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68"/>
            <p:cNvSpPr>
              <a:spLocks noChangeShapeType="1"/>
            </p:cNvSpPr>
            <p:nvPr/>
          </p:nvSpPr>
          <p:spPr bwMode="auto">
            <a:xfrm>
              <a:off x="144" y="1344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9"/>
            <p:cNvSpPr>
              <a:spLocks noChangeShapeType="1"/>
            </p:cNvSpPr>
            <p:nvPr/>
          </p:nvSpPr>
          <p:spPr bwMode="auto">
            <a:xfrm>
              <a:off x="144" y="2018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70"/>
            <p:cNvSpPr>
              <a:spLocks noChangeShapeType="1"/>
            </p:cNvSpPr>
            <p:nvPr/>
          </p:nvSpPr>
          <p:spPr bwMode="auto">
            <a:xfrm>
              <a:off x="144" y="2736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71"/>
            <p:cNvSpPr>
              <a:spLocks noChangeShapeType="1"/>
            </p:cNvSpPr>
            <p:nvPr/>
          </p:nvSpPr>
          <p:spPr bwMode="auto">
            <a:xfrm>
              <a:off x="144" y="4179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72"/>
            <p:cNvSpPr>
              <a:spLocks noChangeShapeType="1"/>
            </p:cNvSpPr>
            <p:nvPr/>
          </p:nvSpPr>
          <p:spPr bwMode="auto">
            <a:xfrm>
              <a:off x="144" y="672"/>
              <a:ext cx="0" cy="35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73"/>
            <p:cNvSpPr>
              <a:spLocks noChangeShapeType="1"/>
            </p:cNvSpPr>
            <p:nvPr/>
          </p:nvSpPr>
          <p:spPr bwMode="auto">
            <a:xfrm>
              <a:off x="1152" y="672"/>
              <a:ext cx="0" cy="3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74"/>
            <p:cNvSpPr>
              <a:spLocks noChangeShapeType="1"/>
            </p:cNvSpPr>
            <p:nvPr/>
          </p:nvSpPr>
          <p:spPr bwMode="auto">
            <a:xfrm>
              <a:off x="2400" y="672"/>
              <a:ext cx="0" cy="35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78"/>
            <p:cNvSpPr>
              <a:spLocks noChangeShapeType="1"/>
            </p:cNvSpPr>
            <p:nvPr/>
          </p:nvSpPr>
          <p:spPr bwMode="auto">
            <a:xfrm>
              <a:off x="144" y="3411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2791" name="Picture 4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0" y="720"/>
              <a:ext cx="91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2" name="Picture 5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6" y="1392"/>
              <a:ext cx="81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3" name="Picture 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0" y="2016"/>
              <a:ext cx="74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4" name="Picture 5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00" y="2784"/>
              <a:ext cx="120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5" name="Picture 5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88" y="3456"/>
              <a:ext cx="76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68" name="Group 60"/>
          <p:cNvGraphicFramePr>
            <a:graphicFrameLocks noGrp="1"/>
          </p:cNvGraphicFramePr>
          <p:nvPr>
            <p:ph idx="1"/>
          </p:nvPr>
        </p:nvGraphicFramePr>
        <p:xfrm>
          <a:off x="609600" y="838200"/>
          <a:ext cx="6781800" cy="5638801"/>
        </p:xfrm>
        <a:graphic>
          <a:graphicData uri="http://schemas.openxmlformats.org/drawingml/2006/table">
            <a:tbl>
              <a:tblPr/>
              <a:tblGrid>
                <a:gridCol w="3265488"/>
                <a:gridCol w="3516312"/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Solenoid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LED Display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Heater Coil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14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8382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5" name="Picture 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57400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6" name="Picture 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200400"/>
            <a:ext cx="1733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7" name="Picture 4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2672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8" name="Picture 5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5410200"/>
            <a:ext cx="1562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9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81800" cy="411162"/>
          </a:xfrm>
          <a:solidFill>
            <a:srgbClr val="00CCFF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entury Gothic" pitchFamily="34" charset="0"/>
              </a:rPr>
              <a:t>OUTPUT DEVICES: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Unit 4 - </a:t>
            </a:r>
            <a:r>
              <a:rPr lang="en-GB" b="1" dirty="0" smtClean="0">
                <a:latin typeface="Century Gothic" pitchFamily="34" charset="0"/>
              </a:rPr>
              <a:t>Automation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entury Gothic" pitchFamily="34" charset="0"/>
              </a:rPr>
              <a:t>PLC – </a:t>
            </a:r>
          </a:p>
          <a:p>
            <a:pPr>
              <a:buNone/>
            </a:pPr>
            <a:r>
              <a:rPr lang="en-GB" dirty="0" smtClean="0">
                <a:latin typeface="Century Gothic" pitchFamily="34" charset="0"/>
              </a:rPr>
              <a:t>            Basics</a:t>
            </a:r>
            <a:r>
              <a:rPr lang="en-GB" dirty="0">
                <a:latin typeface="Century Gothic" pitchFamily="34" charset="0"/>
              </a:rPr>
              <a:t>, overview of PLC systems, PLC Architecture, latching and interlocking concept, </a:t>
            </a:r>
            <a:endParaRPr lang="en-GB" dirty="0" smtClean="0">
              <a:latin typeface="Century Gothic" pitchFamily="34" charset="0"/>
            </a:endParaRPr>
          </a:p>
          <a:p>
            <a:r>
              <a:rPr lang="en-GB" dirty="0">
                <a:latin typeface="Century Gothic" pitchFamily="34" charset="0"/>
              </a:rPr>
              <a:t> </a:t>
            </a:r>
            <a:r>
              <a:rPr lang="en-GB" dirty="0" smtClean="0">
                <a:latin typeface="Century Gothic" pitchFamily="34" charset="0"/>
              </a:rPr>
              <a:t>Evolution</a:t>
            </a:r>
            <a:r>
              <a:rPr lang="en-GB" dirty="0">
                <a:latin typeface="Century Gothic" pitchFamily="34" charset="0"/>
              </a:rPr>
              <a:t>: DAS, SCADA, Introduction to DCS and its architecture, </a:t>
            </a:r>
            <a:endParaRPr lang="en-GB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GB" dirty="0">
                <a:latin typeface="Century Gothic" pitchFamily="34" charset="0"/>
              </a:rPr>
              <a:t> </a:t>
            </a:r>
            <a:r>
              <a:rPr lang="en-GB" dirty="0" smtClean="0">
                <a:latin typeface="Century Gothic" pitchFamily="34" charset="0"/>
              </a:rPr>
              <a:t>   example </a:t>
            </a:r>
            <a:r>
              <a:rPr lang="en-GB" dirty="0">
                <a:latin typeface="Century Gothic" pitchFamily="34" charset="0"/>
              </a:rPr>
              <a:t>of continuous control and logic control. </a:t>
            </a:r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PLC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Programmable Logic controllers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PLC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PROGRAMMABLE LOGIC CONTROLLER..</a:t>
            </a:r>
            <a:endParaRPr lang="en-US" sz="2800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4143372" cy="282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94" y="2857523"/>
            <a:ext cx="5143500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What is PLC..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428736"/>
            <a:ext cx="8929718" cy="5214974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Comic Sans MS" pitchFamily="66" charset="0"/>
              </a:rPr>
              <a:t>PLC is a </a:t>
            </a:r>
            <a:r>
              <a:rPr lang="en-IN" sz="2800" dirty="0" smtClean="0">
                <a:solidFill>
                  <a:srgbClr val="00B050"/>
                </a:solidFill>
                <a:latin typeface="Comic Sans MS" pitchFamily="66" charset="0"/>
              </a:rPr>
              <a:t>user friendly</a:t>
            </a:r>
            <a:r>
              <a:rPr lang="en-IN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IN" sz="2800" dirty="0" smtClean="0">
                <a:solidFill>
                  <a:srgbClr val="FF0000"/>
                </a:solidFill>
                <a:latin typeface="Comic Sans MS" pitchFamily="66" charset="0"/>
              </a:rPr>
              <a:t>microprocessor based</a:t>
            </a:r>
            <a:r>
              <a:rPr lang="en-IN" sz="2800" dirty="0" smtClean="0">
                <a:latin typeface="Comic Sans MS" pitchFamily="66" charset="0"/>
              </a:rPr>
              <a:t> </a:t>
            </a:r>
            <a:r>
              <a:rPr lang="en-IN" sz="2800" dirty="0" smtClean="0">
                <a:solidFill>
                  <a:srgbClr val="0070C0"/>
                </a:solidFill>
                <a:latin typeface="Comic Sans MS" pitchFamily="66" charset="0"/>
              </a:rPr>
              <a:t>specialized computer</a:t>
            </a:r>
            <a:r>
              <a:rPr lang="en-IN" sz="2800" dirty="0" smtClean="0">
                <a:latin typeface="Comic Sans MS" pitchFamily="66" charset="0"/>
              </a:rPr>
              <a:t> that carries out </a:t>
            </a:r>
            <a:r>
              <a:rPr lang="en-IN" sz="2800" dirty="0" smtClean="0">
                <a:solidFill>
                  <a:srgbClr val="0070C0"/>
                </a:solidFill>
                <a:latin typeface="Comic Sans MS" pitchFamily="66" charset="0"/>
              </a:rPr>
              <a:t>control functions</a:t>
            </a:r>
            <a:r>
              <a:rPr lang="en-IN" sz="2800" dirty="0" smtClean="0">
                <a:latin typeface="Comic Sans MS" pitchFamily="66" charset="0"/>
              </a:rPr>
              <a:t> of </a:t>
            </a:r>
            <a:r>
              <a:rPr lang="en-IN" sz="2800" dirty="0" smtClean="0">
                <a:solidFill>
                  <a:srgbClr val="FF0000"/>
                </a:solidFill>
                <a:latin typeface="Comic Sans MS" pitchFamily="66" charset="0"/>
              </a:rPr>
              <a:t>many types</a:t>
            </a:r>
            <a:r>
              <a:rPr lang="en-IN" sz="2800" dirty="0" smtClean="0">
                <a:latin typeface="Comic Sans MS" pitchFamily="66" charset="0"/>
              </a:rPr>
              <a:t> and </a:t>
            </a:r>
            <a:r>
              <a:rPr lang="en-IN" sz="2800" dirty="0" smtClean="0">
                <a:solidFill>
                  <a:srgbClr val="002060"/>
                </a:solidFill>
                <a:latin typeface="Comic Sans MS" pitchFamily="66" charset="0"/>
              </a:rPr>
              <a:t>levels of complexity.</a:t>
            </a:r>
            <a:r>
              <a:rPr lang="en-IN" sz="2800" dirty="0" smtClean="0">
                <a:latin typeface="Comic Sans MS" pitchFamily="66" charset="0"/>
              </a:rPr>
              <a:t> </a:t>
            </a:r>
          </a:p>
          <a:p>
            <a:pPr algn="just"/>
            <a:r>
              <a:rPr lang="en-IN" sz="2800" dirty="0" smtClean="0">
                <a:solidFill>
                  <a:srgbClr val="002060"/>
                </a:solidFill>
                <a:latin typeface="Comic Sans MS" pitchFamily="66" charset="0"/>
              </a:rPr>
              <a:t> Its purpose is to monitor crucial process parameters &amp; adjust process operations accordingly.</a:t>
            </a:r>
          </a:p>
          <a:p>
            <a:pPr algn="just"/>
            <a:r>
              <a:rPr lang="en-IN" sz="2800" dirty="0" smtClean="0">
                <a:latin typeface="Comic Sans MS" pitchFamily="66" charset="0"/>
              </a:rPr>
              <a:t>Used extensively…because…</a:t>
            </a:r>
          </a:p>
          <a:p>
            <a:pPr lvl="1" algn="just"/>
            <a:r>
              <a:rPr lang="en-IN" sz="2400" dirty="0" smtClean="0">
                <a:solidFill>
                  <a:srgbClr val="660033"/>
                </a:solidFill>
                <a:latin typeface="Comic Sans MS" pitchFamily="66" charset="0"/>
              </a:rPr>
              <a:t>It is easy to setup &amp; program</a:t>
            </a:r>
          </a:p>
          <a:p>
            <a:pPr lvl="1" algn="just"/>
            <a:r>
              <a:rPr lang="en-IN" sz="2400" dirty="0" smtClean="0">
                <a:solidFill>
                  <a:srgbClr val="660033"/>
                </a:solidFill>
                <a:latin typeface="Comic Sans MS" pitchFamily="66" charset="0"/>
              </a:rPr>
              <a:t>Behaves predictably</a:t>
            </a:r>
          </a:p>
          <a:p>
            <a:pPr lvl="1" algn="just"/>
            <a:r>
              <a:rPr lang="en-IN" sz="2400" dirty="0" smtClean="0">
                <a:solidFill>
                  <a:srgbClr val="660033"/>
                </a:solidFill>
                <a:latin typeface="Comic Sans MS" pitchFamily="66" charset="0"/>
              </a:rPr>
              <a:t>Ruggedized</a:t>
            </a:r>
          </a:p>
          <a:p>
            <a:pPr algn="just"/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020762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entury Gothic" pitchFamily="34" charset="0"/>
              </a:rPr>
              <a:t>PLCs….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36"/>
            <a:ext cx="8929718" cy="52578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omic Sans MS" pitchFamily="66" charset="0"/>
              </a:rPr>
              <a:t>PLCs are </a:t>
            </a:r>
            <a:r>
              <a:rPr lang="en-US" sz="2400" b="1" dirty="0" smtClean="0">
                <a:solidFill>
                  <a:srgbClr val="00B0F0"/>
                </a:solidFill>
                <a:latin typeface="Comic Sans MS" pitchFamily="66" charset="0"/>
              </a:rPr>
              <a:t>the most widely used industrial process control technology..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050" b="1" dirty="0" smtClean="0">
              <a:solidFill>
                <a:srgbClr val="00B0F0"/>
              </a:solidFill>
              <a:latin typeface="Comic Sans MS" pitchFamily="66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omic Sans MS" pitchFamily="66" charset="0"/>
              </a:rPr>
              <a:t>A (</a:t>
            </a: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PLC</a:t>
            </a:r>
            <a:r>
              <a:rPr lang="en-US" sz="2400" dirty="0" smtClean="0">
                <a:latin typeface="Comic Sans MS" pitchFamily="66" charset="0"/>
              </a:rPr>
              <a:t>) is an </a:t>
            </a: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industrial grade computer that is capable of being programmed </a:t>
            </a:r>
            <a:r>
              <a:rPr lang="en-US" sz="2400" i="1" dirty="0" smtClean="0">
                <a:latin typeface="Comic Sans MS" pitchFamily="66" charset="0"/>
              </a:rPr>
              <a:t>to perform control functions</a:t>
            </a:r>
            <a:r>
              <a:rPr lang="en-US" sz="2400" dirty="0" smtClean="0">
                <a:latin typeface="Comic Sans MS" pitchFamily="66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000" dirty="0" smtClean="0">
              <a:latin typeface="Comic Sans MS" pitchFamily="66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omic Sans MS" pitchFamily="66" charset="0"/>
              </a:rPr>
              <a:t>The programmable controller </a:t>
            </a:r>
            <a:r>
              <a:rPr lang="en-US" sz="2400" b="1" dirty="0" smtClean="0">
                <a:latin typeface="Comic Sans MS" pitchFamily="66" charset="0"/>
              </a:rPr>
              <a:t>has eliminated much of the hardwiring associated with conventional relay control circuits</a:t>
            </a:r>
            <a:r>
              <a:rPr lang="en-US" sz="2400" dirty="0" smtClean="0">
                <a:latin typeface="Comic Sans MS" pitchFamily="66" charset="0"/>
              </a:rPr>
              <a:t>……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100" dirty="0" smtClean="0">
              <a:latin typeface="Comic Sans MS" pitchFamily="66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mic Sans MS" pitchFamily="66" charset="0"/>
              </a:rPr>
              <a:t>Other benefits include </a:t>
            </a:r>
            <a:r>
              <a:rPr lang="en-US" sz="2400" dirty="0" smtClean="0">
                <a:latin typeface="Comic Sans MS" pitchFamily="66" charset="0"/>
              </a:rPr>
              <a:t>easy programming and installation, high control speed, network compatibility, troubleshooting and testing convenience and high reliability…</a:t>
            </a:r>
            <a:endParaRPr lang="en-US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latin typeface="Comic Sans MS" pitchFamily="66" charset="0"/>
              </a:rPr>
              <a:t>It can be programmed (to a degree), controlled &amp; </a:t>
            </a:r>
            <a:r>
              <a:rPr lang="en-IN" sz="2800" b="1" dirty="0" smtClean="0">
                <a:solidFill>
                  <a:srgbClr val="00B050"/>
                </a:solidFill>
                <a:latin typeface="Comic Sans MS" pitchFamily="66" charset="0"/>
              </a:rPr>
              <a:t>operated by a person unskilled in programming computers..  </a:t>
            </a:r>
          </a:p>
          <a:p>
            <a:pPr algn="just"/>
            <a:r>
              <a:rPr lang="en-IN" sz="2800" dirty="0" smtClean="0">
                <a:latin typeface="Comic Sans MS" pitchFamily="66" charset="0"/>
              </a:rPr>
              <a:t>Essentially, a PLC’s operator draw the lines... and devices of a </a:t>
            </a:r>
            <a:r>
              <a:rPr lang="en-IN" sz="2800" b="1" dirty="0" smtClean="0">
                <a:solidFill>
                  <a:srgbClr val="FF0000"/>
                </a:solidFill>
                <a:latin typeface="Comic Sans MS" pitchFamily="66" charset="0"/>
              </a:rPr>
              <a:t>ladder diagram </a:t>
            </a:r>
            <a:r>
              <a:rPr lang="en-IN" sz="2800" dirty="0" smtClean="0">
                <a:latin typeface="Comic Sans MS" pitchFamily="66" charset="0"/>
              </a:rPr>
              <a:t>with a keyboard/mouse onto a digital screen</a:t>
            </a:r>
          </a:p>
          <a:p>
            <a:pPr algn="just"/>
            <a:r>
              <a:rPr lang="en-IN" sz="2800" dirty="0" smtClean="0">
                <a:latin typeface="Comic Sans MS" pitchFamily="66" charset="0"/>
              </a:rPr>
              <a:t> The resulting LD is converted into computer machine language and run as a program.. 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entury Gothic" pitchFamily="34" charset="0"/>
              </a:rPr>
              <a:t>PLCs….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249362"/>
          </a:xfrm>
        </p:spPr>
        <p:txBody>
          <a:bodyPr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Need of PLCs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8750"/>
            <a:ext cx="8763000" cy="4929188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Comic Sans MS" pitchFamily="66" charset="0"/>
              </a:rPr>
              <a:t>Initially the PLC </a:t>
            </a:r>
            <a:r>
              <a:rPr lang="en-US" sz="2800" b="1" dirty="0" smtClean="0">
                <a:latin typeface="Comic Sans MS" pitchFamily="66" charset="0"/>
              </a:rPr>
              <a:t>was used to replace relay logic</a:t>
            </a:r>
            <a:r>
              <a:rPr lang="en-US" sz="2800" dirty="0" smtClean="0">
                <a:latin typeface="Comic Sans MS" pitchFamily="66" charset="0"/>
              </a:rPr>
              <a:t>, but its………… ever-increasing range of </a:t>
            </a:r>
            <a:r>
              <a:rPr lang="en-US" sz="2800" b="1" dirty="0" smtClean="0">
                <a:solidFill>
                  <a:srgbClr val="00B050"/>
                </a:solidFill>
                <a:latin typeface="Comic Sans MS" pitchFamily="66" charset="0"/>
              </a:rPr>
              <a:t>functions means that it is found in many and more complex applications.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Comic Sans MS" pitchFamily="66" charset="0"/>
              </a:rPr>
              <a:t>Because </a:t>
            </a:r>
            <a:r>
              <a:rPr lang="en-US" sz="2800" b="1" dirty="0" smtClean="0">
                <a:latin typeface="Comic Sans MS" pitchFamily="66" charset="0"/>
              </a:rPr>
              <a:t>the structure of a PLC is based on the same principles as those employed in computer architecture</a:t>
            </a:r>
            <a:r>
              <a:rPr lang="en-US" sz="2800" dirty="0" smtClean="0">
                <a:latin typeface="Comic Sans MS" pitchFamily="66" charset="0"/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  <a:latin typeface="Comic Sans MS" pitchFamily="66" charset="0"/>
              </a:rPr>
              <a:t>it is </a:t>
            </a:r>
            <a:r>
              <a:rPr lang="en-US" sz="2800" b="1" i="1" dirty="0" smtClean="0">
                <a:solidFill>
                  <a:srgbClr val="C00000"/>
                </a:solidFill>
                <a:latin typeface="Comic Sans MS" pitchFamily="66" charset="0"/>
              </a:rPr>
              <a:t>capable not only of performing relay switching tasks</a:t>
            </a:r>
            <a:r>
              <a:rPr lang="en-US" sz="2800" b="1" i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but also of performing other applications </a:t>
            </a:r>
            <a:r>
              <a:rPr lang="en-US" sz="2800" b="1" i="1" dirty="0" smtClean="0">
                <a:solidFill>
                  <a:srgbClr val="FF0000"/>
                </a:solidFill>
                <a:latin typeface="Comic Sans MS" pitchFamily="66" charset="0"/>
              </a:rPr>
              <a:t>such as timing, counting, calculating, comparing, and the processing of analog signals.</a:t>
            </a:r>
            <a:endParaRPr lang="en-US" sz="2800" b="1" i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13" y="485775"/>
            <a:ext cx="879157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494</Words>
  <Application>Microsoft Office PowerPoint</Application>
  <PresentationFormat>On-screen Show (4:3)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Unit 4 </vt:lpstr>
      <vt:lpstr>Unit 4 - Automation </vt:lpstr>
      <vt:lpstr>PLC</vt:lpstr>
      <vt:lpstr>PLC</vt:lpstr>
      <vt:lpstr>What is PLC..</vt:lpstr>
      <vt:lpstr>PLCs….</vt:lpstr>
      <vt:lpstr>PLCs….</vt:lpstr>
      <vt:lpstr>Need of PLCs</vt:lpstr>
      <vt:lpstr>Slide 9</vt:lpstr>
      <vt:lpstr>What are PLC</vt:lpstr>
      <vt:lpstr>Slide 11</vt:lpstr>
      <vt:lpstr>PLC …ADVANTAGES..</vt:lpstr>
      <vt:lpstr>Fixed type</vt:lpstr>
      <vt:lpstr>Modular type</vt:lpstr>
      <vt:lpstr>Slide 15</vt:lpstr>
      <vt:lpstr>Typical PLC Input / Output (I/O) system connections</vt:lpstr>
      <vt:lpstr>INPUT DEVICES:</vt:lpstr>
      <vt:lpstr>OUTPUT DEVICES: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</dc:title>
  <dc:creator>SASTRA</dc:creator>
  <cp:lastModifiedBy>SASTRA</cp:lastModifiedBy>
  <cp:revision>8</cp:revision>
  <dcterms:created xsi:type="dcterms:W3CDTF">2025-04-06T15:08:49Z</dcterms:created>
  <dcterms:modified xsi:type="dcterms:W3CDTF">2025-04-07T10:17:59Z</dcterms:modified>
</cp:coreProperties>
</file>