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56" r:id="rId3"/>
    <p:sldId id="279" r:id="rId4"/>
    <p:sldId id="281" r:id="rId5"/>
    <p:sldId id="282" r:id="rId6"/>
    <p:sldId id="280" r:id="rId7"/>
    <p:sldId id="272" r:id="rId8"/>
    <p:sldId id="273" r:id="rId9"/>
    <p:sldId id="274" r:id="rId10"/>
    <p:sldId id="276" r:id="rId11"/>
    <p:sldId id="275" r:id="rId12"/>
    <p:sldId id="261" r:id="rId13"/>
    <p:sldId id="262" r:id="rId14"/>
    <p:sldId id="260" r:id="rId15"/>
    <p:sldId id="257" r:id="rId16"/>
    <p:sldId id="258" r:id="rId17"/>
    <p:sldId id="263" r:id="rId18"/>
    <p:sldId id="264" r:id="rId19"/>
    <p:sldId id="265" r:id="rId20"/>
    <p:sldId id="266" r:id="rId21"/>
    <p:sldId id="268" r:id="rId22"/>
    <p:sldId id="269" r:id="rId23"/>
    <p:sldId id="270" r:id="rId24"/>
    <p:sldId id="271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CA78C-C31D-43AF-A480-C284384BE5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414B-07B9-432F-9F35-842C81362A9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1E8B-407E-4381-9151-EE77BB338D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instrumentationtools.com/motor-stop-interlock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strumentationtools.com/shutdown-motors-in-timed-opera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643998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>
                <a:latin typeface="Century Gothic" pitchFamily="34" charset="0"/>
              </a:rPr>
              <a:t>Two indicator lamps (RED and GREEN) are connected to a electromagnetic relay.  A switch S1 is also connected to the coil terminal. </a:t>
            </a:r>
          </a:p>
          <a:p>
            <a:pPr algn="just"/>
            <a:r>
              <a:rPr lang="en-US" sz="2000" dirty="0" smtClean="0">
                <a:latin typeface="Century Gothic" pitchFamily="34" charset="0"/>
              </a:rPr>
              <a:t>If S1 is closed GREEN bulb must glow, and when S1 is turned off RED bulb must glow.  Develop relay logic diagram.</a:t>
            </a:r>
            <a:endParaRPr lang="en-US" sz="2000" dirty="0">
              <a:latin typeface="Century Gothic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85992"/>
            <a:ext cx="8215370" cy="425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Century Gothic" pitchFamily="34" charset="0"/>
              </a:rPr>
              <a:t>Seal-in contact</a:t>
            </a:r>
            <a:br>
              <a:rPr lang="en-IN" dirty="0" smtClean="0">
                <a:latin typeface="Century Gothic" pitchFamily="34" charset="0"/>
              </a:rPr>
            </a:br>
            <a:r>
              <a:rPr lang="en-IN" dirty="0" smtClean="0">
                <a:latin typeface="Century Gothic" pitchFamily="34" charset="0"/>
              </a:rPr>
              <a:t>(Relay logic diagram)</a:t>
            </a:r>
            <a:endParaRPr lang="en-US" dirty="0">
              <a:latin typeface="Century Gothic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5720" y="3500438"/>
            <a:ext cx="8501122" cy="2643206"/>
            <a:chOff x="428596" y="3429000"/>
            <a:chExt cx="8501122" cy="2643206"/>
          </a:xfrm>
        </p:grpSpPr>
        <p:grpSp>
          <p:nvGrpSpPr>
            <p:cNvPr id="26" name="Group 25"/>
            <p:cNvGrpSpPr/>
            <p:nvPr/>
          </p:nvGrpSpPr>
          <p:grpSpPr>
            <a:xfrm>
              <a:off x="428596" y="3429000"/>
              <a:ext cx="8501122" cy="2643206"/>
              <a:chOff x="928662" y="1928802"/>
              <a:chExt cx="7429552" cy="140367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928662" y="1928802"/>
                <a:ext cx="7429552" cy="1403670"/>
                <a:chOff x="928662" y="1928802"/>
                <a:chExt cx="7429552" cy="1403670"/>
              </a:xfrm>
            </p:grpSpPr>
            <p:pic>
              <p:nvPicPr>
                <p:cNvPr id="4" name="Picture 3"/>
                <p:cNvPicPr>
                  <a:picLocks noChangeAspect="1" noChangeArrowheads="1"/>
                </p:cNvPicPr>
                <p:nvPr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928662" y="2071678"/>
                  <a:ext cx="3786214" cy="11218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5" name="Oval 4"/>
                <p:cNvSpPr/>
                <p:nvPr/>
              </p:nvSpPr>
              <p:spPr>
                <a:xfrm>
                  <a:off x="5860886" y="2270235"/>
                  <a:ext cx="997130" cy="61632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" name="Straight Connector 6"/>
                <p:cNvCxnSpPr/>
                <p:nvPr/>
              </p:nvCxnSpPr>
              <p:spPr>
                <a:xfrm>
                  <a:off x="4429124" y="2571744"/>
                  <a:ext cx="1500198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6858016" y="2572144"/>
                  <a:ext cx="1500198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5400000">
                  <a:off x="512976" y="2701678"/>
                  <a:ext cx="12600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7727420" y="2558008"/>
                  <a:ext cx="12600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" name="Straight Connector 13"/>
              <p:cNvCxnSpPr/>
              <p:nvPr/>
            </p:nvCxnSpPr>
            <p:spPr>
              <a:xfrm>
                <a:off x="1142976" y="3000372"/>
                <a:ext cx="285752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714480" y="3000372"/>
                <a:ext cx="571504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rot="5400000">
                <a:off x="2070876" y="2786058"/>
                <a:ext cx="428628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1250133" y="3036091"/>
                <a:ext cx="357190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rot="5400000">
                <a:off x="1536282" y="3066968"/>
                <a:ext cx="356396" cy="158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/>
            <p:nvPr/>
          </p:nvCxnSpPr>
          <p:spPr>
            <a:xfrm>
              <a:off x="2285984" y="4643446"/>
              <a:ext cx="571504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/>
          <p:cNvSpPr/>
          <p:nvPr/>
        </p:nvSpPr>
        <p:spPr>
          <a:xfrm>
            <a:off x="1000100" y="5929330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  <a:latin typeface="Century Gothic" pitchFamily="34" charset="0"/>
              </a:rPr>
              <a:t>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14" y="2643182"/>
            <a:ext cx="8229600" cy="1357322"/>
          </a:xfrm>
        </p:spPr>
        <p:txBody>
          <a:bodyPr>
            <a:noAutofit/>
          </a:bodyPr>
          <a:lstStyle/>
          <a:p>
            <a:pPr lvl="5">
              <a:buNone/>
            </a:pPr>
            <a:endParaRPr lang="en-IN" sz="7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5">
              <a:buNone/>
            </a:pPr>
            <a:endParaRPr lang="en-IN" sz="7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5">
              <a:buNone/>
            </a:pPr>
            <a:r>
              <a:rPr lang="en-IN" sz="700" b="1" dirty="0" smtClean="0">
                <a:solidFill>
                  <a:srgbClr val="FF0000"/>
                </a:solidFill>
                <a:latin typeface="Century Gothic" pitchFamily="34" charset="0"/>
              </a:rPr>
              <a:t>					</a:t>
            </a:r>
          </a:p>
          <a:p>
            <a:pPr lvl="5">
              <a:buNone/>
            </a:pPr>
            <a:endParaRPr lang="en-IN" sz="7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5">
              <a:buNone/>
            </a:pPr>
            <a:endParaRPr lang="en-IN" sz="7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5">
              <a:buNone/>
            </a:pPr>
            <a:endParaRPr lang="en-IN" sz="7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5" indent="-1889125">
              <a:buNone/>
            </a:pPr>
            <a:endParaRPr lang="en-IN" sz="3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5" indent="-1798638">
              <a:buNone/>
            </a:pPr>
            <a:r>
              <a:rPr lang="en-IN" sz="2400" b="1" dirty="0" smtClean="0">
                <a:solidFill>
                  <a:srgbClr val="FF0000"/>
                </a:solidFill>
                <a:latin typeface="Century Gothic" pitchFamily="34" charset="0"/>
              </a:rPr>
              <a:t>START                    STOP                           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entury Gothic" pitchFamily="34" charset="0"/>
              </a:rPr>
              <a:t>Programming languages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1775" y="1600200"/>
            <a:ext cx="8555067" cy="4900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The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IEC 61131-3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standard specifies five distinct forms of programming languages for industrial controllers: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Ladder Diagram (LD)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Structured Text (ST)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Instruction List (IL)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Function Block Diagram (FBD)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Sequential Function Chart (SFC)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			Not all programmable logic controllers support all 5 language types,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but nearly all of them support</a:t>
            </a:r>
            <a:r>
              <a:rPr kumimoji="0" lang="en-US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+mn-cs"/>
              </a:rPr>
              <a:t>Ladder Diagram (LD), which will be our primary focus….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LADDER DIAGRAM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7207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i="1" dirty="0" smtClean="0">
                <a:latin typeface="Comic Sans MS" pitchFamily="66" charset="0"/>
              </a:rPr>
              <a:t>Programming languages for many industrial devices are limited by design.</a:t>
            </a:r>
          </a:p>
          <a:p>
            <a:pPr algn="just"/>
            <a:endParaRPr lang="en-US" sz="1200" dirty="0" smtClean="0">
              <a:latin typeface="Comic Sans MS" pitchFamily="66" charset="0"/>
            </a:endParaRPr>
          </a:p>
          <a:p>
            <a:pPr algn="just"/>
            <a:r>
              <a:rPr lang="en-US" sz="2800" dirty="0" smtClean="0">
                <a:latin typeface="Comic Sans MS" pitchFamily="66" charset="0"/>
              </a:rPr>
              <a:t>One reason is 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simplicity</a:t>
            </a:r>
            <a:r>
              <a:rPr lang="en-US" sz="2800" dirty="0" smtClean="0">
                <a:latin typeface="Comic Sans MS" pitchFamily="66" charset="0"/>
              </a:rPr>
              <a:t>: </a:t>
            </a:r>
            <a:r>
              <a:rPr lang="en-US" b="1" dirty="0" smtClean="0">
                <a:solidFill>
                  <a:srgbClr val="0000FF"/>
                </a:solidFill>
                <a:latin typeface="Comic Sans MS" pitchFamily="66" charset="0"/>
              </a:rPr>
              <a:t>any programming language simple enough in structure for someone with no formal computer programming knowledge</a:t>
            </a:r>
            <a:r>
              <a:rPr lang="en-US" b="1" dirty="0" smtClean="0">
                <a:latin typeface="Comic Sans MS" pitchFamily="66" charset="0"/>
              </a:rPr>
              <a:t> to understand is going to be limited in its capabilities.</a:t>
            </a:r>
          </a:p>
          <a:p>
            <a:pPr algn="just"/>
            <a:endParaRPr lang="en-US" sz="2400" dirty="0" smtClean="0">
              <a:latin typeface="Comic Sans MS" pitchFamily="66" charset="0"/>
            </a:endParaRPr>
          </a:p>
          <a:p>
            <a:pPr algn="just"/>
            <a:r>
              <a:rPr lang="en-US" sz="2800" dirty="0" smtClean="0">
                <a:latin typeface="Comic Sans MS" pitchFamily="66" charset="0"/>
              </a:rPr>
              <a:t>Another reason for programming limitations is </a:t>
            </a:r>
            <a:r>
              <a:rPr lang="en-US" b="1" dirty="0" smtClean="0">
                <a:latin typeface="Comic Sans MS" pitchFamily="66" charset="0"/>
              </a:rPr>
              <a:t>safety</a:t>
            </a:r>
            <a:r>
              <a:rPr lang="en-US" sz="2800" dirty="0" smtClean="0">
                <a:latin typeface="Comic Sans MS" pitchFamily="66" charset="0"/>
              </a:rPr>
              <a:t>: </a:t>
            </a:r>
            <a:r>
              <a:rPr lang="en-US" b="1" dirty="0" smtClean="0">
                <a:solidFill>
                  <a:srgbClr val="0070C0"/>
                </a:solidFill>
                <a:latin typeface="Comic Sans MS" pitchFamily="66" charset="0"/>
              </a:rPr>
              <a:t>the more flexible and unbounded a programming language is, </a:t>
            </a:r>
            <a:r>
              <a:rPr lang="en-US" b="1" dirty="0" smtClean="0">
                <a:latin typeface="Comic Sans MS" pitchFamily="66" charset="0"/>
              </a:rPr>
              <a:t>the more potential </a:t>
            </a:r>
            <a:r>
              <a:rPr lang="en-US" b="1" dirty="0" smtClean="0">
                <a:solidFill>
                  <a:srgbClr val="C00000"/>
                </a:solidFill>
                <a:latin typeface="Comic Sans MS" pitchFamily="66" charset="0"/>
              </a:rPr>
              <a:t>there will be to unintentionally create complicated “run-time” errors when programming</a:t>
            </a:r>
            <a:r>
              <a:rPr lang="en-US" sz="2800" b="1" dirty="0" smtClean="0">
                <a:solidFill>
                  <a:srgbClr val="C00000"/>
                </a:solidFill>
                <a:latin typeface="Comic Sans MS" pitchFamily="66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/>
            </a:extLst>
          </a:blip>
          <a:srcRect/>
          <a:stretch>
            <a:fillRect/>
          </a:stretch>
        </p:blipFill>
        <p:spPr bwMode="auto">
          <a:xfrm>
            <a:off x="152400" y="1885950"/>
            <a:ext cx="8686800" cy="2762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/>
            <a:ext uri="{AF507438-7753-43E0-B8FC-AC1667EBCBE1}"/>
          </a:extLst>
        </p:spPr>
      </p:pic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304731" y="228600"/>
            <a:ext cx="41908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>
                <a:latin typeface="Century Gothic" pitchFamily="34" charset="0"/>
              </a:rPr>
              <a:t>SYMBOLS USED:</a:t>
            </a:r>
          </a:p>
          <a:p>
            <a:endParaRPr lang="en-US" sz="2400" b="1">
              <a:latin typeface="Century Gothic" pitchFamily="34" charset="0"/>
            </a:endParaRPr>
          </a:p>
          <a:p>
            <a:r>
              <a:rPr lang="en-US" sz="2400" b="1">
                <a:latin typeface="Century Gothic" pitchFamily="34" charset="0"/>
              </a:rPr>
              <a:t>INPUT SYMBOLS: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smtClean="0">
                <a:solidFill>
                  <a:srgbClr val="FF0000"/>
                </a:solidFill>
                <a:latin typeface="Comic Sans MS" pitchFamily="66" charset="0"/>
              </a:rPr>
              <a:t>LADDER – related facts… </a:t>
            </a:r>
            <a:endParaRPr lang="en-US" b="1" smtClean="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05197-44E3-4467-BB07-4136AD210CF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800" y="1762125"/>
            <a:ext cx="8466138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16" cy="3154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357188" y="71414"/>
            <a:ext cx="8229600" cy="50004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dos and don'ts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227CD-858F-4DC2-A0AF-92F8B83C3A0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1626" y="3071810"/>
            <a:ext cx="6259530" cy="3642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Example 1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285860"/>
            <a:ext cx="8715436" cy="157163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entury Gothic" pitchFamily="34" charset="0"/>
              </a:rPr>
              <a:t>A fan is to started and stopped from any one of the three locations. </a:t>
            </a:r>
          </a:p>
          <a:p>
            <a:pPr>
              <a:buNone/>
            </a:pPr>
            <a:r>
              <a:rPr lang="en-US" sz="2800" dirty="0" smtClean="0">
                <a:latin typeface="Century Gothic" pitchFamily="34" charset="0"/>
              </a:rPr>
              <a:t>       Each location has a START &amp; STOP button.           			</a:t>
            </a: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endParaRPr lang="en-US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54" y="3071810"/>
            <a:ext cx="6500826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-32" y="5572140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err="1" smtClean="0">
                <a:latin typeface="Century Gothic" pitchFamily="34" charset="0"/>
              </a:rPr>
              <a:t>Soln</a:t>
            </a: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The START switches as NO(NORMALLY OPEN) in parallel, &amp;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The STOP switches as NC (NORMALLY CLOSED) in series….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8926" y="3105835"/>
            <a:ext cx="600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   START (3) switches  STOP (3) SWITCHES         FAN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Century Gothic" pitchFamily="34" charset="0"/>
              </a:rPr>
              <a:t>WITHOUT INTERLOCK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6" y="1285860"/>
            <a:ext cx="8929718" cy="5072098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Century Gothic" pitchFamily="34" charset="0"/>
              </a:rPr>
              <a:t>A motor can operate in two directions as per the operator selection.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The motor can rotate in the forward direction or in the reverse direction. </a:t>
            </a:r>
          </a:p>
          <a:p>
            <a:r>
              <a:rPr lang="en-US" sz="2400" b="1" dirty="0" smtClean="0">
                <a:latin typeface="Century Gothic" pitchFamily="34" charset="0"/>
              </a:rPr>
              <a:t>But the </a:t>
            </a:r>
            <a:r>
              <a:rPr lang="en-US" sz="2400" b="1" dirty="0" smtClean="0">
                <a:latin typeface="Century Gothic" pitchFamily="34" charset="0"/>
                <a:hlinkClick r:id="rId2"/>
              </a:rPr>
              <a:t>motor</a:t>
            </a:r>
            <a:r>
              <a:rPr lang="en-US" sz="2400" b="1" dirty="0" smtClean="0">
                <a:latin typeface="Century Gothic" pitchFamily="34" charset="0"/>
              </a:rPr>
              <a:t> can rotate in only one direction at a time.</a:t>
            </a:r>
          </a:p>
          <a:p>
            <a:r>
              <a:rPr lang="en-US" sz="2400" b="1" dirty="0" smtClean="0">
                <a:latin typeface="Century Gothic" pitchFamily="34" charset="0"/>
              </a:rPr>
              <a:t>If we give both forward or reverse commands at the same time then the motor will be damaged.</a:t>
            </a:r>
          </a:p>
          <a:p>
            <a:endParaRPr lang="en-US" sz="2400" b="1" dirty="0">
              <a:latin typeface="Century Gothic" pitchFamily="34" charset="0"/>
            </a:endParaRPr>
          </a:p>
        </p:txBody>
      </p:sp>
      <p:sp>
        <p:nvSpPr>
          <p:cNvPr id="29698" name="AutoShape 2" descr="Motor Forward and Reverse PLC Logic without Interl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26" y="4500570"/>
            <a:ext cx="5126818" cy="2176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Interlocking.. concept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75775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latin typeface="Century Gothic" pitchFamily="34" charset="0"/>
              </a:rPr>
              <a:t>In general, the </a:t>
            </a:r>
            <a:r>
              <a:rPr lang="en-US" sz="2800" dirty="0" smtClean="0">
                <a:latin typeface="Century Gothic" pitchFamily="34" charset="0"/>
                <a:hlinkClick r:id="rId2"/>
              </a:rPr>
              <a:t>motor logics</a:t>
            </a:r>
            <a:r>
              <a:rPr lang="en-US" sz="2800" dirty="0" smtClean="0">
                <a:latin typeface="Century Gothic" pitchFamily="34" charset="0"/>
              </a:rPr>
              <a:t> are equipped with many safety functions and other motor-related pushbuttons like start, stop, and emergency stop.</a:t>
            </a:r>
          </a:p>
          <a:p>
            <a:r>
              <a:rPr lang="en-US" sz="2800" dirty="0" smtClean="0">
                <a:latin typeface="Century Gothic" pitchFamily="34" charset="0"/>
              </a:rPr>
              <a:t>we can avoid these problems with help of an </a:t>
            </a:r>
            <a:r>
              <a:rPr lang="en-US" sz="2800" b="1" dirty="0" smtClean="0">
                <a:latin typeface="Century Gothic" pitchFamily="34" charset="0"/>
              </a:rPr>
              <a:t>interlock program. </a:t>
            </a:r>
            <a:r>
              <a:rPr lang="en-US" sz="2800" dirty="0" smtClean="0">
                <a:latin typeface="Century Gothic" pitchFamily="34" charset="0"/>
              </a:rPr>
              <a:t>This program is called Interlock with the first input priority.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…………TO</a:t>
            </a:r>
            <a:r>
              <a:rPr lang="en-US" sz="2800" b="1" dirty="0" smtClean="0">
                <a:latin typeface="Century Gothic" pitchFamily="34" charset="0"/>
              </a:rPr>
              <a:t> insert the NC status of motor output commands in the input side to implement this interlock logic.</a:t>
            </a:r>
          </a:p>
          <a:p>
            <a:pPr algn="just"/>
            <a:r>
              <a:rPr lang="en-US" sz="2800" dirty="0" smtClean="0">
                <a:latin typeface="Century Gothic" pitchFamily="34" charset="0"/>
              </a:rPr>
              <a:t>Insert </a:t>
            </a:r>
            <a:r>
              <a:rPr lang="en-US" sz="2800" b="1" dirty="0" smtClean="0">
                <a:solidFill>
                  <a:srgbClr val="0070C0"/>
                </a:solidFill>
                <a:latin typeface="Century Gothic" pitchFamily="34" charset="0"/>
              </a:rPr>
              <a:t>NC status of the reverse command with forward selector switch, ……..IIILY NC status of forward command with the motor reverse selection switch </a:t>
            </a:r>
          </a:p>
          <a:p>
            <a:endParaRPr lang="en-US" sz="2800" dirty="0">
              <a:latin typeface="Century Gothic" pitchFamily="34" charset="0"/>
            </a:endParaRPr>
          </a:p>
        </p:txBody>
      </p:sp>
      <p:sp>
        <p:nvSpPr>
          <p:cNvPr id="28674" name="AutoShape 2" descr="Motor Forward and Reverse PLC Logic without Interl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Unit </a:t>
            </a:r>
            <a:r>
              <a:rPr lang="en-US" smtClean="0">
                <a:latin typeface="Century Gothic" pitchFamily="34" charset="0"/>
              </a:rPr>
              <a:t>4 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10.4.25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entury Gothic" pitchFamily="34" charset="0"/>
              </a:rPr>
              <a:t>Forward- Reverse operation of motor with interlock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232563"/>
            <a:ext cx="8229600" cy="48258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   PLC Interlock Video Tutorial in Insrumentationtools.com</a:t>
            </a:r>
          </a:p>
          <a:p>
            <a:endParaRPr lang="en-US" sz="1800" b="1" dirty="0" smtClean="0"/>
          </a:p>
          <a:p>
            <a:endParaRPr lang="en-US" sz="18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2643182"/>
            <a:ext cx="8501122" cy="3348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INTERLOCK further examples..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21145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There are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three machines</a:t>
            </a:r>
            <a:r>
              <a:rPr lang="en-US" dirty="0" smtClean="0">
                <a:latin typeface="Century Gothic" pitchFamily="34" charset="0"/>
              </a:rPr>
              <a:t>, each with its own start-stop buttons. Only one may run at a time.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Construct a circuit with appropriate interlocking.</a:t>
            </a:r>
          </a:p>
          <a:p>
            <a:pPr algn="just"/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8286808" cy="563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242" y="14286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INTERLOCK example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211455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latin typeface="Century Gothic" pitchFamily="34" charset="0"/>
              </a:rPr>
              <a:t>There are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three machines</a:t>
            </a:r>
            <a:r>
              <a:rPr lang="en-US" dirty="0" smtClean="0">
                <a:latin typeface="Century Gothic" pitchFamily="34" charset="0"/>
              </a:rPr>
              <a:t>, each with its own start-stop buttons.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Any two/one </a:t>
            </a:r>
            <a:r>
              <a:rPr lang="en-US" dirty="0" smtClean="0">
                <a:latin typeface="Century Gothic" pitchFamily="34" charset="0"/>
              </a:rPr>
              <a:t>may run at a time. </a:t>
            </a:r>
          </a:p>
          <a:p>
            <a:pPr algn="just"/>
            <a:r>
              <a:rPr lang="en-US" dirty="0" smtClean="0">
                <a:latin typeface="Century Gothic" pitchFamily="34" charset="0"/>
              </a:rPr>
              <a:t>Reconstruct circuit with appropriate interlocking.</a:t>
            </a:r>
          </a:p>
          <a:p>
            <a:pPr algn="just"/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71414"/>
            <a:ext cx="8143900" cy="6682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3372" y="5643578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/>
              <a:t>THANK YOU…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357290" y="500063"/>
            <a:ext cx="6897710" cy="5956300"/>
            <a:chOff x="1357290" y="500063"/>
            <a:chExt cx="6897710" cy="5956300"/>
          </a:xfrm>
        </p:grpSpPr>
        <p:pic>
          <p:nvPicPr>
            <p:cNvPr id="26626" name="Picture 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71625" y="500063"/>
              <a:ext cx="6683375" cy="5956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Rounded Rectangle 2"/>
            <p:cNvSpPr/>
            <p:nvPr/>
          </p:nvSpPr>
          <p:spPr>
            <a:xfrm>
              <a:off x="1357290" y="2643182"/>
              <a:ext cx="2500330" cy="17145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4282" y="42860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Century Gothic" pitchFamily="34" charset="0"/>
              </a:rPr>
              <a:t>Programmable </a:t>
            </a:r>
            <a:br>
              <a:rPr lang="en-US" dirty="0" smtClean="0">
                <a:latin typeface="Century Gothic" pitchFamily="34" charset="0"/>
              </a:rPr>
            </a:br>
            <a:r>
              <a:rPr lang="en-US" dirty="0" smtClean="0">
                <a:latin typeface="Century Gothic" pitchFamily="34" charset="0"/>
              </a:rPr>
              <a:t>Logic </a:t>
            </a:r>
            <a:br>
              <a:rPr lang="en-US" dirty="0" smtClean="0">
                <a:latin typeface="Century Gothic" pitchFamily="34" charset="0"/>
              </a:rPr>
            </a:br>
            <a:r>
              <a:rPr lang="en-US" dirty="0" smtClean="0">
                <a:latin typeface="Century Gothic" pitchFamily="34" charset="0"/>
              </a:rPr>
              <a:t>Controller</a:t>
            </a:r>
            <a:endParaRPr lang="en-US" sz="16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81800" cy="411162"/>
          </a:xfrm>
          <a:solidFill>
            <a:srgbClr val="00CCFF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smtClean="0">
                <a:solidFill>
                  <a:srgbClr val="0000FF"/>
                </a:solidFill>
                <a:latin typeface="Century Gothic" pitchFamily="34" charset="0"/>
              </a:rPr>
              <a:t>INPUT DEVICES:</a:t>
            </a: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1143000" y="1066800"/>
            <a:ext cx="4114800" cy="5567363"/>
            <a:chOff x="144" y="672"/>
            <a:chExt cx="2256" cy="3507"/>
          </a:xfrm>
        </p:grpSpPr>
        <p:sp>
          <p:nvSpPr>
            <p:cNvPr id="32772" name="Rectangle 79"/>
            <p:cNvSpPr>
              <a:spLocks noChangeArrowheads="1"/>
            </p:cNvSpPr>
            <p:nvPr/>
          </p:nvSpPr>
          <p:spPr bwMode="auto">
            <a:xfrm>
              <a:off x="1152" y="2736"/>
              <a:ext cx="1248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3" name="Rectangle 77"/>
            <p:cNvSpPr>
              <a:spLocks noChangeArrowheads="1"/>
            </p:cNvSpPr>
            <p:nvPr/>
          </p:nvSpPr>
          <p:spPr bwMode="auto">
            <a:xfrm>
              <a:off x="144" y="2736"/>
              <a:ext cx="1008" cy="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Level SW</a:t>
              </a:r>
            </a:p>
          </p:txBody>
        </p:sp>
        <p:sp>
          <p:nvSpPr>
            <p:cNvPr id="32774" name="Rectangle 66"/>
            <p:cNvSpPr>
              <a:spLocks noChangeArrowheads="1"/>
            </p:cNvSpPr>
            <p:nvPr/>
          </p:nvSpPr>
          <p:spPr bwMode="auto">
            <a:xfrm>
              <a:off x="1152" y="3411"/>
              <a:ext cx="124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5" name="Rectangle 65"/>
            <p:cNvSpPr>
              <a:spLocks noChangeArrowheads="1"/>
            </p:cNvSpPr>
            <p:nvPr/>
          </p:nvSpPr>
          <p:spPr bwMode="auto">
            <a:xfrm>
              <a:off x="144" y="3411"/>
              <a:ext cx="1008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Flow SW</a:t>
              </a:r>
            </a:p>
          </p:txBody>
        </p:sp>
        <p:sp>
          <p:nvSpPr>
            <p:cNvPr id="32776" name="Rectangle 64"/>
            <p:cNvSpPr>
              <a:spLocks noChangeArrowheads="1"/>
            </p:cNvSpPr>
            <p:nvPr/>
          </p:nvSpPr>
          <p:spPr bwMode="auto">
            <a:xfrm>
              <a:off x="1152" y="2018"/>
              <a:ext cx="1248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7" name="Rectangle 63"/>
            <p:cNvSpPr>
              <a:spLocks noChangeArrowheads="1"/>
            </p:cNvSpPr>
            <p:nvPr/>
          </p:nvSpPr>
          <p:spPr bwMode="auto">
            <a:xfrm>
              <a:off x="144" y="2018"/>
              <a:ext cx="1008" cy="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Thumbwheel SW</a:t>
              </a:r>
            </a:p>
          </p:txBody>
        </p:sp>
        <p:sp>
          <p:nvSpPr>
            <p:cNvPr id="32778" name="Rectangle 62"/>
            <p:cNvSpPr>
              <a:spLocks noChangeArrowheads="1"/>
            </p:cNvSpPr>
            <p:nvPr/>
          </p:nvSpPr>
          <p:spPr bwMode="auto">
            <a:xfrm>
              <a:off x="1152" y="1344"/>
              <a:ext cx="124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79" name="Rectangle 61"/>
            <p:cNvSpPr>
              <a:spLocks noChangeArrowheads="1"/>
            </p:cNvSpPr>
            <p:nvPr/>
          </p:nvSpPr>
          <p:spPr bwMode="auto">
            <a:xfrm>
              <a:off x="144" y="1344"/>
              <a:ext cx="1008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Limit Switch</a:t>
              </a:r>
            </a:p>
          </p:txBody>
        </p:sp>
        <p:sp>
          <p:nvSpPr>
            <p:cNvPr id="32780" name="Rectangle 60"/>
            <p:cNvSpPr>
              <a:spLocks noChangeArrowheads="1"/>
            </p:cNvSpPr>
            <p:nvPr/>
          </p:nvSpPr>
          <p:spPr bwMode="auto">
            <a:xfrm>
              <a:off x="1152" y="672"/>
              <a:ext cx="124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endParaRPr lang="en-US" sz="2800">
                <a:latin typeface="Calibri" pitchFamily="34" charset="0"/>
              </a:endParaRPr>
            </a:p>
          </p:txBody>
        </p:sp>
        <p:sp>
          <p:nvSpPr>
            <p:cNvPr id="32781" name="Rectangle 59"/>
            <p:cNvSpPr>
              <a:spLocks noChangeArrowheads="1"/>
            </p:cNvSpPr>
            <p:nvPr/>
          </p:nvSpPr>
          <p:spPr bwMode="auto">
            <a:xfrm>
              <a:off x="144" y="672"/>
              <a:ext cx="1008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None/>
              </a:pPr>
              <a:r>
                <a:rPr lang="en-US">
                  <a:latin typeface="Calibri" pitchFamily="34" charset="0"/>
                </a:rPr>
                <a:t>Push Button</a:t>
              </a:r>
            </a:p>
          </p:txBody>
        </p:sp>
        <p:sp>
          <p:nvSpPr>
            <p:cNvPr id="32782" name="Line 67"/>
            <p:cNvSpPr>
              <a:spLocks noChangeShapeType="1"/>
            </p:cNvSpPr>
            <p:nvPr/>
          </p:nvSpPr>
          <p:spPr bwMode="auto">
            <a:xfrm>
              <a:off x="144" y="672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3" name="Line 68"/>
            <p:cNvSpPr>
              <a:spLocks noChangeShapeType="1"/>
            </p:cNvSpPr>
            <p:nvPr/>
          </p:nvSpPr>
          <p:spPr bwMode="auto">
            <a:xfrm>
              <a:off x="144" y="1344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4" name="Line 69"/>
            <p:cNvSpPr>
              <a:spLocks noChangeShapeType="1"/>
            </p:cNvSpPr>
            <p:nvPr/>
          </p:nvSpPr>
          <p:spPr bwMode="auto">
            <a:xfrm>
              <a:off x="144" y="2018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5" name="Line 70"/>
            <p:cNvSpPr>
              <a:spLocks noChangeShapeType="1"/>
            </p:cNvSpPr>
            <p:nvPr/>
          </p:nvSpPr>
          <p:spPr bwMode="auto">
            <a:xfrm>
              <a:off x="144" y="2736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6" name="Line 71"/>
            <p:cNvSpPr>
              <a:spLocks noChangeShapeType="1"/>
            </p:cNvSpPr>
            <p:nvPr/>
          </p:nvSpPr>
          <p:spPr bwMode="auto">
            <a:xfrm>
              <a:off x="144" y="4179"/>
              <a:ext cx="22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7" name="Line 72"/>
            <p:cNvSpPr>
              <a:spLocks noChangeShapeType="1"/>
            </p:cNvSpPr>
            <p:nvPr/>
          </p:nvSpPr>
          <p:spPr bwMode="auto">
            <a:xfrm>
              <a:off x="144" y="672"/>
              <a:ext cx="0" cy="35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8" name="Line 73"/>
            <p:cNvSpPr>
              <a:spLocks noChangeShapeType="1"/>
            </p:cNvSpPr>
            <p:nvPr/>
          </p:nvSpPr>
          <p:spPr bwMode="auto">
            <a:xfrm>
              <a:off x="1152" y="672"/>
              <a:ext cx="0" cy="3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89" name="Line 74"/>
            <p:cNvSpPr>
              <a:spLocks noChangeShapeType="1"/>
            </p:cNvSpPr>
            <p:nvPr/>
          </p:nvSpPr>
          <p:spPr bwMode="auto">
            <a:xfrm>
              <a:off x="2400" y="672"/>
              <a:ext cx="0" cy="350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790" name="Line 78"/>
            <p:cNvSpPr>
              <a:spLocks noChangeShapeType="1"/>
            </p:cNvSpPr>
            <p:nvPr/>
          </p:nvSpPr>
          <p:spPr bwMode="auto">
            <a:xfrm>
              <a:off x="144" y="3411"/>
              <a:ext cx="2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2791" name="Picture 4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0" y="720"/>
              <a:ext cx="912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2" name="Picture 5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96" y="1392"/>
              <a:ext cx="816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3" name="Picture 5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0" y="2016"/>
              <a:ext cx="744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4" name="Picture 5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200" y="2784"/>
              <a:ext cx="1200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795" name="Picture 5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88" y="3456"/>
              <a:ext cx="76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68" name="Group 60"/>
          <p:cNvGraphicFramePr>
            <a:graphicFrameLocks noGrp="1"/>
          </p:cNvGraphicFramePr>
          <p:nvPr>
            <p:ph idx="1"/>
          </p:nvPr>
        </p:nvGraphicFramePr>
        <p:xfrm>
          <a:off x="609600" y="838200"/>
          <a:ext cx="6781800" cy="5638801"/>
        </p:xfrm>
        <a:graphic>
          <a:graphicData uri="http://schemas.openxmlformats.org/drawingml/2006/table">
            <a:tbl>
              <a:tblPr/>
              <a:tblGrid>
                <a:gridCol w="3265488"/>
                <a:gridCol w="3516312"/>
              </a:tblGrid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Solenoid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LED Display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8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Heater Coil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7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Lamp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3814" name="Picture 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8382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5" name="Picture 4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2057400"/>
            <a:ext cx="2057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6" name="Picture 4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5800" y="3200400"/>
            <a:ext cx="173355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7" name="Picture 4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43400" y="4267200"/>
            <a:ext cx="2209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818" name="Picture 5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5410200"/>
            <a:ext cx="15621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19" name="Rectangle 58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6781800" cy="411162"/>
          </a:xfrm>
          <a:solidFill>
            <a:srgbClr val="00CCFF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Century Gothic" pitchFamily="34" charset="0"/>
              </a:rPr>
              <a:t>OUTPUT DEVICES: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latin typeface="Century Gothic" pitchFamily="34" charset="0"/>
              </a:rPr>
              <a:t>Typical PLC Input / Output (I/O) system connections</a:t>
            </a:r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275" y="1600200"/>
            <a:ext cx="860266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RELAYS..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Century Gothic" pitchFamily="34" charset="0"/>
              </a:rPr>
              <a:t>Relay …….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2209800"/>
          </a:xfrm>
        </p:spPr>
        <p:txBody>
          <a:bodyPr/>
          <a:lstStyle/>
          <a:p>
            <a:pPr algn="just" eaLnBrk="1" hangingPunct="1"/>
            <a:r>
              <a:rPr lang="en-US" sz="2800" smtClean="0">
                <a:latin typeface="Century Gothic" pitchFamily="34" charset="0"/>
              </a:rPr>
              <a:t>A relay is an electro-mechanical operator switch.</a:t>
            </a:r>
          </a:p>
          <a:p>
            <a:pPr algn="just" eaLnBrk="1" hangingPunct="1"/>
            <a:r>
              <a:rPr lang="en-US" sz="2800" smtClean="0">
                <a:latin typeface="Century Gothic" pitchFamily="34" charset="0"/>
              </a:rPr>
              <a:t>It is a hardware switching device to control the electrical circuit by using switching logic.</a:t>
            </a:r>
          </a:p>
          <a:p>
            <a:pPr algn="just" eaLnBrk="1" hangingPunct="1"/>
            <a:endParaRPr lang="en-US" sz="2800" smtClean="0">
              <a:latin typeface="Century Gothic" pitchFamily="34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6353175"/>
            <a:ext cx="3429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5838" y="3505200"/>
            <a:ext cx="4525962" cy="292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152400"/>
            <a:ext cx="7772400" cy="762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accent2"/>
                </a:solidFill>
                <a:latin typeface="Century Gothic" pitchFamily="34" charset="0"/>
                <a:ea typeface="+mj-ea"/>
                <a:cs typeface="+mj-cs"/>
              </a:rPr>
              <a:t>Relay </a:t>
            </a:r>
            <a:endParaRPr lang="en-US" sz="4400" b="1" dirty="0">
              <a:latin typeface="Century Gothic" pitchFamily="34" charset="0"/>
              <a:ea typeface="+mj-ea"/>
              <a:cs typeface="+mj-cs"/>
            </a:endParaRPr>
          </a:p>
        </p:txBody>
      </p:sp>
      <p:pic>
        <p:nvPicPr>
          <p:cNvPr id="7172" name="Picture 4" descr="lect10-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936648"/>
            <a:ext cx="6629400" cy="584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5886488" y="214290"/>
            <a:ext cx="3186106" cy="2482849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en-IN" dirty="0" smtClean="0">
                <a:latin typeface="Century Gothic" pitchFamily="34" charset="0"/>
              </a:rPr>
              <a:t>   Simply: Relay has contacts and coil</a:t>
            </a:r>
            <a:endParaRPr lang="en-US" dirty="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445</Words>
  <Application>Microsoft Office PowerPoint</Application>
  <PresentationFormat>On-screen Show (4:3)</PresentationFormat>
  <Paragraphs>84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Slide 1</vt:lpstr>
      <vt:lpstr>Unit 4 </vt:lpstr>
      <vt:lpstr>Programmable  Logic  Controller</vt:lpstr>
      <vt:lpstr>INPUT DEVICES:</vt:lpstr>
      <vt:lpstr>OUTPUT DEVICES:</vt:lpstr>
      <vt:lpstr>Typical PLC Input / Output (I/O) system connections</vt:lpstr>
      <vt:lpstr>RELAYS..</vt:lpstr>
      <vt:lpstr>Relay …….</vt:lpstr>
      <vt:lpstr>Slide 9</vt:lpstr>
      <vt:lpstr>Slide 10</vt:lpstr>
      <vt:lpstr>Seal-in contact (Relay logic diagram)</vt:lpstr>
      <vt:lpstr>Programming languages</vt:lpstr>
      <vt:lpstr>LADDER DIAGRAM</vt:lpstr>
      <vt:lpstr>Slide 14</vt:lpstr>
      <vt:lpstr>LADDER – related facts… </vt:lpstr>
      <vt:lpstr>dos and don'ts</vt:lpstr>
      <vt:lpstr>Example 1</vt:lpstr>
      <vt:lpstr>WITHOUT INTERLOCK</vt:lpstr>
      <vt:lpstr>Interlocking.. concept</vt:lpstr>
      <vt:lpstr>Forward- Reverse operation of motor with interlock</vt:lpstr>
      <vt:lpstr>INTERLOCK further examples..</vt:lpstr>
      <vt:lpstr>Slide 22</vt:lpstr>
      <vt:lpstr>INTERLOCK example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2</dc:title>
  <dc:creator>SASTRA</dc:creator>
  <cp:lastModifiedBy>SASTRA</cp:lastModifiedBy>
  <cp:revision>41</cp:revision>
  <dcterms:created xsi:type="dcterms:W3CDTF">2025-04-06T15:24:03Z</dcterms:created>
  <dcterms:modified xsi:type="dcterms:W3CDTF">2025-04-10T04:13:13Z</dcterms:modified>
</cp:coreProperties>
</file>