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56" r:id="rId3"/>
    <p:sldId id="275" r:id="rId4"/>
    <p:sldId id="274" r:id="rId5"/>
    <p:sldId id="276" r:id="rId6"/>
    <p:sldId id="277" r:id="rId7"/>
    <p:sldId id="27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5" r:id="rId16"/>
    <p:sldId id="266" r:id="rId17"/>
    <p:sldId id="267" r:id="rId18"/>
    <p:sldId id="268" r:id="rId19"/>
    <p:sldId id="269" r:id="rId20"/>
    <p:sldId id="270" r:id="rId21"/>
    <p:sldId id="279" r:id="rId22"/>
    <p:sldId id="280" r:id="rId23"/>
    <p:sldId id="272" r:id="rId24"/>
    <p:sldId id="273" r:id="rId25"/>
    <p:sldId id="27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51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B9FC3-AA35-4C67-90F9-26CB67DDEFB5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337E-504A-4E49-BE16-57874025178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whatis/definition/redundancy" TargetMode="External"/><Relationship Id="rId2" Type="http://schemas.openxmlformats.org/officeDocument/2006/relationships/hyperlink" Target="https://www.techtarget.com/whatis/definition/programmed-logic-controller-PL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97205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b="1" smtClean="0">
                <a:latin typeface="Century Gothic" pitchFamily="34" charset="0"/>
              </a:rPr>
              <a:t>3. Basic Control and Automation</a:t>
            </a:r>
          </a:p>
          <a:p>
            <a:pPr algn="just">
              <a:buFont typeface="Arial" charset="0"/>
              <a:buNone/>
            </a:pPr>
            <a:r>
              <a:rPr lang="en-US" smtClean="0">
                <a:latin typeface="Century Gothic" pitchFamily="34" charset="0"/>
              </a:rPr>
              <a:t>Early industrial automation relied on relay-based control systems, which were later replaced by Programmable Logic Controllers (PLCs) in the 1960s.</a:t>
            </a:r>
          </a:p>
          <a:p>
            <a:pPr algn="just">
              <a:buFont typeface="Arial" charset="0"/>
              <a:buNone/>
            </a:pPr>
            <a:r>
              <a:rPr lang="en-US" b="1" smtClean="0">
                <a:latin typeface="Century Gothic" pitchFamily="34" charset="0"/>
              </a:rPr>
              <a:t>4. Lack of Real-time Processing</a:t>
            </a:r>
          </a:p>
          <a:p>
            <a:pPr algn="just"/>
            <a:r>
              <a:rPr lang="en-US" smtClean="0">
                <a:latin typeface="Century Gothic" pitchFamily="34" charset="0"/>
              </a:rPr>
              <a:t>Early computers could not process real-time data efficiently</a:t>
            </a: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Century Gothic" pitchFamily="34" charset="0"/>
              </a:rPr>
              <a:t>INTRODUCTION OF COMPUTERS IN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ontent Placeholder 2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972050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b="1" dirty="0" smtClean="0">
                <a:latin typeface="Century Gothic" pitchFamily="34" charset="0"/>
              </a:rPr>
              <a:t>5. High Cost and Limited Availability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latin typeface="Century Gothic" pitchFamily="34" charset="0"/>
              </a:rPr>
              <a:t>		</a:t>
            </a:r>
            <a:r>
              <a:rPr lang="en-US" b="1" dirty="0" smtClean="0">
                <a:solidFill>
                  <a:srgbClr val="990099"/>
                </a:solidFill>
                <a:latin typeface="Century Gothic" pitchFamily="34" charset="0"/>
              </a:rPr>
              <a:t>Only large corporations only could afford computers.</a:t>
            </a:r>
          </a:p>
          <a:p>
            <a:pPr algn="just">
              <a:buFont typeface="Arial" charset="0"/>
              <a:buNone/>
            </a:pPr>
            <a:r>
              <a:rPr lang="en-US" dirty="0" smtClean="0">
                <a:latin typeface="Century Gothic" pitchFamily="34" charset="0"/>
              </a:rPr>
              <a:t>	 </a:t>
            </a:r>
            <a:r>
              <a:rPr lang="en-US" b="1" dirty="0" smtClean="0">
                <a:solidFill>
                  <a:srgbClr val="0909B7"/>
                </a:solidFill>
                <a:latin typeface="Century Gothic" pitchFamily="34" charset="0"/>
              </a:rPr>
              <a:t>The cost of hardware and maintenance was extremely high</a:t>
            </a:r>
            <a:r>
              <a:rPr lang="en-US" dirty="0" smtClean="0">
                <a:latin typeface="Century Gothic" pitchFamily="34" charset="0"/>
              </a:rPr>
              <a:t>, limiting its widespread adoption.</a:t>
            </a:r>
          </a:p>
          <a:p>
            <a:endParaRPr lang="en-US" dirty="0" smtClean="0"/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Century Gothic" pitchFamily="34" charset="0"/>
              </a:rPr>
              <a:t>INTRODUCTION OF COMPUTERS IN AUTOMATION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/>
          <a:lstStyle/>
          <a:p>
            <a:pPr eaLnBrk="1" hangingPunct="1"/>
            <a:r>
              <a:rPr lang="en-IN" sz="3200" smtClean="0">
                <a:latin typeface="Comic Sans MS" pitchFamily="66" charset="0"/>
              </a:rPr>
              <a:t>Computers in the field of control in Industries</a:t>
            </a:r>
            <a:endParaRPr lang="en-US" sz="3200" smtClean="0">
              <a:latin typeface="Comic Sans MS" pitchFamily="66" charset="0"/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285750" y="1643063"/>
            <a:ext cx="8429625" cy="4714875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Comic Sans MS" pitchFamily="66" charset="0"/>
              </a:rPr>
              <a:t>DATA LOGGING USING A COMPUTER 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IN" sz="2400" b="1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All loops are analog control loops (With Analog Controller) with manual SP given by the operator.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Every loop had 3 elements, M, C and FCE. </a:t>
            </a:r>
          </a:p>
          <a:p>
            <a:pPr marL="514350" indent="-514350" eaLnBrk="1" hangingPunct="1">
              <a:buFont typeface="Arial" charset="0"/>
              <a:buNone/>
            </a:pPr>
            <a:r>
              <a:rPr lang="en-IN" sz="2400" b="1" smtClean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b="1" smtClean="0">
                <a:solidFill>
                  <a:srgbClr val="FF0000"/>
                </a:solidFill>
                <a:latin typeface="Comic Sans MS" pitchFamily="66" charset="0"/>
              </a:rPr>
              <a:t>2. SUPERVISORY CONTROL USING COMPUTER</a:t>
            </a:r>
          </a:p>
          <a:p>
            <a:pPr marL="514350" indent="-514350" eaLnBrk="1" hangingPunct="1"/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Computers were used to provide the SP, however the loops were still analog loops (With Analog Controller)</a:t>
            </a:r>
          </a:p>
          <a:p>
            <a:pPr marL="514350" indent="-514350" eaLnBrk="1" hangingPunct="1"/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Computer to monitor the process and just to give any change in SP.</a:t>
            </a:r>
          </a:p>
          <a:p>
            <a:pPr marL="514350" indent="-514350" eaLnBrk="1" hangingPunct="1"/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Every loop hence had M, C and FCE.( with SP given by the computer)</a:t>
            </a:r>
            <a:endParaRPr lang="en-US" sz="2400" b="1" smtClean="0">
              <a:solidFill>
                <a:srgbClr val="4F2E92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IN" dirty="0" smtClean="0">
                <a:latin typeface="Comic Sans MS" pitchFamily="66" charset="0"/>
              </a:rPr>
              <a:t>Computers in the field of control in Industries</a:t>
            </a:r>
            <a:endParaRPr lang="en-US" dirty="0">
              <a:latin typeface="Comic Sans MS" pitchFamily="66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2214563"/>
            <a:ext cx="8115300" cy="4000500"/>
          </a:xfrm>
        </p:spPr>
        <p:txBody>
          <a:bodyPr/>
          <a:lstStyle/>
          <a:p>
            <a:pPr marL="514350" indent="-514350" eaLnBrk="1" hangingPunct="1">
              <a:buFont typeface="Arial" charset="0"/>
              <a:buAutoNum type="arabicPeriod"/>
            </a:pPr>
            <a:r>
              <a:rPr lang="en-US" sz="2400" b="1" smtClean="0">
                <a:solidFill>
                  <a:srgbClr val="FF0000"/>
                </a:solidFill>
                <a:latin typeface="Comic Sans MS" pitchFamily="66" charset="0"/>
              </a:rPr>
              <a:t>DIRECT </a:t>
            </a:r>
            <a:r>
              <a:rPr lang="en-US" sz="2400" b="1" u="sng" smtClean="0">
                <a:solidFill>
                  <a:srgbClr val="FF0000"/>
                </a:solidFill>
                <a:latin typeface="Comic Sans MS" pitchFamily="66" charset="0"/>
              </a:rPr>
              <a:t>DIGITAL CONTROL</a:t>
            </a:r>
          </a:p>
          <a:p>
            <a:pPr marL="514350" indent="-514350" algn="just" eaLnBrk="1" hangingPunct="1">
              <a:buFont typeface="Arial" charset="0"/>
              <a:buNone/>
            </a:pPr>
            <a:r>
              <a:rPr lang="en-IN" sz="2400" b="1" smtClean="0">
                <a:solidFill>
                  <a:srgbClr val="FF0000"/>
                </a:solidFill>
                <a:latin typeface="Comic Sans MS" pitchFamily="66" charset="0"/>
              </a:rPr>
              <a:t>       </a:t>
            </a:r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Computers are used as Controllers, it eliminated the need of an analog controller. </a:t>
            </a:r>
          </a:p>
          <a:p>
            <a:pPr marL="514350" indent="-514350" algn="just" eaLnBrk="1" hangingPunct="1">
              <a:buFont typeface="Arial" charset="0"/>
              <a:buNone/>
            </a:pPr>
            <a:r>
              <a:rPr lang="en-IN" sz="2400" b="1" smtClean="0">
                <a:solidFill>
                  <a:srgbClr val="4F2E92"/>
                </a:solidFill>
                <a:latin typeface="Comic Sans MS" pitchFamily="66" charset="0"/>
              </a:rPr>
              <a:t>           Hence the loops had only a measuring device and a FCE. </a:t>
            </a:r>
            <a:endParaRPr lang="en-US" sz="2400" smtClean="0">
              <a:solidFill>
                <a:srgbClr val="4F2E9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900" y="860425"/>
            <a:ext cx="5549900" cy="538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685800" y="147638"/>
            <a:ext cx="8077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mic Sans MS" pitchFamily="66" charset="0"/>
              </a:rPr>
              <a:t>CENTRAL COMPUTER SYSTEM ARCHITECTURE </a:t>
            </a:r>
            <a:endParaRPr lang="en-US" sz="240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645150" y="857250"/>
            <a:ext cx="3346450" cy="514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algn="just">
              <a:buFont typeface="Wingdings" pitchFamily="2" charset="2"/>
              <a:buChar char="q"/>
            </a:pPr>
            <a:r>
              <a:rPr lang="en-US" sz="2400" b="1">
                <a:solidFill>
                  <a:srgbClr val="4F2E92"/>
                </a:solidFill>
                <a:latin typeface="Comic Sans MS" pitchFamily="66" charset="0"/>
              </a:rPr>
              <a:t>All system functions are implemented in high-performance computer hardware in a central location. </a:t>
            </a:r>
          </a:p>
          <a:p>
            <a:pPr marL="342900" indent="-342900" algn="just">
              <a:buFont typeface="Wingdings" pitchFamily="2" charset="2"/>
              <a:buChar char="q"/>
            </a:pPr>
            <a:endParaRPr lang="en-US" sz="200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 algn="just">
              <a:buFont typeface="Wingdings" pitchFamily="2" charset="2"/>
              <a:buChar char="q"/>
            </a:pPr>
            <a:r>
              <a:rPr lang="en-US" sz="2000">
                <a:latin typeface="Comic Sans MS" pitchFamily="66" charset="0"/>
              </a:rPr>
              <a:t>In general, </a:t>
            </a:r>
            <a:r>
              <a:rPr lang="en-US" sz="2000" b="1">
                <a:solidFill>
                  <a:srgbClr val="FF3399"/>
                </a:solidFill>
                <a:latin typeface="Comic Sans MS" pitchFamily="66" charset="0"/>
              </a:rPr>
              <a:t>redundant computers are required so that the failure of a single computer does not shut the whole process down.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3600" smtClean="0">
                <a:latin typeface="Comic Sans MS" pitchFamily="66" charset="0"/>
              </a:rPr>
              <a:t>DCS( Distributed Control System)- Intro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01088" cy="3614738"/>
          </a:xfrm>
        </p:spPr>
        <p:txBody>
          <a:bodyPr>
            <a:normAutofit lnSpcReduction="10000"/>
          </a:bodyPr>
          <a:lstStyle/>
          <a:p>
            <a:pPr algn="just" eaLnBrk="1" hangingPunct="1"/>
            <a:r>
              <a:rPr lang="en-US" sz="2800" smtClean="0">
                <a:latin typeface="Comic Sans MS" pitchFamily="66" charset="0"/>
              </a:rPr>
              <a:t>Objectives in the  development of DCS is </a:t>
            </a:r>
            <a:r>
              <a:rPr lang="en-US" sz="2800" b="1" smtClean="0">
                <a:solidFill>
                  <a:srgbClr val="FF0000"/>
                </a:solidFill>
                <a:latin typeface="Comic Sans MS" pitchFamily="66" charset="0"/>
              </a:rPr>
              <a:t>to maintain the best features of the central computer control and hybrid architectures.</a:t>
            </a:r>
          </a:p>
          <a:p>
            <a:pPr algn="just" eaLnBrk="1" hangingPunct="1"/>
            <a:endParaRPr lang="en-US" sz="2800" smtClean="0">
              <a:latin typeface="Comic Sans MS" pitchFamily="66" charset="0"/>
            </a:endParaRPr>
          </a:p>
          <a:p>
            <a:pPr algn="just" eaLnBrk="1" hangingPunct="1"/>
            <a:r>
              <a:rPr lang="en-US" sz="2800" smtClean="0">
                <a:latin typeface="Comic Sans MS" pitchFamily="66" charset="0"/>
              </a:rPr>
              <a:t>It combines </a:t>
            </a:r>
            <a:r>
              <a:rPr lang="en-US" sz="2800" b="1" smtClean="0">
                <a:solidFill>
                  <a:srgbClr val="FF0000"/>
                </a:solidFill>
                <a:latin typeface="Comic Sans MS" pitchFamily="66" charset="0"/>
              </a:rPr>
              <a:t>the power and flexibility of digital control</a:t>
            </a:r>
            <a:r>
              <a:rPr lang="en-US" sz="2800" smtClean="0">
                <a:latin typeface="Comic Sans MS" pitchFamily="66" charset="0"/>
              </a:rPr>
              <a:t> with the </a:t>
            </a:r>
            <a:r>
              <a:rPr lang="en-US" sz="2800" b="1" smtClean="0">
                <a:solidFill>
                  <a:srgbClr val="4F2E92"/>
                </a:solidFill>
                <a:latin typeface="Comic Sans MS" pitchFamily="66" charset="0"/>
              </a:rPr>
              <a:t>user-oriented familiarity </a:t>
            </a:r>
            <a:r>
              <a:rPr lang="en-US" sz="2800" b="1" smtClean="0">
                <a:solidFill>
                  <a:srgbClr val="990099"/>
                </a:solidFill>
                <a:latin typeface="Comic Sans MS" pitchFamily="66" charset="0"/>
              </a:rPr>
              <a:t>of the traditional analog and sequential control</a:t>
            </a:r>
            <a:r>
              <a:rPr lang="en-US" sz="2800" smtClean="0">
                <a:latin typeface="Comic Sans MS" pitchFamily="66" charset="0"/>
              </a:rPr>
              <a:t>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>
                <a:latin typeface="Century Gothic" pitchFamily="34" charset="0"/>
              </a:rPr>
              <a:t>DCS Benefits </a:t>
            </a:r>
            <a:endParaRPr lang="en-US" smtClean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143000"/>
            <a:ext cx="8715375" cy="5286375"/>
          </a:xfrm>
        </p:spPr>
        <p:txBody>
          <a:bodyPr/>
          <a:lstStyle/>
          <a:p>
            <a:pPr algn="just"/>
            <a:r>
              <a:rPr lang="en-US" sz="1600" dirty="0" smtClean="0">
                <a:latin typeface="Comic Sans MS" pitchFamily="66" charset="0"/>
              </a:rPr>
              <a:t>DCS provide the following benefits:</a:t>
            </a:r>
          </a:p>
          <a:p>
            <a:pPr algn="just"/>
            <a:r>
              <a:rPr lang="en-US" sz="2400" b="1" dirty="0" smtClean="0">
                <a:latin typeface="Comic Sans MS" pitchFamily="66" charset="0"/>
              </a:rPr>
              <a:t>Complex structures: </a:t>
            </a:r>
            <a:r>
              <a:rPr lang="en-US" sz="2400" dirty="0" smtClean="0">
                <a:latin typeface="Comic Sans MS" pitchFamily="66" charset="0"/>
              </a:rPr>
              <a:t>Unlike comparable programmable logic controllers (</a:t>
            </a:r>
            <a:r>
              <a:rPr lang="en-US" sz="2400" u="sng" dirty="0" smtClean="0">
                <a:latin typeface="Comic Sans MS" pitchFamily="66" charset="0"/>
                <a:hlinkClick r:id="rId2"/>
              </a:rPr>
              <a:t>PLCs</a:t>
            </a:r>
            <a:r>
              <a:rPr lang="en-US" sz="2400" dirty="0" smtClean="0">
                <a:latin typeface="Comic Sans MS" pitchFamily="66" charset="0"/>
              </a:rPr>
              <a:t>), a DCS can access large amounts of information in a complex environment.</a:t>
            </a:r>
          </a:p>
          <a:p>
            <a:pPr algn="just"/>
            <a:r>
              <a:rPr lang="en-US" sz="2400" b="1" dirty="0" smtClean="0">
                <a:latin typeface="Comic Sans MS" pitchFamily="66" charset="0"/>
              </a:rPr>
              <a:t>System redundancy:</a:t>
            </a:r>
            <a:r>
              <a:rPr lang="en-US" sz="2400" dirty="0" smtClean="0">
                <a:latin typeface="Comic Sans MS" pitchFamily="66" charset="0"/>
              </a:rPr>
              <a:t> If a processor fails, the </a:t>
            </a:r>
            <a:r>
              <a:rPr lang="en-US" sz="2400" u="sng" dirty="0" smtClean="0">
                <a:latin typeface="Comic Sans MS" pitchFamily="66" charset="0"/>
                <a:hlinkClick r:id="rId3"/>
              </a:rPr>
              <a:t>redundancy</a:t>
            </a:r>
            <a:r>
              <a:rPr lang="en-US" sz="2400" dirty="0" smtClean="0">
                <a:latin typeface="Comic Sans MS" pitchFamily="66" charset="0"/>
              </a:rPr>
              <a:t> provided in the DCS ensures that only one section of the plant's processes is interrupted.</a:t>
            </a:r>
          </a:p>
          <a:p>
            <a:pPr algn="just"/>
            <a:r>
              <a:rPr lang="en-US" sz="2400" b="1" dirty="0" smtClean="0">
                <a:latin typeface="Comic Sans MS" pitchFamily="66" charset="0"/>
              </a:rPr>
              <a:t>Scalability : </a:t>
            </a:r>
            <a:r>
              <a:rPr lang="en-US" sz="2400" dirty="0" smtClean="0">
                <a:latin typeface="Comic Sans MS" pitchFamily="66" charset="0"/>
              </a:rPr>
              <a:t>More control or process units can be added whenever needed. Adding more I/O modules to a controller also extends I/Os.</a:t>
            </a:r>
          </a:p>
          <a:p>
            <a:pPr algn="just"/>
            <a:r>
              <a:rPr lang="en-US" sz="2400" b="1" dirty="0" smtClean="0">
                <a:latin typeface="Comic Sans MS" pitchFamily="66" charset="0"/>
              </a:rPr>
              <a:t>Security : </a:t>
            </a:r>
            <a:r>
              <a:rPr lang="en-US" sz="2400" dirty="0" err="1" smtClean="0">
                <a:latin typeface="Comic Sans MS" pitchFamily="66" charset="0"/>
              </a:rPr>
              <a:t>ecurity</a:t>
            </a:r>
            <a:r>
              <a:rPr lang="en-US" sz="2400" dirty="0" smtClean="0">
                <a:latin typeface="Comic Sans MS" pitchFamily="66" charset="0"/>
              </a:rPr>
              <a:t> and </a:t>
            </a:r>
            <a:r>
              <a:rPr lang="en-US" sz="2400" dirty="0" err="1" smtClean="0">
                <a:latin typeface="Comic Sans MS" pitchFamily="66" charset="0"/>
              </a:rPr>
              <a:t>cybersecurity</a:t>
            </a:r>
            <a:r>
              <a:rPr lang="en-US" sz="2400" dirty="0" smtClean="0">
                <a:latin typeface="Comic Sans MS" pitchFamily="66" charset="0"/>
              </a:rPr>
              <a:t> capabilities are enabled at the engineer and operator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Box 1"/>
          <p:cNvSpPr txBox="1">
            <a:spLocks noChangeArrowheads="1"/>
          </p:cNvSpPr>
          <p:nvPr/>
        </p:nvSpPr>
        <p:spPr bwMode="auto">
          <a:xfrm>
            <a:off x="0" y="125413"/>
            <a:ext cx="9144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674688"/>
            <a:ext cx="8991600" cy="603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Oval 3"/>
          <p:cNvSpPr/>
          <p:nvPr/>
        </p:nvSpPr>
        <p:spPr>
          <a:xfrm>
            <a:off x="104775" y="2971800"/>
            <a:ext cx="3781425" cy="1828800"/>
          </a:xfrm>
          <a:prstGeom prst="ellipse">
            <a:avLst/>
          </a:prstGeom>
          <a:noFill/>
          <a:ln>
            <a:solidFill>
              <a:srgbClr val="D816A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V</a:t>
            </a:r>
          </a:p>
        </p:txBody>
      </p:sp>
      <p:sp>
        <p:nvSpPr>
          <p:cNvPr id="5" name="Oval 4"/>
          <p:cNvSpPr/>
          <p:nvPr/>
        </p:nvSpPr>
        <p:spPr>
          <a:xfrm>
            <a:off x="3686175" y="2895600"/>
            <a:ext cx="3781425" cy="1828800"/>
          </a:xfrm>
          <a:prstGeom prst="ellipse">
            <a:avLst/>
          </a:prstGeom>
          <a:noFill/>
          <a:ln>
            <a:solidFill>
              <a:srgbClr val="D816A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28600" y="4419600"/>
            <a:ext cx="8104188" cy="1828800"/>
          </a:xfrm>
          <a:prstGeom prst="ellipse">
            <a:avLst/>
          </a:prstGeom>
          <a:noFill/>
          <a:ln>
            <a:solidFill>
              <a:srgbClr val="D816A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28613" y="692150"/>
            <a:ext cx="2840037" cy="1511300"/>
          </a:xfrm>
          <a:prstGeom prst="ellipse">
            <a:avLst/>
          </a:prstGeom>
          <a:noFill/>
          <a:ln>
            <a:solidFill>
              <a:srgbClr val="D816A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440113" y="762000"/>
            <a:ext cx="3124200" cy="1511300"/>
          </a:xfrm>
          <a:prstGeom prst="ellipse">
            <a:avLst/>
          </a:prstGeom>
          <a:noFill/>
          <a:ln>
            <a:solidFill>
              <a:srgbClr val="D816A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93813"/>
            <a:ext cx="8001000" cy="50927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fontAlgn="auto">
              <a:lnSpc>
                <a:spcPct val="150000"/>
              </a:lnSpc>
              <a:spcBef>
                <a:spcPts val="0"/>
              </a:spcBef>
              <a:spcAft>
                <a:spcPts val="1800"/>
              </a:spcAft>
              <a:defRPr/>
            </a:pPr>
            <a:r>
              <a:rPr lang="en-US" sz="2000" dirty="0">
                <a:latin typeface="Comic Sans MS" pitchFamily="66" charset="0"/>
                <a:cs typeface="Arial" panose="020B0604020202020204" pitchFamily="34" charset="0"/>
              </a:rPr>
              <a:t>A generalized DCS architecture consists of: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  <a:cs typeface="Arial" panose="020B0604020202020204" pitchFamily="34" charset="0"/>
              </a:rPr>
              <a:t>LOCAL CONTROL UNIT (LCU)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  <a:cs typeface="Arial" panose="020B0604020202020204" pitchFamily="34" charset="0"/>
              </a:rPr>
              <a:t>LOW-LEVEL HUMAN INTERFACE (LLHI) 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  <a:cs typeface="Arial" panose="020B0604020202020204" pitchFamily="34" charset="0"/>
              </a:rPr>
              <a:t>DATA INPUT/ OUTPUT UNIT (DI/OU) 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  <a:cs typeface="Arial" panose="020B0604020202020204" pitchFamily="34" charset="0"/>
              </a:rPr>
              <a:t>HIGH LEVEL HUMAN INTERFACE (HLHI)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  <a:cs typeface="Arial" panose="020B0604020202020204" pitchFamily="34" charset="0"/>
              </a:rPr>
              <a:t>HIGH-LEVEL COMPUTING DEVICE (HLCD) 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0070C0"/>
                </a:solidFill>
                <a:latin typeface="Comic Sans MS" pitchFamily="66" charset="0"/>
                <a:cs typeface="Arial" panose="020B0604020202020204" pitchFamily="34" charset="0"/>
              </a:rPr>
              <a:t>COMPUTER INTERFACE DEVICE (CID) </a:t>
            </a:r>
          </a:p>
          <a:p>
            <a:pPr marL="342900" indent="-342900" algn="just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n-US" sz="2000" b="1" dirty="0">
                <a:solidFill>
                  <a:srgbClr val="C00000"/>
                </a:solidFill>
                <a:latin typeface="Comic Sans MS" pitchFamily="66" charset="0"/>
                <a:cs typeface="Arial" panose="020B0604020202020204" pitchFamily="34" charset="0"/>
              </a:rPr>
              <a:t>SHARED COMMUNICATION FACILITIES</a:t>
            </a:r>
            <a:endParaRPr lang="en-US" sz="2000" dirty="0">
              <a:latin typeface="+mn-lt"/>
              <a:cs typeface="+mn-cs"/>
            </a:endParaRPr>
          </a:p>
        </p:txBody>
      </p:sp>
      <p:sp>
        <p:nvSpPr>
          <p:cNvPr id="24579" name="TextBox 3"/>
          <p:cNvSpPr txBox="1">
            <a:spLocks noChangeArrowheads="1"/>
          </p:cNvSpPr>
          <p:nvPr/>
        </p:nvSpPr>
        <p:spPr bwMode="auto">
          <a:xfrm>
            <a:off x="0" y="300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>
            <a:spLocks noChangeArrowheads="1"/>
          </p:cNvSpPr>
          <p:nvPr/>
        </p:nvSpPr>
        <p:spPr bwMode="auto">
          <a:xfrm>
            <a:off x="0" y="300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1371600"/>
            <a:ext cx="8686800" cy="2678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="1">
                <a:latin typeface="Comic Sans MS" pitchFamily="66" charset="0"/>
              </a:rPr>
              <a:t>A generalized DCS architecture consists of:</a:t>
            </a:r>
          </a:p>
          <a:p>
            <a:pPr algn="just"/>
            <a:endParaRPr lang="en-US" sz="2400" b="1">
              <a:latin typeface="Comic Sans MS" pitchFamily="66" charset="0"/>
            </a:endParaRPr>
          </a:p>
          <a:p>
            <a:pPr algn="just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LOCAL CONTROL UNIT (LCU) </a:t>
            </a:r>
            <a:r>
              <a:rPr lang="en-US" sz="2400">
                <a:latin typeface="Comic Sans MS" pitchFamily="66" charset="0"/>
              </a:rPr>
              <a:t>– The smallest collection of hardware in the system that can do closed loop control. The LCU directly interfaces to the process</a:t>
            </a:r>
          </a:p>
          <a:p>
            <a:pPr algn="just"/>
            <a:endParaRPr lang="en-US" sz="2400">
              <a:latin typeface="Comic Sans MS" pitchFamily="66" charset="0"/>
            </a:endParaRPr>
          </a:p>
          <a:p>
            <a:pPr algn="just"/>
            <a:endParaRPr lang="en-US" sz="2400">
              <a:latin typeface="Comic Sans MS" pitchFamily="66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3243263"/>
            <a:ext cx="8763000" cy="146526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fontAlgn="auto">
              <a:spcAft>
                <a:spcPts val="0"/>
              </a:spcAft>
              <a:defRPr/>
            </a:pPr>
            <a:r>
              <a:rPr lang="en-US" sz="2800" dirty="0" smtClean="0">
                <a:latin typeface="Comic Sans MS" pitchFamily="66" charset="0"/>
              </a:rPr>
              <a:t>Why named as LCU.. </a:t>
            </a:r>
          </a:p>
          <a:p>
            <a:pPr algn="just" fontAlgn="auto">
              <a:spcAft>
                <a:spcPts val="0"/>
              </a:spcAft>
              <a:defRPr/>
            </a:pPr>
            <a:r>
              <a:rPr lang="en-US" sz="2800" dirty="0" smtClean="0">
                <a:latin typeface="Comic Sans MS" pitchFamily="66" charset="0"/>
              </a:rPr>
              <a:t>Local controller, not that to understand as ..they act locally, …………………………………..</a:t>
            </a:r>
          </a:p>
          <a:p>
            <a:pPr marL="0" indent="0" algn="just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>
                <a:latin typeface="Comic Sans MS" pitchFamily="66" charset="0"/>
              </a:rPr>
              <a:t> </a:t>
            </a:r>
            <a:r>
              <a:rPr lang="en-US" sz="2800" dirty="0" smtClean="0">
                <a:latin typeface="Comic Sans MS" pitchFamily="66" charset="0"/>
              </a:rPr>
              <a:t>               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" y="4718050"/>
            <a:ext cx="8686800" cy="181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800">
                <a:latin typeface="Comic Sans MS" pitchFamily="66" charset="0"/>
              </a:rPr>
              <a:t>	they are situated in the plant(floor) and taking care of the loop in which it is employed and (which must be) of rugged in nature….</a:t>
            </a:r>
          </a:p>
          <a:p>
            <a:pPr algn="just"/>
            <a:endParaRPr lang="en-US" sz="280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DCS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17.4.25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1"/>
          <p:cNvSpPr txBox="1">
            <a:spLocks noChangeArrowheads="1"/>
          </p:cNvSpPr>
          <p:nvPr/>
        </p:nvSpPr>
        <p:spPr bwMode="auto">
          <a:xfrm>
            <a:off x="0" y="30003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FF0000"/>
              </a:solidFill>
              <a:latin typeface="Comic Sans MS" pitchFamily="66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28600" y="1371600"/>
            <a:ext cx="868680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="1">
                <a:latin typeface="Comic Sans MS" pitchFamily="66" charset="0"/>
              </a:rPr>
              <a:t>A generalized DCS architecture consists of:</a:t>
            </a:r>
          </a:p>
          <a:p>
            <a:pPr algn="just"/>
            <a:endParaRPr lang="en-US" sz="2400" b="1">
              <a:latin typeface="Comic Sans MS" pitchFamily="66" charset="0"/>
            </a:endParaRPr>
          </a:p>
          <a:p>
            <a:pPr algn="just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LOCAL CONTROL UNIT (LCU) </a:t>
            </a:r>
            <a:r>
              <a:rPr lang="en-US" sz="2400">
                <a:latin typeface="Comic Sans MS" pitchFamily="66" charset="0"/>
              </a:rPr>
              <a:t>– The smallest collection of hardware in the system that can do closed loop control. The LCU directly interfaces to the process</a:t>
            </a:r>
          </a:p>
          <a:p>
            <a:pPr algn="just"/>
            <a:endParaRPr lang="en-US" sz="2400">
              <a:latin typeface="Comic Sans MS" pitchFamily="66" charset="0"/>
            </a:endParaRPr>
          </a:p>
          <a:p>
            <a:pPr algn="just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LOW-LEVEL HUMAN INTERFACE (LLHI) </a:t>
            </a:r>
            <a:r>
              <a:rPr lang="en-US" sz="2400">
                <a:latin typeface="Comic Sans MS" pitchFamily="66" charset="0"/>
              </a:rPr>
              <a:t>– </a:t>
            </a:r>
            <a:r>
              <a:rPr lang="en-US" sz="2400">
                <a:solidFill>
                  <a:srgbClr val="0070C0"/>
                </a:solidFill>
                <a:latin typeface="Comic Sans MS" pitchFamily="66" charset="0"/>
              </a:rPr>
              <a:t>A device that allows the operator or instrument engineer to interact with the LCU. </a:t>
            </a:r>
            <a:r>
              <a:rPr lang="en-US" sz="2400">
                <a:latin typeface="Comic Sans MS" pitchFamily="66" charset="0"/>
              </a:rPr>
              <a:t>[</a:t>
            </a:r>
            <a:r>
              <a:rPr lang="en-US" sz="2400">
                <a:solidFill>
                  <a:srgbClr val="FF0000"/>
                </a:solidFill>
                <a:latin typeface="Comic Sans MS" pitchFamily="66" charset="0"/>
              </a:rPr>
              <a:t>to change SPs, control modes, control configurations or tuning parameters</a:t>
            </a:r>
            <a:r>
              <a:rPr lang="en-US" sz="2400">
                <a:latin typeface="Comic Sans MS" pitchFamily="66" charset="0"/>
              </a:rPr>
              <a:t>]. LLHI can also interface directly to the process. Operator-oriented hardware at this level is LL operator interface. (LL engineering interface)</a:t>
            </a:r>
          </a:p>
          <a:p>
            <a:pPr algn="just"/>
            <a:endParaRPr lang="en-US" sz="240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52400" y="304800"/>
            <a:ext cx="8915400" cy="637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DATA INPUT/ OUTPUT UNIT (DI/OU) </a:t>
            </a:r>
            <a:r>
              <a:rPr lang="en-US" sz="2400" dirty="0">
                <a:latin typeface="Comic Sans MS" pitchFamily="66" charset="0"/>
              </a:rPr>
              <a:t>– A device that interfaces to the process for the purpose of acquiring and outputting data. </a:t>
            </a:r>
            <a:r>
              <a:rPr lang="en-US" sz="2400" b="1" dirty="0">
                <a:solidFill>
                  <a:srgbClr val="FF3399"/>
                </a:solidFill>
                <a:latin typeface="Comic Sans MS" pitchFamily="66" charset="0"/>
              </a:rPr>
              <a:t>It performs no control functions</a:t>
            </a:r>
          </a:p>
          <a:p>
            <a:pPr algn="just"/>
            <a:endParaRPr lang="en-US" sz="2400" dirty="0"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HIGH LEVEL HUMAN INTERFACE (HLHI) </a:t>
            </a:r>
            <a:r>
              <a:rPr lang="en-US" sz="2400" dirty="0">
                <a:latin typeface="Comic Sans MS" pitchFamily="66" charset="0"/>
              </a:rPr>
              <a:t>- A</a:t>
            </a:r>
            <a:r>
              <a:rPr lang="en-US" sz="2400" i="1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collection of hardware that performs functions similar to the LLHI but </a:t>
            </a: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with increased capability and user friendliness</a:t>
            </a:r>
            <a:r>
              <a:rPr lang="en-US" sz="2400" dirty="0">
                <a:latin typeface="Comic Sans MS" pitchFamily="66" charset="0"/>
              </a:rPr>
              <a:t>. </a:t>
            </a:r>
          </a:p>
          <a:p>
            <a:pPr algn="just"/>
            <a:r>
              <a:rPr lang="en-US" sz="2400" dirty="0">
                <a:latin typeface="Comic Sans MS" pitchFamily="66" charset="0"/>
              </a:rPr>
              <a:t>	It interfaces to other devices via shared communication facilities. Operator-oriented hardware at this level is HL operator interface.</a:t>
            </a:r>
          </a:p>
          <a:p>
            <a:pPr algn="just"/>
            <a:endParaRPr lang="en-US" sz="2400" dirty="0">
              <a:latin typeface="Comic Sans MS" pitchFamily="66" charset="0"/>
            </a:endParaRPr>
          </a:p>
          <a:p>
            <a:pPr algn="just"/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HIGH-LEVEL COMPUTING DEVICE (HLCD)</a:t>
            </a:r>
            <a:r>
              <a:rPr lang="en-US" sz="2400" b="1" i="1" dirty="0">
                <a:solidFill>
                  <a:srgbClr val="FF0000"/>
                </a:solidFill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A</a:t>
            </a:r>
            <a:r>
              <a:rPr lang="en-US" sz="2400" i="1" dirty="0">
                <a:latin typeface="Comic Sans MS" pitchFamily="66" charset="0"/>
              </a:rPr>
              <a:t> </a:t>
            </a:r>
            <a:r>
              <a:rPr lang="en-US" sz="2400" dirty="0">
                <a:latin typeface="Comic Sans MS" pitchFamily="66" charset="0"/>
              </a:rPr>
              <a:t>collection of microprocessor based hardware that performs plant management functions  traditionally performed by a plant computer. </a:t>
            </a:r>
          </a:p>
          <a:p>
            <a:pPr algn="just"/>
            <a:r>
              <a:rPr lang="en-US" sz="2400" dirty="0">
                <a:latin typeface="Comic Sans MS" pitchFamily="66" charset="0"/>
              </a:rPr>
              <a:t>	It interfaces to other devices only over the shared communication facilities.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0" y="1406525"/>
            <a:ext cx="91440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endParaRPr lang="en-US" sz="2400">
              <a:latin typeface="Comic Sans MS" pitchFamily="66" charset="0"/>
            </a:endParaRPr>
          </a:p>
          <a:p>
            <a:pPr algn="just"/>
            <a:r>
              <a:rPr lang="en-US" sz="2400" b="1">
                <a:solidFill>
                  <a:srgbClr val="C00000"/>
                </a:solidFill>
                <a:latin typeface="Comic Sans MS" pitchFamily="66" charset="0"/>
              </a:rPr>
              <a:t>COMPUTER INTERFACE DEVICE (CID) </a:t>
            </a:r>
            <a:r>
              <a:rPr lang="en-US" sz="2400">
                <a:latin typeface="Comic Sans MS" pitchFamily="66" charset="0"/>
              </a:rPr>
              <a:t>A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collection of hardware that </a:t>
            </a:r>
            <a:r>
              <a:rPr lang="en-US" sz="2400" u="sng">
                <a:latin typeface="Comic Sans MS" pitchFamily="66" charset="0"/>
              </a:rPr>
              <a:t>allows an external general-purpose computer to interact with other devices in the DCS (distributed control system)</a:t>
            </a:r>
            <a:r>
              <a:rPr lang="en-US" sz="2400">
                <a:latin typeface="Comic Sans MS" pitchFamily="66" charset="0"/>
              </a:rPr>
              <a:t> using the shared communication facilities.</a:t>
            </a:r>
          </a:p>
          <a:p>
            <a:pPr algn="just"/>
            <a:endParaRPr lang="en-US" sz="2400">
              <a:latin typeface="Comic Sans MS" pitchFamily="66" charset="0"/>
            </a:endParaRPr>
          </a:p>
          <a:p>
            <a:pPr algn="just"/>
            <a:endParaRPr lang="en-US" sz="2400">
              <a:latin typeface="Comic Sans MS" pitchFamily="66" charset="0"/>
            </a:endParaRPr>
          </a:p>
          <a:p>
            <a:pPr algn="just"/>
            <a:r>
              <a:rPr lang="en-US" sz="2400" b="1">
                <a:solidFill>
                  <a:srgbClr val="C00000"/>
                </a:solidFill>
                <a:latin typeface="Comic Sans MS" pitchFamily="66" charset="0"/>
              </a:rPr>
              <a:t>SHARED COMMUNICATION FACILITIES</a:t>
            </a:r>
            <a:r>
              <a:rPr lang="en-US" sz="240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One</a:t>
            </a:r>
            <a:r>
              <a:rPr lang="en-US" sz="2400" i="1">
                <a:latin typeface="Comic Sans MS" pitchFamily="66" charset="0"/>
              </a:rPr>
              <a:t> </a:t>
            </a:r>
            <a:r>
              <a:rPr lang="en-US" sz="2400">
                <a:latin typeface="Comic Sans MS" pitchFamily="66" charset="0"/>
              </a:rPr>
              <a:t>or more levels of communication hardware and associated software that </a:t>
            </a:r>
            <a:r>
              <a:rPr lang="en-US" sz="2400" u="sng">
                <a:latin typeface="Comic Sans MS" pitchFamily="66" charset="0"/>
              </a:rPr>
              <a:t>allow the sharing of data among all devices in the distributed system</a:t>
            </a:r>
            <a:r>
              <a:rPr lang="en-US" sz="2400">
                <a:latin typeface="Comic Sans MS" pitchFamily="66" charset="0"/>
              </a:rPr>
              <a:t>.</a:t>
            </a:r>
          </a:p>
          <a:p>
            <a:pPr algn="just"/>
            <a:endParaRPr lang="en-US" sz="2400">
              <a:latin typeface="Comic Sans MS" pitchFamily="66" charset="0"/>
            </a:endParaRPr>
          </a:p>
        </p:txBody>
      </p:sp>
      <p:sp>
        <p:nvSpPr>
          <p:cNvPr id="29699" name="TextBox 2"/>
          <p:cNvSpPr txBox="1">
            <a:spLocks noChangeArrowheads="1"/>
          </p:cNvSpPr>
          <p:nvPr/>
        </p:nvSpPr>
        <p:spPr bwMode="auto">
          <a:xfrm>
            <a:off x="0" y="103188"/>
            <a:ext cx="9144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"/>
          <p:cNvSpPr txBox="1">
            <a:spLocks noChangeArrowheads="1"/>
          </p:cNvSpPr>
          <p:nvPr/>
        </p:nvSpPr>
        <p:spPr bwMode="auto">
          <a:xfrm>
            <a:off x="0" y="125413"/>
            <a:ext cx="91440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C00000"/>
                </a:solidFill>
                <a:latin typeface="Comic Sans MS" pitchFamily="66" charset="0"/>
              </a:rPr>
              <a:t>DISTRIBUTED CONTROL SYSTEMS - ARCHITECTURE</a:t>
            </a:r>
            <a:endParaRPr lang="en-US" sz="240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674688"/>
            <a:ext cx="8839200" cy="603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648200" y="5334000"/>
            <a:ext cx="396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latin typeface="Comic Sans MS" pitchFamily="66" charset="0"/>
              </a:rPr>
              <a:t>THANK YOU…….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CIA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614882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Century Gothic" pitchFamily="34" charset="0"/>
              </a:rPr>
              <a:t>TOPICS: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SS modeling of Mechanical systems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Controllability, Observability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State feedback controller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State Observer</a:t>
            </a:r>
          </a:p>
          <a:p>
            <a:pPr lvl="1">
              <a:buNone/>
            </a:pPr>
            <a:r>
              <a:rPr lang="en-US" dirty="0" smtClean="0">
                <a:latin typeface="Century Gothic" pitchFamily="34" charset="0"/>
              </a:rPr>
              <a:t>UNIT 4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DCS architecture..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PLC program…(LATCH, interlocking concept)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CIA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ADDITIONAL TOPICS: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SCADA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DAQ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PID controller</a:t>
            </a:r>
          </a:p>
          <a:p>
            <a:pPr lvl="1"/>
            <a:endParaRPr lang="en-US" dirty="0" smtClean="0">
              <a:latin typeface="Century Gothic" pitchFamily="34" charset="0"/>
            </a:endParaRPr>
          </a:p>
          <a:p>
            <a:pPr lvl="1"/>
            <a:endParaRPr lang="en-US" dirty="0" smtClean="0">
              <a:latin typeface="Century Gothic" pitchFamily="34" charset="0"/>
            </a:endParaRPr>
          </a:p>
          <a:p>
            <a:pPr lvl="1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CIA 2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829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PATTERN:</a:t>
            </a: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PART A ( 40 MRKS)</a:t>
            </a:r>
          </a:p>
          <a:p>
            <a:r>
              <a:rPr lang="en-US" dirty="0" smtClean="0">
                <a:latin typeface="Century Gothic" pitchFamily="34" charset="0"/>
              </a:rPr>
              <a:t>To answer any four / five questions….</a:t>
            </a:r>
          </a:p>
          <a:p>
            <a:pPr>
              <a:buNone/>
            </a:pPr>
            <a:endParaRPr lang="en-US" dirty="0" smtClean="0">
              <a:latin typeface="Century Gothic" pitchFamily="34" charset="0"/>
            </a:endParaRPr>
          </a:p>
          <a:p>
            <a:pPr>
              <a:buNone/>
            </a:pPr>
            <a:r>
              <a:rPr lang="en-US" dirty="0" smtClean="0">
                <a:latin typeface="Century Gothic" pitchFamily="34" charset="0"/>
              </a:rPr>
              <a:t>PART B ( compulsory question)(10 </a:t>
            </a:r>
            <a:r>
              <a:rPr lang="en-US" dirty="0" err="1" smtClean="0">
                <a:latin typeface="Century Gothic" pitchFamily="34" charset="0"/>
              </a:rPr>
              <a:t>Mrks</a:t>
            </a:r>
            <a:r>
              <a:rPr lang="en-US" dirty="0" smtClean="0">
                <a:latin typeface="Century Gothic" pitchFamily="34" charset="0"/>
              </a:rPr>
              <a:t>)</a:t>
            </a:r>
          </a:p>
          <a:p>
            <a:r>
              <a:rPr lang="en-US" dirty="0" smtClean="0">
                <a:latin typeface="Century Gothic" pitchFamily="34" charset="0"/>
              </a:rPr>
              <a:t>1 question ( with subdivisions, covering the full syllabus..)</a:t>
            </a:r>
          </a:p>
          <a:p>
            <a:pPr lvl="1"/>
            <a:r>
              <a:rPr lang="en-US" dirty="0" smtClean="0">
                <a:latin typeface="Century Gothic" pitchFamily="34" charset="0"/>
              </a:rPr>
              <a:t>(NO CHOICE </a:t>
            </a:r>
            <a:r>
              <a:rPr lang="en-US" dirty="0" smtClean="0">
                <a:latin typeface="Century Gothic" pitchFamily="34" charset="0"/>
              </a:rPr>
              <a:t>i</a:t>
            </a:r>
            <a:r>
              <a:rPr lang="en-US" dirty="0" smtClean="0">
                <a:latin typeface="Century Gothic" pitchFamily="34" charset="0"/>
              </a:rPr>
              <a:t>n this PART..)</a:t>
            </a:r>
          </a:p>
          <a:p>
            <a:pPr lvl="1" algn="ctr">
              <a:buNone/>
            </a:pPr>
            <a:r>
              <a:rPr lang="en-US" dirty="0" smtClean="0">
                <a:latin typeface="Century Gothic" pitchFamily="34" charset="0"/>
              </a:rPr>
              <a:t>***********</a:t>
            </a:r>
          </a:p>
          <a:p>
            <a:pPr lvl="1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Box 1"/>
          <p:cNvSpPr txBox="1">
            <a:spLocks noChangeArrowheads="1"/>
          </p:cNvSpPr>
          <p:nvPr/>
        </p:nvSpPr>
        <p:spPr bwMode="auto">
          <a:xfrm>
            <a:off x="4648200" y="5334000"/>
            <a:ext cx="39624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3200" b="1">
                <a:latin typeface="Comic Sans MS" pitchFamily="66" charset="0"/>
              </a:rPr>
              <a:t>THANK YOU…….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Distributed Control Systems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Century Gothic" pitchFamily="34" charset="0"/>
                <a:cs typeface="Arial" charset="0"/>
              </a:rPr>
              <a:t>DCS is also a collection of components used for the same purpose like SCADA.</a:t>
            </a:r>
          </a:p>
          <a:p>
            <a:pPr algn="just"/>
            <a:endParaRPr lang="en-US" dirty="0" smtClean="0">
              <a:latin typeface="Century Gothic" pitchFamily="34" charset="0"/>
              <a:cs typeface="Arial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  <a:cs typeface="Arial" charset="0"/>
              </a:rPr>
              <a:t>SCADA * DCS,……</a:t>
            </a:r>
          </a:p>
          <a:p>
            <a:pPr algn="just">
              <a:buNone/>
            </a:pPr>
            <a:r>
              <a:rPr lang="en-US" dirty="0" smtClean="0">
                <a:latin typeface="Century Gothic" pitchFamily="34" charset="0"/>
                <a:cs typeface="Arial" charset="0"/>
              </a:rPr>
              <a:t>           Are they essentially the same????....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DCS &amp; SCADA ?</a:t>
            </a:r>
            <a:endParaRPr lang="en-US" b="1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7681"/>
            <a:ext cx="8229600" cy="4525963"/>
          </a:xfrm>
        </p:spPr>
        <p:txBody>
          <a:bodyPr/>
          <a:lstStyle/>
          <a:p>
            <a:pPr algn="just"/>
            <a:r>
              <a:rPr lang="en-US" dirty="0" smtClean="0">
                <a:latin typeface="Century Gothic" pitchFamily="34" charset="0"/>
                <a:cs typeface="Arial" charset="0"/>
              </a:rPr>
              <a:t>DCS’s role in plant automation is the same as the SCADA system.</a:t>
            </a:r>
          </a:p>
          <a:p>
            <a:pPr algn="just"/>
            <a:endParaRPr lang="en-US" dirty="0" smtClean="0">
              <a:latin typeface="Century Gothic" pitchFamily="34" charset="0"/>
              <a:cs typeface="Arial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  <a:cs typeface="Arial" charset="0"/>
              </a:rPr>
              <a:t>Thus the role of SCADA and DCS systems are essentially the same,….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DCS, SCADA…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defRPr/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DCS and PLC systems both are actually factory centered systems </a:t>
            </a:r>
            <a:r>
              <a:rPr lang="en-US" b="1" i="1" dirty="0" smtClean="0">
                <a:solidFill>
                  <a:srgbClr val="C00000"/>
                </a:solidFill>
                <a:latin typeface="Century Gothic" pitchFamily="34" charset="0"/>
                <a:cs typeface="Arial" pitchFamily="34" charset="0"/>
              </a:rPr>
              <a:t>whereas your SCADA can be geographically dispersed. </a:t>
            </a:r>
          </a:p>
          <a:p>
            <a:pPr algn="just">
              <a:defRPr/>
            </a:pPr>
            <a:endParaRPr lang="en-US" sz="1900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i="1" dirty="0" smtClean="0">
                <a:solidFill>
                  <a:srgbClr val="FF0000"/>
                </a:solidFill>
                <a:latin typeface="Century Gothic" pitchFamily="34" charset="0"/>
                <a:cs typeface="Arial" pitchFamily="34" charset="0"/>
              </a:rPr>
              <a:t>DCS are for factory environment</a:t>
            </a:r>
            <a:r>
              <a:rPr lang="en-US" dirty="0" smtClean="0">
                <a:latin typeface="Century Gothic" pitchFamily="34" charset="0"/>
                <a:cs typeface="Arial" pitchFamily="34" charset="0"/>
              </a:rPr>
              <a:t>,</a:t>
            </a:r>
          </a:p>
          <a:p>
            <a:pPr algn="just">
              <a:defRPr/>
            </a:pPr>
            <a:endParaRPr lang="en-US" sz="1600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For instance, </a:t>
            </a:r>
            <a:r>
              <a:rPr lang="en-US" b="1" i="1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site ( A ) in a country, site (B) in another country and site (C) in another and communicate with each other, </a:t>
            </a:r>
            <a:r>
              <a:rPr lang="en-US" b="1" i="1" dirty="0" smtClean="0">
                <a:solidFill>
                  <a:srgbClr val="C00000"/>
                </a:solidFill>
                <a:latin typeface="Century Gothic" pitchFamily="34" charset="0"/>
                <a:cs typeface="Arial" pitchFamily="34" charset="0"/>
              </a:rPr>
              <a:t>DCS system will never ever apply there. </a:t>
            </a:r>
            <a:r>
              <a:rPr lang="en-US" dirty="0" smtClean="0">
                <a:latin typeface="Century Gothic" pitchFamily="34" charset="0"/>
                <a:cs typeface="Arial" pitchFamily="34" charset="0"/>
              </a:rPr>
              <a:t>definitely shall rely on the SCADA system.</a:t>
            </a:r>
          </a:p>
          <a:p>
            <a:pPr algn="just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DCS &amp; SCADA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572560" cy="4900634"/>
          </a:xfrm>
        </p:spPr>
        <p:txBody>
          <a:bodyPr>
            <a:normAutofit fontScale="92500" lnSpcReduction="10000"/>
          </a:bodyPr>
          <a:lstStyle/>
          <a:p>
            <a:pPr algn="just">
              <a:defRPr/>
            </a:pPr>
            <a:r>
              <a:rPr lang="en-US" dirty="0" smtClean="0">
                <a:latin typeface="Century Gothic" pitchFamily="34" charset="0"/>
                <a:cs typeface="Arial" charset="0"/>
              </a:rPr>
              <a:t>DCS, a factory centered hence </a:t>
            </a:r>
            <a:r>
              <a:rPr lang="en-US" dirty="0" smtClean="0">
                <a:solidFill>
                  <a:srgbClr val="FF0000"/>
                </a:solidFill>
                <a:latin typeface="Century Gothic" pitchFamily="34" charset="0"/>
                <a:cs typeface="Arial" charset="0"/>
              </a:rPr>
              <a:t>there is a short distance communication in DCS system comparative to SCADA system</a:t>
            </a:r>
            <a:r>
              <a:rPr lang="en-US" dirty="0" smtClean="0">
                <a:latin typeface="Century Gothic" pitchFamily="34" charset="0"/>
                <a:cs typeface="Arial" charset="0"/>
              </a:rPr>
              <a:t>, </a:t>
            </a:r>
            <a:r>
              <a:rPr lang="en-US" b="1" dirty="0" smtClean="0">
                <a:latin typeface="Century Gothic" pitchFamily="34" charset="0"/>
                <a:cs typeface="Arial" charset="0"/>
              </a:rPr>
              <a:t>hence DCS has high speed communication</a:t>
            </a:r>
          </a:p>
          <a:p>
            <a:pPr algn="just">
              <a:defRPr/>
            </a:pPr>
            <a:endParaRPr lang="en-US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b="1" dirty="0" smtClean="0">
                <a:latin typeface="Century Gothic" pitchFamily="34" charset="0"/>
                <a:cs typeface="Arial" pitchFamily="34" charset="0"/>
              </a:rPr>
              <a:t>DCS systems</a:t>
            </a:r>
            <a:r>
              <a:rPr lang="en-US" dirty="0" smtClean="0">
                <a:latin typeface="Century Gothic" pitchFamily="34" charset="0"/>
                <a:cs typeface="Arial" pitchFamily="34" charset="0"/>
              </a:rPr>
              <a:t>……….. </a:t>
            </a:r>
            <a:r>
              <a:rPr lang="en-US" b="1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are redundant…. </a:t>
            </a:r>
            <a:r>
              <a:rPr lang="en-US" dirty="0" smtClean="0">
                <a:latin typeface="Century Gothic" pitchFamily="34" charset="0"/>
                <a:cs typeface="Arial" pitchFamily="34" charset="0"/>
              </a:rPr>
              <a:t>that means each area have instead of one employ two controllers. </a:t>
            </a:r>
          </a:p>
          <a:p>
            <a:pPr algn="just">
              <a:defRPr/>
            </a:pPr>
            <a:r>
              <a:rPr lang="en-US" dirty="0" smtClean="0">
                <a:latin typeface="Century Gothic" pitchFamily="34" charset="0"/>
                <a:cs typeface="Arial" pitchFamily="34" charset="0"/>
              </a:rPr>
              <a:t>Each unit would be actually managed and controlled by a separate system of two controllers.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</a:rPr>
              <a:t>DCS &amp; SCADA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entury Gothic" pitchFamily="34" charset="0"/>
                <a:cs typeface="Arial" pitchFamily="34" charset="0"/>
              </a:rPr>
              <a:t>DCS system main job is to control the process and it relies on instrumentation sensors and controllers whereas your…….SCADA is not so,, it is event driven,…..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  <a:latin typeface="Century Gothic" pitchFamily="34" charset="0"/>
              </a:rPr>
              <a:t>COMPUTERS IN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600200"/>
            <a:ext cx="8643937" cy="4900613"/>
          </a:xfrm>
        </p:spPr>
        <p:txBody>
          <a:bodyPr/>
          <a:lstStyle/>
          <a:p>
            <a:pPr algn="just"/>
            <a:r>
              <a:rPr lang="en-US" sz="2800" b="1" smtClean="0">
                <a:solidFill>
                  <a:srgbClr val="0909B7"/>
                </a:solidFill>
                <a:latin typeface="Century Gothic" pitchFamily="34" charset="0"/>
              </a:rPr>
              <a:t>The integration of computers into automation has revolutionized industries, </a:t>
            </a:r>
            <a:r>
              <a:rPr lang="en-US" sz="2800" b="1" smtClean="0">
                <a:solidFill>
                  <a:srgbClr val="FF3399"/>
                </a:solidFill>
                <a:latin typeface="Century Gothic" pitchFamily="34" charset="0"/>
              </a:rPr>
              <a:t>enhancing efficiency, precision, and productivity……</a:t>
            </a:r>
          </a:p>
          <a:p>
            <a:pPr algn="just"/>
            <a:endParaRPr lang="en-US" sz="2800" smtClean="0">
              <a:latin typeface="Century Gothic" pitchFamily="34" charset="0"/>
            </a:endParaRPr>
          </a:p>
          <a:p>
            <a:pPr algn="just"/>
            <a:r>
              <a:rPr lang="en-US" sz="2800" b="1" smtClean="0">
                <a:solidFill>
                  <a:srgbClr val="990099"/>
                </a:solidFill>
                <a:latin typeface="Century Gothic" pitchFamily="34" charset="0"/>
              </a:rPr>
              <a:t>Automation refers to the use of technology to perform tasks with minimal human intervention</a:t>
            </a:r>
            <a:r>
              <a:rPr lang="en-US" sz="2800" smtClean="0">
                <a:latin typeface="Century Gothic" pitchFamily="34" charset="0"/>
              </a:rPr>
              <a:t>, </a:t>
            </a:r>
            <a:r>
              <a:rPr lang="en-US" sz="2800" b="1" smtClean="0">
                <a:latin typeface="Century Gothic" pitchFamily="34" charset="0"/>
              </a:rPr>
              <a:t>and computers play a crucial role in controlling and managing automated systems.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smtClean="0">
                <a:solidFill>
                  <a:srgbClr val="FF0000"/>
                </a:solidFill>
                <a:latin typeface="Century Gothic" pitchFamily="34" charset="0"/>
              </a:rPr>
              <a:t>INTRODUCTION OF COMPUTERS IN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500188"/>
            <a:ext cx="8643938" cy="4900612"/>
          </a:xfrm>
        </p:spPr>
        <p:txBody>
          <a:bodyPr/>
          <a:lstStyle/>
          <a:p>
            <a:pPr algn="just">
              <a:buFont typeface="Arial" charset="0"/>
              <a:buNone/>
            </a:pPr>
            <a:r>
              <a:rPr lang="en-US" sz="2800" b="1" smtClean="0">
                <a:latin typeface="Century Gothic" pitchFamily="34" charset="0"/>
              </a:rPr>
              <a:t>1. Large and Bulky :</a:t>
            </a:r>
          </a:p>
          <a:p>
            <a:pPr algn="just">
              <a:buFont typeface="Arial" charset="0"/>
              <a:buNone/>
            </a:pPr>
            <a:r>
              <a:rPr lang="en-US" sz="2800" smtClean="0">
                <a:latin typeface="Century Gothic" pitchFamily="34" charset="0"/>
              </a:rPr>
              <a:t>	Early computers, such as the ENIAC (1946) and UNIVAC (1951), occupied entire rooms and required extensive cooling and maintenance.</a:t>
            </a:r>
          </a:p>
          <a:p>
            <a:pPr>
              <a:buFont typeface="Arial" charset="0"/>
              <a:buNone/>
            </a:pPr>
            <a:r>
              <a:rPr lang="en-US" sz="2800" b="1" smtClean="0">
                <a:latin typeface="Century Gothic" pitchFamily="34" charset="0"/>
              </a:rPr>
              <a:t>2. Limited Processing Power</a:t>
            </a:r>
            <a:endParaRPr lang="en-US" sz="2800" smtClean="0">
              <a:latin typeface="Century Gothic" pitchFamily="34" charset="0"/>
            </a:endParaRPr>
          </a:p>
          <a:p>
            <a:r>
              <a:rPr lang="en-US" sz="2800" smtClean="0">
                <a:latin typeface="Century Gothic" pitchFamily="34" charset="0"/>
              </a:rPr>
              <a:t>These machines had very low computational speed and storage capacity.</a:t>
            </a:r>
          </a:p>
          <a:p>
            <a:pPr algn="just"/>
            <a:endParaRPr lang="en-US" sz="2800" smtClean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1064</Words>
  <Application>Microsoft Office PowerPoint</Application>
  <PresentationFormat>On-screen Show (4:3)</PresentationFormat>
  <Paragraphs>133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Slide 1</vt:lpstr>
      <vt:lpstr>DCS</vt:lpstr>
      <vt:lpstr>Distributed Control Systems</vt:lpstr>
      <vt:lpstr>DCS &amp; SCADA ?</vt:lpstr>
      <vt:lpstr>DCS, SCADA…</vt:lpstr>
      <vt:lpstr>DCS &amp; SCADA</vt:lpstr>
      <vt:lpstr>DCS &amp; SCADA</vt:lpstr>
      <vt:lpstr>COMPUTERS IN AUTOMATION</vt:lpstr>
      <vt:lpstr>INTRODUCTION OF COMPUTERS IN AUTOMATION</vt:lpstr>
      <vt:lpstr>INTRODUCTION OF COMPUTERS IN AUTOMATION</vt:lpstr>
      <vt:lpstr>INTRODUCTION OF COMPUTERS IN AUTOMATION</vt:lpstr>
      <vt:lpstr>Computers in the field of control in Industries</vt:lpstr>
      <vt:lpstr>Computers in the field of control in Industries</vt:lpstr>
      <vt:lpstr>Slide 14</vt:lpstr>
      <vt:lpstr>DCS( Distributed Control System)- Intro</vt:lpstr>
      <vt:lpstr>DCS Benefits 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CIA 2</vt:lpstr>
      <vt:lpstr>CIA 2</vt:lpstr>
      <vt:lpstr>CIA 2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DCS</dc:title>
  <dc:creator>SASTRA</dc:creator>
  <cp:lastModifiedBy>SASTRA</cp:lastModifiedBy>
  <cp:revision>33</cp:revision>
  <dcterms:created xsi:type="dcterms:W3CDTF">2025-04-08T04:09:20Z</dcterms:created>
  <dcterms:modified xsi:type="dcterms:W3CDTF">2025-04-17T03:59:38Z</dcterms:modified>
</cp:coreProperties>
</file>