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56" r:id="rId4"/>
    <p:sldId id="277" r:id="rId5"/>
    <p:sldId id="276" r:id="rId6"/>
    <p:sldId id="257" r:id="rId7"/>
    <p:sldId id="258" r:id="rId8"/>
    <p:sldId id="259" r:id="rId9"/>
    <p:sldId id="260" r:id="rId10"/>
    <p:sldId id="262" r:id="rId11"/>
    <p:sldId id="263" r:id="rId12"/>
    <p:sldId id="261" r:id="rId13"/>
    <p:sldId id="280" r:id="rId14"/>
    <p:sldId id="264" r:id="rId15"/>
    <p:sldId id="265" r:id="rId16"/>
    <p:sldId id="266" r:id="rId17"/>
    <p:sldId id="275" r:id="rId18"/>
    <p:sldId id="267" r:id="rId19"/>
    <p:sldId id="269" r:id="rId20"/>
    <p:sldId id="272" r:id="rId21"/>
    <p:sldId id="271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455" autoAdjust="0"/>
  </p:normalViewPr>
  <p:slideViewPr>
    <p:cSldViewPr>
      <p:cViewPr>
        <p:scale>
          <a:sx n="50" d="100"/>
          <a:sy n="50" d="100"/>
        </p:scale>
        <p:origin x="-187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E879-E07C-4824-B0D6-170030BFC7BA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12BD-4B92-4D25-9367-0C9D727B2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PID response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4" name="AutoShape 2" descr="https://www.researchgate.net/profile/Ashis-Patra/publication/327816155/figure/fig1/AS:673568639688705@1537602686053/System-Response-of-P-PI-PID-Controller-tuned-with-Process-Reaction-Curve-Method.p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00175"/>
            <a:ext cx="914400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Comparing P, PI, PID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900634"/>
          </a:xfrm>
        </p:spPr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P Controller</a:t>
            </a:r>
            <a:r>
              <a:rPr lang="en-US" dirty="0" smtClean="0">
                <a:latin typeface="Century Gothic" pitchFamily="34" charset="0"/>
              </a:rPr>
              <a:t> (dashed line) reacts quickly but has steady-state error.</a:t>
            </a:r>
          </a:p>
          <a:p>
            <a:r>
              <a:rPr lang="en-US" b="1" dirty="0" smtClean="0">
                <a:latin typeface="Century Gothic" pitchFamily="34" charset="0"/>
              </a:rPr>
              <a:t>PI Controller</a:t>
            </a:r>
            <a:r>
              <a:rPr lang="en-US" dirty="0" smtClean="0">
                <a:latin typeface="Century Gothic" pitchFamily="34" charset="0"/>
              </a:rPr>
              <a:t> (dash-dot line) reduces the error but takes longer to settle.( </a:t>
            </a:r>
            <a:r>
              <a:rPr lang="en-US" smtClean="0">
                <a:latin typeface="Century Gothic" pitchFamily="34" charset="0"/>
              </a:rPr>
              <a:t>will have overshoot too)</a:t>
            </a:r>
            <a:endParaRPr lang="en-US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PID Controller</a:t>
            </a:r>
            <a:r>
              <a:rPr lang="en-US" dirty="0" smtClean="0">
                <a:latin typeface="Century Gothic" pitchFamily="34" charset="0"/>
              </a:rPr>
              <a:t> (solid line) provides the best balance with minimal overshoot and fast settling.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 pitchFamily="34" charset="0"/>
              </a:rPr>
              <a:t>Applications of PID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5043510"/>
          </a:xfrm>
        </p:spPr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Temperature control</a:t>
            </a:r>
            <a:r>
              <a:rPr lang="en-US" dirty="0" smtClean="0">
                <a:latin typeface="Century Gothic" pitchFamily="34" charset="0"/>
              </a:rPr>
              <a:t> (HVAC, industrial ovens)</a:t>
            </a:r>
          </a:p>
          <a:p>
            <a:r>
              <a:rPr lang="en-US" b="1" dirty="0" smtClean="0">
                <a:latin typeface="Century Gothic" pitchFamily="34" charset="0"/>
              </a:rPr>
              <a:t>Speed control</a:t>
            </a:r>
            <a:r>
              <a:rPr lang="en-US" dirty="0" smtClean="0">
                <a:latin typeface="Century Gothic" pitchFamily="34" charset="0"/>
              </a:rPr>
              <a:t> (motors, drones, robotics)</a:t>
            </a:r>
          </a:p>
          <a:p>
            <a:r>
              <a:rPr lang="en-US" b="1" dirty="0" smtClean="0">
                <a:latin typeface="Century Gothic" pitchFamily="34" charset="0"/>
              </a:rPr>
              <a:t>Pressure control</a:t>
            </a:r>
            <a:r>
              <a:rPr lang="en-US" dirty="0" smtClean="0">
                <a:latin typeface="Century Gothic" pitchFamily="34" charset="0"/>
              </a:rPr>
              <a:t> (hydraulic and pneumatic systems)</a:t>
            </a:r>
          </a:p>
          <a:p>
            <a:r>
              <a:rPr lang="en-US" b="1" dirty="0" smtClean="0">
                <a:latin typeface="Century Gothic" pitchFamily="34" charset="0"/>
              </a:rPr>
              <a:t>Level control</a:t>
            </a:r>
            <a:r>
              <a:rPr lang="en-US" dirty="0" smtClean="0">
                <a:latin typeface="Century Gothic" pitchFamily="34" charset="0"/>
              </a:rPr>
              <a:t> (tanks, reservoirs)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Armature control</a:t>
            </a:r>
          </a:p>
          <a:p>
            <a:r>
              <a:rPr lang="en-IN" dirty="0" smtClean="0">
                <a:latin typeface="Century Gothic" pitchFamily="34" charset="0"/>
              </a:rPr>
              <a:t>Field control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+mj-cs"/>
              </a:rPr>
              <a:t>SS MODEL OF MOTOR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SS MODEL OF MOTOR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Armature control: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428868"/>
            <a:ext cx="7371611" cy="27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786058"/>
            <a:ext cx="8115328" cy="33401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System  of equations: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6752915" cy="222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214686"/>
            <a:ext cx="6756433" cy="325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14290"/>
            <a:ext cx="8229600" cy="4525963"/>
          </a:xfrm>
        </p:spPr>
        <p:txBody>
          <a:bodyPr>
            <a:normAutofit lnSpcReduction="10000"/>
          </a:bodyPr>
          <a:lstStyle/>
          <a:p>
            <a:pPr marL="274638" indent="-274638"/>
            <a:r>
              <a:rPr lang="en-IN" dirty="0" smtClean="0">
                <a:latin typeface="Century Gothic" pitchFamily="34" charset="0"/>
              </a:rPr>
              <a:t>Field control:</a:t>
            </a: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r>
              <a:rPr lang="en-IN" dirty="0" smtClean="0">
                <a:latin typeface="Century Gothic" pitchFamily="34" charset="0"/>
              </a:rPr>
              <a:t>State variables&amp;</a:t>
            </a: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 state vector</a:t>
            </a: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r>
              <a:rPr lang="en-IN" dirty="0" smtClean="0">
                <a:latin typeface="Century Gothic" pitchFamily="34" charset="0"/>
              </a:rPr>
              <a:t>System </a:t>
            </a:r>
            <a:r>
              <a:rPr lang="en-IN" dirty="0" err="1" smtClean="0">
                <a:latin typeface="Century Gothic" pitchFamily="34" charset="0"/>
              </a:rPr>
              <a:t>eqn</a:t>
            </a:r>
            <a:r>
              <a:rPr lang="en-IN" sz="2400" dirty="0" err="1" smtClean="0">
                <a:latin typeface="Century Gothic" pitchFamily="34" charset="0"/>
              </a:rPr>
              <a:t>s</a:t>
            </a:r>
            <a:r>
              <a:rPr lang="en-IN" sz="2000" dirty="0" smtClean="0">
                <a:latin typeface="Century Gothic" pitchFamily="34" charset="0"/>
              </a:rPr>
              <a:t> </a:t>
            </a:r>
            <a:r>
              <a:rPr lang="en-IN" dirty="0" smtClean="0">
                <a:latin typeface="Century Gothic" pitchFamily="34" charset="0"/>
              </a:rPr>
              <a:t>: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8" y="92052"/>
            <a:ext cx="5943624" cy="21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500306"/>
            <a:ext cx="4924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925901"/>
            <a:ext cx="5715040" cy="264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Century Gothic" pitchFamily="34" charset="0"/>
              </a:rPr>
              <a:t>(7.4.25)</a:t>
            </a:r>
            <a:br>
              <a:rPr lang="en-IN" dirty="0" smtClean="0">
                <a:latin typeface="Century Gothic" pitchFamily="34" charset="0"/>
              </a:rPr>
            </a:br>
            <a:r>
              <a:rPr lang="en-IN" dirty="0" smtClean="0">
                <a:latin typeface="Century Gothic" pitchFamily="34" charset="0"/>
              </a:rPr>
              <a:t>Additional sums…</a:t>
            </a:r>
            <a:r>
              <a:rPr lang="en-IN" sz="3200" dirty="0" smtClean="0">
                <a:latin typeface="Century Gothic" pitchFamily="34" charset="0"/>
              </a:rPr>
              <a:t>to practice</a:t>
            </a:r>
            <a:r>
              <a:rPr lang="en-IN" dirty="0" smtClean="0">
                <a:latin typeface="Century Gothic" pitchFamily="34" charset="0"/>
              </a:rPr>
              <a:t>.. 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Additional sums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5000628" y="1500174"/>
          <a:ext cx="2398716" cy="2487090"/>
        </p:xfrm>
        <a:graphic>
          <a:graphicData uri="http://schemas.openxmlformats.org/presentationml/2006/ole">
            <p:oleObj spid="_x0000_s1026" name="Equation" r:id="rId3" imgW="685800" imgH="711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928802"/>
            <a:ext cx="82153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The Eigen values are</a:t>
            </a:r>
          </a:p>
          <a:p>
            <a:endParaRPr lang="en-IN" sz="2800" dirty="0" smtClean="0">
              <a:latin typeface="Century Gothic" pitchFamily="34" charset="0"/>
            </a:endParaRPr>
          </a:p>
          <a:p>
            <a:endParaRPr lang="en-IN" sz="2800" dirty="0" smtClean="0">
              <a:latin typeface="Century Gothic" pitchFamily="34" charset="0"/>
            </a:endParaRPr>
          </a:p>
          <a:p>
            <a:endParaRPr lang="en-IN" sz="2800" dirty="0" smtClean="0">
              <a:latin typeface="Century Gothic" pitchFamily="34" charset="0"/>
            </a:endParaRPr>
          </a:p>
          <a:p>
            <a:endParaRPr lang="en-IN" sz="2800" dirty="0" smtClean="0">
              <a:latin typeface="Century Gothic" pitchFamily="34" charset="0"/>
            </a:endParaRPr>
          </a:p>
          <a:p>
            <a:endParaRPr lang="en-IN" sz="2800" dirty="0" smtClean="0">
              <a:latin typeface="Century Gothic" pitchFamily="34" charset="0"/>
            </a:endParaRPr>
          </a:p>
          <a:p>
            <a:r>
              <a:rPr lang="en-IN" sz="2800" dirty="0" smtClean="0">
                <a:latin typeface="Century Gothic" pitchFamily="34" charset="0"/>
              </a:rPr>
              <a:t>(</a:t>
            </a:r>
            <a:r>
              <a:rPr lang="en-IN" sz="2800" dirty="0" err="1" smtClean="0">
                <a:latin typeface="Century Gothic" pitchFamily="34" charset="0"/>
              </a:rPr>
              <a:t>i</a:t>
            </a:r>
            <a:r>
              <a:rPr lang="en-IN" sz="2800" dirty="0" smtClean="0">
                <a:latin typeface="Century Gothic" pitchFamily="34" charset="0"/>
              </a:rPr>
              <a:t>) 1,-2,3   (ii) 1,2,3   (iii) -1,-2,-3   (iv)   -1,2,-3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Additional sums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928794" y="2786058"/>
          <a:ext cx="5030868" cy="1866909"/>
        </p:xfrm>
        <a:graphic>
          <a:graphicData uri="http://schemas.openxmlformats.org/presentationml/2006/ole">
            <p:oleObj spid="_x0000_s3074" name="Equation" r:id="rId3" imgW="1917360" imgH="711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82" y="1691334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1. Check whether the system is controllable or not? 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25998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ury Gothic" pitchFamily="34" charset="0"/>
              </a:rPr>
              <a:t>Controllers (PID)</a:t>
            </a:r>
            <a:br>
              <a:rPr lang="en-IN" dirty="0" smtClean="0">
                <a:latin typeface="Century Gothic" pitchFamily="34" charset="0"/>
              </a:rPr>
            </a:br>
            <a:r>
              <a:rPr lang="en-IN" dirty="0" smtClean="0">
                <a:latin typeface="Century Gothic" pitchFamily="34" charset="0"/>
              </a:rPr>
              <a:t>SS model of Motors</a:t>
            </a:r>
            <a:br>
              <a:rPr lang="en-IN" dirty="0" smtClean="0">
                <a:latin typeface="Century Gothic" pitchFamily="34" charset="0"/>
              </a:rPr>
            </a:br>
            <a:r>
              <a:rPr lang="en-IN" dirty="0" smtClean="0">
                <a:latin typeface="Century Gothic" pitchFamily="34" charset="0"/>
              </a:rPr>
              <a:t>Additional sums in Controllability &amp; Observability</a:t>
            </a:r>
            <a:br>
              <a:rPr lang="en-IN" dirty="0" smtClean="0">
                <a:latin typeface="Century Gothic" pitchFamily="34" charset="0"/>
              </a:rPr>
            </a:b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Additional sums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857250" y="3346450"/>
          <a:ext cx="7000875" cy="1036638"/>
        </p:xfrm>
        <a:graphic>
          <a:graphicData uri="http://schemas.openxmlformats.org/presentationml/2006/ole">
            <p:oleObj spid="_x0000_s5122" name="Equation" r:id="rId3" imgW="3085920" imgH="457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82" y="1691334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2. Check the controllability &amp; Observability of the following state model 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Additional sums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71406" y="3071810"/>
          <a:ext cx="8954306" cy="2079637"/>
        </p:xfrm>
        <a:graphic>
          <a:graphicData uri="http://schemas.openxmlformats.org/presentationml/2006/ole">
            <p:oleObj spid="_x0000_s4098" name="Equation" r:id="rId3" imgW="3060360" imgH="711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82" y="1691334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4. Check the controllability &amp; Observability of the following state model 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Additional sums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428728" y="3000372"/>
          <a:ext cx="7000924" cy="1875748"/>
        </p:xfrm>
        <a:graphic>
          <a:graphicData uri="http://schemas.openxmlformats.org/presentationml/2006/ole">
            <p:oleObj spid="_x0000_s6146" name="Equation" r:id="rId3" imgW="2654280" imgH="7110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282" y="1691334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3. Check the controllability &amp; Observability of the following state model 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572008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THANK YOU 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PID controllers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500990" cy="422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Controllers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entury Gothic" pitchFamily="34" charset="0"/>
              </a:rPr>
              <a:t>PID controller maintains the output such that there is zero error between the process variable and </a:t>
            </a:r>
            <a:r>
              <a:rPr lang="en-US" dirty="0" err="1" smtClean="0">
                <a:latin typeface="Century Gothic" pitchFamily="34" charset="0"/>
              </a:rPr>
              <a:t>setpoint</a:t>
            </a:r>
            <a:r>
              <a:rPr lang="en-US" dirty="0" smtClean="0">
                <a:latin typeface="Century Gothic" pitchFamily="34" charset="0"/>
              </a:rPr>
              <a:t>/ desired output by closed-loop operations.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PID uses three basic control behaviors as P, I &amp; D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Controllers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Working of PID control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13" y="1357298"/>
            <a:ext cx="8849094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 controller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Century Gothic" pitchFamily="34" charset="0"/>
              </a:rPr>
              <a:t>   Proportional (P) Term</a:t>
            </a:r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Reacts to the present error.</a:t>
            </a:r>
          </a:p>
          <a:p>
            <a:r>
              <a:rPr lang="en-US" sz="2400" dirty="0" smtClean="0">
                <a:latin typeface="Century Gothic" pitchFamily="34" charset="0"/>
              </a:rPr>
              <a:t>P- controller gives an output that is proportional to current error e (t)</a:t>
            </a:r>
          </a:p>
          <a:p>
            <a:r>
              <a:rPr lang="en-US" sz="2400" b="1" dirty="0" smtClean="0">
                <a:latin typeface="Century Gothic" pitchFamily="34" charset="0"/>
              </a:rPr>
              <a:t>Formula:</a:t>
            </a:r>
            <a:r>
              <a:rPr lang="en-US" sz="2400" dirty="0" smtClean="0">
                <a:latin typeface="Century Gothic" pitchFamily="34" charset="0"/>
              </a:rPr>
              <a:t> Pout = </a:t>
            </a:r>
            <a:r>
              <a:rPr lang="en-US" sz="2400" dirty="0" err="1" smtClean="0">
                <a:latin typeface="Century Gothic" pitchFamily="34" charset="0"/>
              </a:rPr>
              <a:t>Kp</a:t>
            </a:r>
            <a:r>
              <a:rPr lang="en-US" sz="2400" dirty="0" smtClean="0">
                <a:latin typeface="Century Gothic" pitchFamily="34" charset="0"/>
              </a:rPr>
              <a:t> e(t)</a:t>
            </a:r>
          </a:p>
          <a:p>
            <a:pPr>
              <a:buNone/>
            </a:pPr>
            <a:r>
              <a:rPr lang="en-US" sz="2400" dirty="0" smtClean="0">
                <a:latin typeface="Century Gothic" pitchFamily="34" charset="0"/>
              </a:rPr>
              <a:t> </a:t>
            </a:r>
          </a:p>
          <a:p>
            <a:endParaRPr lang="en-US" sz="2400" dirty="0">
              <a:latin typeface="Century Gothic" pitchFamily="34" charset="0"/>
            </a:endParaRPr>
          </a:p>
        </p:txBody>
      </p:sp>
      <p:pic>
        <p:nvPicPr>
          <p:cNvPr id="12290" name="Picture 2" descr="P-Controller Respon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857628"/>
            <a:ext cx="4525043" cy="2786082"/>
          </a:xfrm>
          <a:prstGeom prst="rect">
            <a:avLst/>
          </a:prstGeom>
          <a:noFill/>
        </p:spPr>
      </p:pic>
      <p:pic>
        <p:nvPicPr>
          <p:cNvPr id="12292" name="Picture 4" descr="P-controller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3831309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I controller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97207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Integral (I) Term</a:t>
            </a:r>
          </a:p>
          <a:p>
            <a:r>
              <a:rPr lang="en-US" sz="2800" i="1" dirty="0" smtClean="0">
                <a:solidFill>
                  <a:srgbClr val="FF0000"/>
                </a:solidFill>
                <a:latin typeface="Century Gothic" pitchFamily="34" charset="0"/>
              </a:rPr>
              <a:t>Accounts for past errors by integrating the error over time.</a:t>
            </a:r>
          </a:p>
          <a:p>
            <a:r>
              <a:rPr lang="en-US" sz="2800" b="1" dirty="0" smtClean="0">
                <a:latin typeface="Century Gothic" pitchFamily="34" charset="0"/>
              </a:rPr>
              <a:t>Helps eliminate steady-state errors.</a:t>
            </a:r>
          </a:p>
          <a:p>
            <a:r>
              <a:rPr lang="en-US" sz="2800" dirty="0" smtClean="0">
                <a:latin typeface="Century Gothic" pitchFamily="34" charset="0"/>
              </a:rPr>
              <a:t>Formula:  out = </a:t>
            </a:r>
            <a:r>
              <a:rPr lang="en-US" sz="2800" dirty="0" err="1" smtClean="0">
                <a:latin typeface="Century Gothic" pitchFamily="34" charset="0"/>
              </a:rPr>
              <a:t>K</a:t>
            </a:r>
            <a:r>
              <a:rPr lang="en-US" sz="1800" dirty="0" err="1" smtClean="0">
                <a:latin typeface="Century Gothic" pitchFamily="34" charset="0"/>
              </a:rPr>
              <a:t>i</a:t>
            </a:r>
            <a:r>
              <a:rPr lang="en-US" sz="2800" dirty="0" smtClean="0">
                <a:latin typeface="Century Gothic" pitchFamily="34" charset="0"/>
              </a:rPr>
              <a:t> ∫e(t)</a:t>
            </a:r>
          </a:p>
          <a:p>
            <a:endParaRPr lang="en-US" sz="2800" dirty="0">
              <a:latin typeface="Century Gothic" pitchFamily="34" charset="0"/>
            </a:endParaRPr>
          </a:p>
        </p:txBody>
      </p:sp>
      <p:pic>
        <p:nvPicPr>
          <p:cNvPr id="11266" name="Picture 2" descr="PI Controller Respon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885819"/>
            <a:ext cx="4429156" cy="2829329"/>
          </a:xfrm>
          <a:prstGeom prst="rect">
            <a:avLst/>
          </a:prstGeom>
          <a:noFill/>
        </p:spPr>
      </p:pic>
      <p:pic>
        <p:nvPicPr>
          <p:cNvPr id="11268" name="Picture 4" descr="PI controll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357694"/>
            <a:ext cx="3955811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D controller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entury Gothic" pitchFamily="34" charset="0"/>
              </a:rPr>
              <a:t>Derivative (D) Term</a:t>
            </a:r>
          </a:p>
          <a:p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Predicts future errors by calculating the rate of change.</a:t>
            </a:r>
          </a:p>
          <a:p>
            <a:r>
              <a:rPr lang="en-US" sz="2800" i="1" dirty="0" smtClean="0">
                <a:solidFill>
                  <a:srgbClr val="FF0000"/>
                </a:solidFill>
                <a:latin typeface="Century Gothic" pitchFamily="34" charset="0"/>
              </a:rPr>
              <a:t>Helps improve stability and prevent overshoot.</a:t>
            </a:r>
          </a:p>
          <a:p>
            <a:r>
              <a:rPr lang="en-US" sz="2800" b="1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Formula:  </a:t>
            </a:r>
            <a:r>
              <a:rPr lang="en-US" sz="2800" b="1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Dout</a:t>
            </a:r>
            <a:r>
              <a:rPr lang="en-US" sz="2800" b="1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= </a:t>
            </a:r>
            <a:r>
              <a:rPr lang="en-US" sz="2800" b="1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Kd</a:t>
            </a:r>
            <a:r>
              <a:rPr lang="en-US" sz="2800" b="1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de(t)/</a:t>
            </a:r>
            <a:r>
              <a:rPr lang="en-US" sz="2800" b="1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dt</a:t>
            </a:r>
            <a:endParaRPr lang="en-US" sz="2800" b="1" i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  <a:p>
            <a:pPr>
              <a:buNone/>
            </a:pPr>
            <a:endParaRPr lang="en-US" sz="2800" dirty="0">
              <a:latin typeface="Century Gothic" pitchFamily="34" charset="0"/>
            </a:endParaRPr>
          </a:p>
        </p:txBody>
      </p:sp>
      <p:pic>
        <p:nvPicPr>
          <p:cNvPr id="10242" name="Picture 2" descr="PID control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4286256"/>
            <a:ext cx="3148405" cy="2286016"/>
          </a:xfrm>
          <a:prstGeom prst="rect">
            <a:avLst/>
          </a:prstGeom>
          <a:noFill/>
        </p:spPr>
      </p:pic>
      <p:sp>
        <p:nvSpPr>
          <p:cNvPr id="10246" name="AutoShape 6" descr="What is PID Controller? - Electrical Vo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16" y="3842754"/>
            <a:ext cx="3676664" cy="287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PID controller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Century Gothic" pitchFamily="34" charset="0"/>
              </a:rPr>
              <a:t>PID formula: </a:t>
            </a:r>
          </a:p>
          <a:p>
            <a:pPr>
              <a:buNone/>
            </a:pP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             u(t)=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​ e(t) + 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Ki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​∫e(t)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dt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+ 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</a:t>
            </a:r>
            <a:r>
              <a:rPr lang="en-US" sz="20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</a:t>
            </a: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de(t)/</a:t>
            </a:r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dt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​   {OR}</a:t>
            </a:r>
            <a:endParaRPr lang="en-US" sz="2800" i="1" dirty="0" smtClean="0">
              <a:solidFill>
                <a:schemeClr val="tx2">
                  <a:lumMod val="50000"/>
                </a:schemeClr>
              </a:solidFill>
              <a:latin typeface="Century Gothic" pitchFamily="34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where:</a:t>
            </a:r>
          </a:p>
          <a:p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Kp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​ = Proportional gain</a:t>
            </a:r>
          </a:p>
          <a:p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Ki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​ = Integral gain</a:t>
            </a:r>
          </a:p>
          <a:p>
            <a:r>
              <a:rPr lang="en-US" sz="2800" i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Kd</a:t>
            </a:r>
            <a:r>
              <a:rPr lang="en-US" sz="2800" i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​ = Derivative gain</a:t>
            </a:r>
          </a:p>
          <a:p>
            <a:pPr>
              <a:buNone/>
            </a:pPr>
            <a:r>
              <a:rPr lang="en-US" sz="2800" dirty="0" smtClean="0">
                <a:latin typeface="Century Gothic" pitchFamily="34" charset="0"/>
              </a:rPr>
              <a:t>      PID stands for Proportional-Integral-Derivative. These three controllers are combined in such a way that it produces a control signal.</a:t>
            </a:r>
            <a:endParaRPr lang="en-US" sz="2800" dirty="0">
              <a:latin typeface="Century Gothic" pitchFamily="34" charset="0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3926" y="2928934"/>
            <a:ext cx="461704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403</Words>
  <Application>Microsoft Office PowerPoint</Application>
  <PresentationFormat>On-screen Show (4:3)</PresentationFormat>
  <Paragraphs>72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Controllers (PID) SS model of Motors Additional sums in Controllability &amp; Observability </vt:lpstr>
      <vt:lpstr>PID controllers</vt:lpstr>
      <vt:lpstr>Controllers</vt:lpstr>
      <vt:lpstr>Controllers</vt:lpstr>
      <vt:lpstr>P controller</vt:lpstr>
      <vt:lpstr>I controller</vt:lpstr>
      <vt:lpstr>D controller</vt:lpstr>
      <vt:lpstr>PID controller</vt:lpstr>
      <vt:lpstr>PID response</vt:lpstr>
      <vt:lpstr>Comparing P, PI, PID</vt:lpstr>
      <vt:lpstr>Applications of PID Controllers</vt:lpstr>
      <vt:lpstr>Slide 13</vt:lpstr>
      <vt:lpstr>SS MODEL OF MOTOR</vt:lpstr>
      <vt:lpstr>Slide 15</vt:lpstr>
      <vt:lpstr>Slide 16</vt:lpstr>
      <vt:lpstr>(7.4.25) Additional sums…to practice.. </vt:lpstr>
      <vt:lpstr>Additional sums </vt:lpstr>
      <vt:lpstr>Additional sums </vt:lpstr>
      <vt:lpstr>Additional sums </vt:lpstr>
      <vt:lpstr>Additional sums </vt:lpstr>
      <vt:lpstr>Additional sums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controllers</dc:title>
  <dc:creator>SASTRA</dc:creator>
  <cp:lastModifiedBy>SASTRA</cp:lastModifiedBy>
  <cp:revision>57</cp:revision>
  <dcterms:created xsi:type="dcterms:W3CDTF">2025-04-04T03:46:29Z</dcterms:created>
  <dcterms:modified xsi:type="dcterms:W3CDTF">2025-04-07T09:30:44Z</dcterms:modified>
</cp:coreProperties>
</file>