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0" r:id="rId4"/>
    <p:sldId id="261" r:id="rId5"/>
    <p:sldId id="258" r:id="rId6"/>
    <p:sldId id="259" r:id="rId7"/>
    <p:sldId id="273" r:id="rId8"/>
    <p:sldId id="274" r:id="rId9"/>
    <p:sldId id="262" r:id="rId10"/>
    <p:sldId id="263" r:id="rId11"/>
    <p:sldId id="276" r:id="rId12"/>
    <p:sldId id="277" r:id="rId13"/>
    <p:sldId id="275" r:id="rId14"/>
    <p:sldId id="278" r:id="rId15"/>
    <p:sldId id="279" r:id="rId16"/>
    <p:sldId id="280" r:id="rId17"/>
    <p:sldId id="287" r:id="rId18"/>
    <p:sldId id="281" r:id="rId19"/>
    <p:sldId id="282" r:id="rId20"/>
    <p:sldId id="283" r:id="rId21"/>
    <p:sldId id="286" r:id="rId22"/>
    <p:sldId id="284" r:id="rId23"/>
    <p:sldId id="285" r:id="rId24"/>
    <p:sldId id="266" r:id="rId25"/>
    <p:sldId id="267" r:id="rId26"/>
    <p:sldId id="268" r:id="rId27"/>
    <p:sldId id="269" r:id="rId28"/>
    <p:sldId id="270" r:id="rId29"/>
    <p:sldId id="271"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5" autoAdjust="0"/>
    <p:restoredTop sz="94660"/>
  </p:normalViewPr>
  <p:slideViewPr>
    <p:cSldViewPr>
      <p:cViewPr varScale="1">
        <p:scale>
          <a:sx n="109" d="100"/>
          <a:sy n="109" d="100"/>
        </p:scale>
        <p:origin x="14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42479-468F-424D-BF6A-BE73E8309472}" type="datetimeFigureOut">
              <a:rPr lang="en-IN" smtClean="0"/>
              <a:t>17-01-2025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9B517-5316-4315-941E-5290821466F8}" type="slidenum">
              <a:rPr lang="en-IN" smtClean="0"/>
              <a:t>‹#›</a:t>
            </a:fld>
            <a:endParaRPr lang="en-IN"/>
          </a:p>
        </p:txBody>
      </p:sp>
    </p:spTree>
    <p:extLst>
      <p:ext uri="{BB962C8B-B14F-4D97-AF65-F5344CB8AC3E}">
        <p14:creationId xmlns:p14="http://schemas.microsoft.com/office/powerpoint/2010/main" val="1825512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a:t>
            </a:r>
            <a:r>
              <a:rPr lang="en-US" sz="1200" kern="1200" dirty="0" smtClean="0">
                <a:solidFill>
                  <a:schemeClr val="tx1"/>
                </a:solidFill>
                <a:effectLst/>
                <a:latin typeface="+mn-lt"/>
                <a:ea typeface="+mn-ea"/>
                <a:cs typeface="+mn-cs"/>
              </a:rPr>
              <a:t>A Problem solving agent is a </a:t>
            </a:r>
            <a:r>
              <a:rPr lang="en-US" sz="1200" b="1" kern="1200" dirty="0" smtClean="0">
                <a:solidFill>
                  <a:schemeClr val="tx1"/>
                </a:solidFill>
                <a:effectLst/>
                <a:latin typeface="+mn-lt"/>
                <a:ea typeface="+mn-ea"/>
                <a:cs typeface="+mn-cs"/>
              </a:rPr>
              <a:t>goal-based</a:t>
            </a:r>
            <a:r>
              <a:rPr lang="en-US" sz="1200" kern="1200" dirty="0" smtClean="0">
                <a:solidFill>
                  <a:schemeClr val="tx1"/>
                </a:solidFill>
                <a:effectLst/>
                <a:latin typeface="+mn-lt"/>
                <a:ea typeface="+mn-ea"/>
                <a:cs typeface="+mn-cs"/>
              </a:rPr>
              <a:t> agent . It decide what to do by finding sequence of actions that lead to desirable states. The agent can adopt a goal and aim at satisfying it. </a:t>
            </a:r>
            <a:endParaRPr lang="en-IN" dirty="0"/>
          </a:p>
        </p:txBody>
      </p:sp>
      <p:sp>
        <p:nvSpPr>
          <p:cNvPr id="4" name="Slide Number Placeholder 3"/>
          <p:cNvSpPr>
            <a:spLocks noGrp="1"/>
          </p:cNvSpPr>
          <p:nvPr>
            <p:ph type="sldNum" sz="quarter" idx="10"/>
          </p:nvPr>
        </p:nvSpPr>
        <p:spPr/>
        <p:txBody>
          <a:bodyPr/>
          <a:lstStyle/>
          <a:p>
            <a:fld id="{1EE9B517-5316-4315-941E-5290821466F8}" type="slidenum">
              <a:rPr lang="en-IN" smtClean="0"/>
              <a:t>8</a:t>
            </a:fld>
            <a:endParaRPr lang="en-IN"/>
          </a:p>
        </p:txBody>
      </p:sp>
    </p:spTree>
    <p:extLst>
      <p:ext uri="{BB962C8B-B14F-4D97-AF65-F5344CB8AC3E}">
        <p14:creationId xmlns:p14="http://schemas.microsoft.com/office/powerpoint/2010/main" val="1052040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agent with several immediate options of unknown value can decide what to do by examining different possible sequences of actions that leads to the states of known value, and then choosing the best sequence. </a:t>
            </a:r>
            <a:endParaRPr lang="en-IN" dirty="0"/>
          </a:p>
        </p:txBody>
      </p:sp>
      <p:sp>
        <p:nvSpPr>
          <p:cNvPr id="4" name="Slide Number Placeholder 3"/>
          <p:cNvSpPr>
            <a:spLocks noGrp="1"/>
          </p:cNvSpPr>
          <p:nvPr>
            <p:ph type="sldNum" sz="quarter" idx="10"/>
          </p:nvPr>
        </p:nvSpPr>
        <p:spPr/>
        <p:txBody>
          <a:bodyPr/>
          <a:lstStyle/>
          <a:p>
            <a:fld id="{1EE9B517-5316-4315-941E-5290821466F8}" type="slidenum">
              <a:rPr lang="en-IN" smtClean="0"/>
              <a:t>9</a:t>
            </a:fld>
            <a:endParaRPr lang="en-IN"/>
          </a:p>
        </p:txBody>
      </p:sp>
    </p:spTree>
    <p:extLst>
      <p:ext uri="{BB962C8B-B14F-4D97-AF65-F5344CB8AC3E}">
        <p14:creationId xmlns:p14="http://schemas.microsoft.com/office/powerpoint/2010/main" val="965075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1/17/2025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1/17/2025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Problem Solving by Search</a:t>
            </a:r>
            <a:br>
              <a:rPr lang="en-US" b="1" dirty="0" smtClean="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function</a:t>
            </a:r>
            <a:r>
              <a:rPr lang="en-US" dirty="0" smtClean="0"/>
              <a:t> SIMPLE-PROBLEM-SOLVING-AGENT( </a:t>
            </a:r>
            <a:r>
              <a:rPr lang="en-US" i="1" dirty="0" smtClean="0"/>
              <a:t>percept</a:t>
            </a:r>
            <a:r>
              <a:rPr lang="en-US" dirty="0" smtClean="0"/>
              <a:t>) </a:t>
            </a:r>
            <a:r>
              <a:rPr lang="en-US" b="1" dirty="0" smtClean="0"/>
              <a:t>returns</a:t>
            </a:r>
            <a:r>
              <a:rPr lang="en-US" dirty="0" smtClean="0"/>
              <a:t> an action</a:t>
            </a:r>
          </a:p>
          <a:p>
            <a:r>
              <a:rPr lang="en-US" b="1" dirty="0" smtClean="0"/>
              <a:t>inputs</a:t>
            </a:r>
            <a:r>
              <a:rPr lang="en-US" dirty="0" smtClean="0"/>
              <a:t> : </a:t>
            </a:r>
            <a:r>
              <a:rPr lang="en-US" i="1" dirty="0" smtClean="0"/>
              <a:t>percept</a:t>
            </a:r>
            <a:r>
              <a:rPr lang="en-US" dirty="0" smtClean="0"/>
              <a:t>, a percept</a:t>
            </a:r>
          </a:p>
          <a:p>
            <a:r>
              <a:rPr lang="en-US" b="1" dirty="0" smtClean="0"/>
              <a:t>static</a:t>
            </a:r>
            <a:r>
              <a:rPr lang="en-US" dirty="0" smtClean="0"/>
              <a:t>: </a:t>
            </a:r>
            <a:r>
              <a:rPr lang="en-US" i="1" dirty="0" err="1" smtClean="0"/>
              <a:t>seq</a:t>
            </a:r>
            <a:r>
              <a:rPr lang="en-US" dirty="0" smtClean="0"/>
              <a:t>, an action sequence, initially empty</a:t>
            </a:r>
          </a:p>
          <a:p>
            <a:r>
              <a:rPr lang="en-US" i="1" dirty="0" smtClean="0"/>
              <a:t>           state</a:t>
            </a:r>
            <a:r>
              <a:rPr lang="en-US" dirty="0" smtClean="0"/>
              <a:t>, some description of the current world state</a:t>
            </a:r>
          </a:p>
          <a:p>
            <a:r>
              <a:rPr lang="en-US" dirty="0" smtClean="0"/>
              <a:t>           </a:t>
            </a:r>
            <a:r>
              <a:rPr lang="en-US" i="1" dirty="0" smtClean="0"/>
              <a:t>goal</a:t>
            </a:r>
            <a:r>
              <a:rPr lang="en-US" dirty="0" smtClean="0"/>
              <a:t>, a goal, initially null</a:t>
            </a:r>
          </a:p>
          <a:p>
            <a:r>
              <a:rPr lang="en-US" dirty="0" smtClean="0"/>
              <a:t>           </a:t>
            </a:r>
            <a:r>
              <a:rPr lang="en-US" i="1" dirty="0" smtClean="0"/>
              <a:t>problem</a:t>
            </a:r>
            <a:r>
              <a:rPr lang="en-US" dirty="0" smtClean="0"/>
              <a:t>, a problem formulation</a:t>
            </a:r>
          </a:p>
          <a:p>
            <a:r>
              <a:rPr lang="en-US" dirty="0" smtClean="0"/>
              <a:t>state UPDATE-STATE(</a:t>
            </a:r>
            <a:r>
              <a:rPr lang="en-US" i="1" dirty="0" smtClean="0"/>
              <a:t>state, percept</a:t>
            </a:r>
            <a:r>
              <a:rPr lang="en-US" dirty="0" smtClean="0"/>
              <a:t>)</a:t>
            </a:r>
          </a:p>
          <a:p>
            <a:r>
              <a:rPr lang="en-US" b="1" dirty="0" smtClean="0"/>
              <a:t>if</a:t>
            </a:r>
            <a:r>
              <a:rPr lang="en-US" dirty="0" smtClean="0"/>
              <a:t> </a:t>
            </a:r>
            <a:r>
              <a:rPr lang="en-US" dirty="0" err="1" smtClean="0"/>
              <a:t>seq</a:t>
            </a:r>
            <a:r>
              <a:rPr lang="en-US" dirty="0" smtClean="0"/>
              <a:t> is empty </a:t>
            </a:r>
            <a:r>
              <a:rPr lang="en-US" b="1" dirty="0" smtClean="0"/>
              <a:t>then do</a:t>
            </a:r>
            <a:endParaRPr lang="en-US" dirty="0" smtClean="0"/>
          </a:p>
          <a:p>
            <a:r>
              <a:rPr lang="en-US" dirty="0" smtClean="0"/>
              <a:t>         </a:t>
            </a:r>
            <a:r>
              <a:rPr lang="en-US" i="1" dirty="0" smtClean="0"/>
              <a:t>goal</a:t>
            </a:r>
            <a:r>
              <a:rPr lang="en-US" dirty="0" smtClean="0"/>
              <a:t>       FORMULATE-GOAL(</a:t>
            </a:r>
            <a:r>
              <a:rPr lang="en-US" i="1" dirty="0" smtClean="0"/>
              <a:t>state</a:t>
            </a:r>
            <a:r>
              <a:rPr lang="en-US" dirty="0" smtClean="0"/>
              <a:t>)</a:t>
            </a:r>
          </a:p>
          <a:p>
            <a:r>
              <a:rPr lang="en-US" dirty="0" smtClean="0"/>
              <a:t>        </a:t>
            </a:r>
            <a:r>
              <a:rPr lang="en-US" i="1" dirty="0" smtClean="0"/>
              <a:t>problem      </a:t>
            </a:r>
            <a:r>
              <a:rPr lang="en-US" dirty="0" smtClean="0"/>
              <a:t>FORMULATE-PROBLEM(</a:t>
            </a:r>
            <a:r>
              <a:rPr lang="en-US" i="1" dirty="0" smtClean="0"/>
              <a:t>state, goal</a:t>
            </a:r>
            <a:r>
              <a:rPr lang="en-US" dirty="0" smtClean="0"/>
              <a:t>)</a:t>
            </a:r>
          </a:p>
          <a:p>
            <a:r>
              <a:rPr lang="en-US" dirty="0" smtClean="0"/>
              <a:t>        </a:t>
            </a:r>
            <a:r>
              <a:rPr lang="en-US" i="1" dirty="0" err="1" smtClean="0"/>
              <a:t>seq</a:t>
            </a:r>
            <a:r>
              <a:rPr lang="en-US" dirty="0" smtClean="0"/>
              <a:t>        SEARCH( </a:t>
            </a:r>
            <a:r>
              <a:rPr lang="en-US" i="1" dirty="0" smtClean="0"/>
              <a:t>problem</a:t>
            </a:r>
            <a:r>
              <a:rPr lang="en-US" dirty="0" smtClean="0"/>
              <a:t>)</a:t>
            </a:r>
          </a:p>
          <a:p>
            <a:r>
              <a:rPr lang="en-US" i="1" dirty="0" smtClean="0"/>
              <a:t>action</a:t>
            </a:r>
            <a:r>
              <a:rPr lang="en-US" dirty="0" smtClean="0"/>
              <a:t>         FIRST(</a:t>
            </a:r>
            <a:r>
              <a:rPr lang="en-US" i="1" dirty="0" err="1" smtClean="0"/>
              <a:t>seq</a:t>
            </a:r>
            <a:r>
              <a:rPr lang="en-US" dirty="0" smtClean="0"/>
              <a:t>); </a:t>
            </a:r>
          </a:p>
          <a:p>
            <a:r>
              <a:rPr lang="en-US" dirty="0" smtClean="0"/>
              <a:t>  </a:t>
            </a:r>
            <a:r>
              <a:rPr lang="en-US" i="1" dirty="0" err="1" smtClean="0"/>
              <a:t>seq</a:t>
            </a:r>
            <a:r>
              <a:rPr lang="en-US" i="1" dirty="0" smtClean="0"/>
              <a:t> </a:t>
            </a:r>
            <a:r>
              <a:rPr lang="en-US" dirty="0" smtClean="0"/>
              <a:t>    REST(</a:t>
            </a:r>
            <a:r>
              <a:rPr lang="en-US" dirty="0" err="1" smtClean="0"/>
              <a:t>seq</a:t>
            </a:r>
            <a:r>
              <a:rPr lang="en-US" dirty="0" smtClean="0"/>
              <a:t>)</a:t>
            </a:r>
          </a:p>
          <a:p>
            <a:r>
              <a:rPr lang="en-US" b="1" dirty="0" smtClean="0"/>
              <a:t>return </a:t>
            </a:r>
            <a:r>
              <a:rPr lang="en-US" i="1" dirty="0" smtClean="0"/>
              <a:t>action</a:t>
            </a:r>
          </a:p>
          <a:p>
            <a:endParaRPr lang="en-US" dirty="0"/>
          </a:p>
        </p:txBody>
      </p:sp>
      <p:sp>
        <p:nvSpPr>
          <p:cNvPr id="4" name="TextBox 3"/>
          <p:cNvSpPr txBox="1"/>
          <p:nvPr/>
        </p:nvSpPr>
        <p:spPr>
          <a:xfrm>
            <a:off x="1752600" y="4130040"/>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
        <p:nvSpPr>
          <p:cNvPr id="5" name="TextBox 4"/>
          <p:cNvSpPr txBox="1"/>
          <p:nvPr/>
        </p:nvSpPr>
        <p:spPr>
          <a:xfrm>
            <a:off x="2057400" y="4343400"/>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
        <p:nvSpPr>
          <p:cNvPr id="6" name="TextBox 5"/>
          <p:cNvSpPr txBox="1"/>
          <p:nvPr/>
        </p:nvSpPr>
        <p:spPr>
          <a:xfrm>
            <a:off x="1570510" y="4659868"/>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
        <p:nvSpPr>
          <p:cNvPr id="7" name="TextBox 6"/>
          <p:cNvSpPr txBox="1"/>
          <p:nvPr/>
        </p:nvSpPr>
        <p:spPr>
          <a:xfrm>
            <a:off x="1447800" y="4953000"/>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
        <p:nvSpPr>
          <p:cNvPr id="8" name="TextBox 7"/>
          <p:cNvSpPr txBox="1"/>
          <p:nvPr/>
        </p:nvSpPr>
        <p:spPr>
          <a:xfrm>
            <a:off x="1143000" y="5193268"/>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
        <p:nvSpPr>
          <p:cNvPr id="9" name="TextBox 8"/>
          <p:cNvSpPr txBox="1"/>
          <p:nvPr/>
        </p:nvSpPr>
        <p:spPr>
          <a:xfrm>
            <a:off x="1125415" y="3581400"/>
            <a:ext cx="410690" cy="369332"/>
          </a:xfrm>
          <a:prstGeom prst="rect">
            <a:avLst/>
          </a:prstGeom>
          <a:noFill/>
        </p:spPr>
        <p:txBody>
          <a:bodyPr wrap="none" rtlCol="0">
            <a:spAutoFit/>
          </a:bodyPr>
          <a:lstStyle/>
          <a:p>
            <a:r>
              <a:rPr lang="en-US" dirty="0" smtClean="0">
                <a:sym typeface="Wingdings" panose="05000000000000000000" pitchFamily="2" charset="2"/>
              </a:rPr>
              <a:t></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1426" y="19050"/>
            <a:ext cx="4577938" cy="6000750"/>
          </a:xfrm>
        </p:spPr>
        <p:txBody>
          <a:bodyPr>
            <a:normAutofit/>
          </a:bodyPr>
          <a:lstStyle/>
          <a:p>
            <a:r>
              <a:rPr lang="en-US" sz="2000" b="1" dirty="0"/>
              <a:t>initial state </a:t>
            </a:r>
            <a:r>
              <a:rPr lang="en-US" sz="2000" b="1" dirty="0" smtClean="0"/>
              <a:t>-</a:t>
            </a:r>
            <a:r>
              <a:rPr lang="en-US" sz="2000" dirty="0"/>
              <a:t>In(Arad</a:t>
            </a:r>
            <a:r>
              <a:rPr lang="en-US" sz="2000" dirty="0" smtClean="0"/>
              <a:t>)</a:t>
            </a:r>
          </a:p>
          <a:p>
            <a:r>
              <a:rPr lang="en-US" sz="2000" dirty="0"/>
              <a:t>ACTIONS(s</a:t>
            </a:r>
            <a:r>
              <a:rPr lang="en-US" sz="2000" dirty="0" smtClean="0"/>
              <a:t>)-ACTIONS(Arad)</a:t>
            </a:r>
          </a:p>
          <a:p>
            <a:pPr marL="0" indent="0">
              <a:buNone/>
            </a:pPr>
            <a:r>
              <a:rPr lang="en-US" sz="2000" dirty="0"/>
              <a:t>{Go(Sibiu), Go(Timisoara), Go(</a:t>
            </a:r>
            <a:r>
              <a:rPr lang="en-US" sz="2000" dirty="0" err="1"/>
              <a:t>Zerind</a:t>
            </a:r>
            <a:r>
              <a:rPr lang="en-US" sz="2000" dirty="0" smtClean="0"/>
              <a:t>)}</a:t>
            </a:r>
          </a:p>
          <a:p>
            <a:pPr marL="0" indent="0">
              <a:buNone/>
            </a:pPr>
            <a:endParaRPr lang="en-US" sz="2000" dirty="0" smtClean="0"/>
          </a:p>
          <a:p>
            <a:r>
              <a:rPr lang="en-US" sz="2000" dirty="0" smtClean="0"/>
              <a:t>RESULT(s</a:t>
            </a:r>
            <a:r>
              <a:rPr lang="en-US" sz="2000" dirty="0"/>
              <a:t>, a) that returns the state that results from  doing action </a:t>
            </a:r>
            <a:r>
              <a:rPr lang="en-US" sz="2000" dirty="0" err="1"/>
              <a:t>a</a:t>
            </a:r>
            <a:r>
              <a:rPr lang="en-US" sz="2000" dirty="0"/>
              <a:t> in </a:t>
            </a:r>
            <a:r>
              <a:rPr lang="en-US" sz="2000" dirty="0" err="1"/>
              <a:t>state s</a:t>
            </a:r>
            <a:r>
              <a:rPr lang="en-US" sz="2000" dirty="0"/>
              <a:t>. </a:t>
            </a:r>
            <a:endParaRPr lang="en-US" sz="2000" dirty="0" smtClean="0"/>
          </a:p>
          <a:p>
            <a:pPr marL="0" indent="0">
              <a:buNone/>
            </a:pPr>
            <a:r>
              <a:rPr lang="en-US" sz="2000" dirty="0"/>
              <a:t>RESULT(In(Arad),Go(</a:t>
            </a:r>
            <a:r>
              <a:rPr lang="en-US" sz="2000" dirty="0" err="1"/>
              <a:t>Zerind</a:t>
            </a:r>
            <a:r>
              <a:rPr lang="en-US" sz="2000" dirty="0"/>
              <a:t>)) = In(</a:t>
            </a:r>
            <a:r>
              <a:rPr lang="en-US" sz="2000" dirty="0" err="1"/>
              <a:t>Zerind</a:t>
            </a:r>
            <a:r>
              <a:rPr lang="en-US" sz="2000" dirty="0"/>
              <a:t>)</a:t>
            </a:r>
            <a:endParaRPr lang="en-IN" sz="2000" dirty="0"/>
          </a:p>
        </p:txBody>
      </p:sp>
      <p:pic>
        <p:nvPicPr>
          <p:cNvPr id="4" name="Picture 3"/>
          <p:cNvPicPr/>
          <p:nvPr/>
        </p:nvPicPr>
        <p:blipFill>
          <a:blip r:embed="rId2"/>
          <a:srcRect l="36859" t="25385" r="7532" b="15641"/>
          <a:stretch>
            <a:fillRect/>
          </a:stretch>
        </p:blipFill>
        <p:spPr bwMode="auto">
          <a:xfrm>
            <a:off x="34636" y="49728"/>
            <a:ext cx="4461164" cy="5970072"/>
          </a:xfrm>
          <a:prstGeom prst="rect">
            <a:avLst/>
          </a:prstGeom>
          <a:noFill/>
          <a:ln w="9525">
            <a:noFill/>
            <a:miter lim="800000"/>
            <a:headEnd/>
            <a:tailEnd/>
          </a:ln>
        </p:spPr>
      </p:pic>
    </p:spTree>
    <p:extLst>
      <p:ext uri="{BB962C8B-B14F-4D97-AF65-F5344CB8AC3E}">
        <p14:creationId xmlns:p14="http://schemas.microsoft.com/office/powerpoint/2010/main" val="4273135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096000"/>
          </a:xfrm>
        </p:spPr>
        <p:txBody>
          <a:bodyPr/>
          <a:lstStyle/>
          <a:p>
            <a:r>
              <a:rPr lang="en-US" dirty="0"/>
              <a:t>The </a:t>
            </a:r>
            <a:r>
              <a:rPr lang="en-US" b="1" dirty="0"/>
              <a:t>goal test</a:t>
            </a:r>
            <a:r>
              <a:rPr lang="en-US" dirty="0"/>
              <a:t>, which determines whether a given state is a goal </a:t>
            </a:r>
            <a:r>
              <a:rPr lang="en-US" dirty="0" smtClean="0"/>
              <a:t>state</a:t>
            </a:r>
          </a:p>
          <a:p>
            <a:r>
              <a:rPr lang="en-US" dirty="0"/>
              <a:t>possible goal </a:t>
            </a:r>
            <a:r>
              <a:rPr lang="en-US" dirty="0" smtClean="0"/>
              <a:t>states-the </a:t>
            </a:r>
            <a:r>
              <a:rPr lang="en-US" dirty="0"/>
              <a:t>test simply checks whether the given state is one of them</a:t>
            </a:r>
            <a:r>
              <a:rPr lang="en-US" dirty="0" smtClean="0"/>
              <a:t>.</a:t>
            </a:r>
          </a:p>
          <a:p>
            <a:r>
              <a:rPr lang="en-US" dirty="0" smtClean="0"/>
              <a:t>Goal-</a:t>
            </a:r>
            <a:r>
              <a:rPr lang="en-US" dirty="0"/>
              <a:t> specified by an abstract property </a:t>
            </a:r>
            <a:r>
              <a:rPr lang="en-US" dirty="0" smtClean="0"/>
              <a:t>– checkmate</a:t>
            </a:r>
          </a:p>
          <a:p>
            <a:r>
              <a:rPr lang="en-US" dirty="0"/>
              <a:t>The </a:t>
            </a:r>
            <a:r>
              <a:rPr lang="en-US" b="1" dirty="0"/>
              <a:t>step cost </a:t>
            </a:r>
            <a:r>
              <a:rPr lang="en-US" dirty="0"/>
              <a:t>of taking action </a:t>
            </a:r>
            <a:r>
              <a:rPr lang="en-US" dirty="0" err="1"/>
              <a:t>a</a:t>
            </a:r>
            <a:r>
              <a:rPr lang="en-US" dirty="0"/>
              <a:t> in </a:t>
            </a:r>
            <a:r>
              <a:rPr lang="en-US" dirty="0" err="1"/>
              <a:t>state s</a:t>
            </a:r>
            <a:r>
              <a:rPr lang="en-US" dirty="0"/>
              <a:t> to reach state s</a:t>
            </a:r>
            <a:r>
              <a:rPr lang="en-US" baseline="30000" dirty="0"/>
              <a:t>1</a:t>
            </a:r>
            <a:r>
              <a:rPr lang="en-US" dirty="0"/>
              <a:t> is denoted by c(s, a, s</a:t>
            </a:r>
            <a:r>
              <a:rPr lang="en-US" baseline="30000" dirty="0"/>
              <a:t>1</a:t>
            </a:r>
            <a:r>
              <a:rPr lang="en-US" dirty="0"/>
              <a:t>). </a:t>
            </a:r>
            <a:endParaRPr lang="en-IN" dirty="0"/>
          </a:p>
          <a:p>
            <a:r>
              <a:rPr lang="en-US" dirty="0"/>
              <a:t>A </a:t>
            </a:r>
            <a:r>
              <a:rPr lang="en-US" b="1" dirty="0"/>
              <a:t>solution </a:t>
            </a:r>
            <a:r>
              <a:rPr lang="en-US" dirty="0"/>
              <a:t>to a problem is an action sequence that leads from the initial state to a goal state. </a:t>
            </a:r>
            <a:endParaRPr lang="en-US" dirty="0" smtClean="0"/>
          </a:p>
          <a:p>
            <a:r>
              <a:rPr lang="en-US" dirty="0" smtClean="0"/>
              <a:t>Solution </a:t>
            </a:r>
            <a:r>
              <a:rPr lang="en-US" dirty="0"/>
              <a:t>quality is measured by the path cost function.</a:t>
            </a:r>
            <a:endParaRPr lang="en-IN" dirty="0"/>
          </a:p>
          <a:p>
            <a:r>
              <a:rPr lang="en-US" dirty="0"/>
              <a:t> </a:t>
            </a:r>
            <a:r>
              <a:rPr lang="en-US" b="1" dirty="0"/>
              <a:t>optimal solution </a:t>
            </a:r>
            <a:r>
              <a:rPr lang="en-US" dirty="0"/>
              <a:t>has the lowest path cost among all solutions.</a:t>
            </a:r>
            <a:endParaRPr lang="en-IN" dirty="0"/>
          </a:p>
          <a:p>
            <a:endParaRPr lang="en-IN" dirty="0"/>
          </a:p>
          <a:p>
            <a:endParaRPr lang="en-IN" dirty="0"/>
          </a:p>
        </p:txBody>
      </p:sp>
    </p:spTree>
    <p:extLst>
      <p:ext uri="{BB962C8B-B14F-4D97-AF65-F5344CB8AC3E}">
        <p14:creationId xmlns:p14="http://schemas.microsoft.com/office/powerpoint/2010/main" val="40461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15112"/>
          </a:xfrm>
        </p:spPr>
        <p:txBody>
          <a:bodyPr>
            <a:normAutofit fontScale="90000"/>
          </a:bodyPr>
          <a:lstStyle/>
          <a:p>
            <a:r>
              <a:rPr lang="en-IN" dirty="0" smtClean="0"/>
              <a:t>Example problems</a:t>
            </a:r>
            <a:endParaRPr lang="en-IN" dirty="0"/>
          </a:p>
        </p:txBody>
      </p:sp>
      <p:sp>
        <p:nvSpPr>
          <p:cNvPr id="3" name="Content Placeholder 2"/>
          <p:cNvSpPr>
            <a:spLocks noGrp="1"/>
          </p:cNvSpPr>
          <p:nvPr>
            <p:ph idx="1"/>
          </p:nvPr>
        </p:nvSpPr>
        <p:spPr>
          <a:xfrm>
            <a:off x="304800" y="665533"/>
            <a:ext cx="8229600" cy="5257800"/>
          </a:xfrm>
        </p:spPr>
        <p:txBody>
          <a:bodyPr>
            <a:normAutofit/>
          </a:bodyPr>
          <a:lstStyle/>
          <a:p>
            <a:r>
              <a:rPr lang="en-US" sz="2400" b="1" dirty="0"/>
              <a:t>Vacuum World Example</a:t>
            </a:r>
            <a:endParaRPr lang="en-IN" sz="2400" dirty="0"/>
          </a:p>
          <a:p>
            <a:pPr lvl="0"/>
            <a:r>
              <a:rPr lang="en-US" sz="2400" b="1" dirty="0"/>
              <a:t>States</a:t>
            </a:r>
            <a:r>
              <a:rPr lang="en-US" sz="2400" dirty="0"/>
              <a:t>:  The agent is in one of two </a:t>
            </a:r>
            <a:r>
              <a:rPr lang="en-US" sz="2400" dirty="0" err="1"/>
              <a:t>locations.,each</a:t>
            </a:r>
            <a:r>
              <a:rPr lang="en-US" sz="2400" dirty="0"/>
              <a:t> of which might or might not contain dirt. Thus there are 2 x 2</a:t>
            </a:r>
            <a:r>
              <a:rPr lang="en-US" sz="2400" baseline="30000" dirty="0"/>
              <a:t>2</a:t>
            </a:r>
            <a:r>
              <a:rPr lang="en-US" sz="2400" dirty="0"/>
              <a:t>  = 8 possible world states.</a:t>
            </a:r>
            <a:endParaRPr lang="en-IN" sz="2400" dirty="0"/>
          </a:p>
          <a:p>
            <a:pPr lvl="0"/>
            <a:r>
              <a:rPr lang="en-US" sz="2400" b="1" dirty="0"/>
              <a:t>Initial state</a:t>
            </a:r>
            <a:r>
              <a:rPr lang="en-US" sz="2400" dirty="0"/>
              <a:t>:  Any state can be designated as initial state.</a:t>
            </a:r>
            <a:endParaRPr lang="en-IN" sz="2400" dirty="0"/>
          </a:p>
          <a:p>
            <a:pPr lvl="0"/>
            <a:r>
              <a:rPr lang="en-US" sz="2400" b="1" dirty="0"/>
              <a:t>Successor function</a:t>
            </a:r>
            <a:r>
              <a:rPr lang="en-US" sz="2400" dirty="0"/>
              <a:t> : This generates the legal states that results from trying the three actions (left, right, suck). The complete state space is shown in figure 2.3</a:t>
            </a:r>
            <a:endParaRPr lang="en-IN" sz="2400" dirty="0"/>
          </a:p>
          <a:p>
            <a:pPr lvl="0"/>
            <a:r>
              <a:rPr lang="en-US" sz="2400" b="1" dirty="0"/>
              <a:t>Goal Test</a:t>
            </a:r>
            <a:r>
              <a:rPr lang="en-US" sz="2400" dirty="0"/>
              <a:t> : This tests whether all the squares are clean.</a:t>
            </a:r>
            <a:endParaRPr lang="en-IN" sz="2400" dirty="0"/>
          </a:p>
          <a:p>
            <a:pPr lvl="0"/>
            <a:r>
              <a:rPr lang="en-US" sz="2400" b="1" dirty="0"/>
              <a:t>Path test</a:t>
            </a:r>
            <a:r>
              <a:rPr lang="en-US" sz="2400" dirty="0"/>
              <a:t> : Each step costs one ,so that the </a:t>
            </a:r>
            <a:r>
              <a:rPr lang="en-US" sz="2400" dirty="0" err="1"/>
              <a:t>the</a:t>
            </a:r>
            <a:r>
              <a:rPr lang="en-US" sz="2400" dirty="0"/>
              <a:t> path cost is the number of steps in the path.</a:t>
            </a:r>
            <a:endParaRPr lang="en-IN" sz="2400" dirty="0"/>
          </a:p>
          <a:p>
            <a:endParaRPr lang="en-IN" sz="2400" dirty="0"/>
          </a:p>
        </p:txBody>
      </p:sp>
    </p:spTree>
    <p:extLst>
      <p:ext uri="{BB962C8B-B14F-4D97-AF65-F5344CB8AC3E}">
        <p14:creationId xmlns:p14="http://schemas.microsoft.com/office/powerpoint/2010/main" val="275604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p:nvPr/>
        </p:nvPicPr>
        <p:blipFill>
          <a:blip r:embed="rId2"/>
          <a:srcRect/>
          <a:stretch>
            <a:fillRect/>
          </a:stretch>
        </p:blipFill>
        <p:spPr bwMode="auto">
          <a:xfrm>
            <a:off x="342900" y="609600"/>
            <a:ext cx="8458200" cy="3276600"/>
          </a:xfrm>
          <a:prstGeom prst="rect">
            <a:avLst/>
          </a:prstGeom>
          <a:noFill/>
        </p:spPr>
      </p:pic>
    </p:spTree>
    <p:extLst>
      <p:ext uri="{BB962C8B-B14F-4D97-AF65-F5344CB8AC3E}">
        <p14:creationId xmlns:p14="http://schemas.microsoft.com/office/powerpoint/2010/main" val="246278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6084"/>
            <a:ext cx="7467600" cy="872835"/>
          </a:xfrm>
        </p:spPr>
        <p:txBody>
          <a:bodyPr>
            <a:normAutofit fontScale="90000"/>
          </a:bodyPr>
          <a:lstStyle/>
          <a:p>
            <a:r>
              <a:rPr lang="en-US" b="1" dirty="0" smtClean="0"/>
              <a:t> The 8-puzzle</a:t>
            </a:r>
            <a:r>
              <a:rPr lang="en-US" dirty="0" smtClean="0"/>
              <a:t/>
            </a:r>
            <a:br>
              <a:rPr lang="en-US" dirty="0" smtClean="0"/>
            </a:br>
            <a:endParaRPr lang="en-US" dirty="0"/>
          </a:p>
        </p:txBody>
      </p:sp>
      <p:sp>
        <p:nvSpPr>
          <p:cNvPr id="3" name="Content Placeholder 2"/>
          <p:cNvSpPr>
            <a:spLocks noGrp="1"/>
          </p:cNvSpPr>
          <p:nvPr>
            <p:ph sz="quarter" idx="1"/>
          </p:nvPr>
        </p:nvSpPr>
        <p:spPr>
          <a:xfrm>
            <a:off x="513608" y="685801"/>
            <a:ext cx="5105400" cy="1447800"/>
          </a:xfrm>
        </p:spPr>
        <p:txBody>
          <a:bodyPr>
            <a:normAutofit/>
          </a:bodyPr>
          <a:lstStyle/>
          <a:p>
            <a:r>
              <a:rPr lang="en-US" sz="2000" dirty="0" smtClean="0"/>
              <a:t>An 8-puzzle consists of a 3x3 board with eight numbered tiles and a blank space. A tile adjacent to the blank space can slide into the space. </a:t>
            </a:r>
            <a:r>
              <a:rPr lang="en-US" sz="2000" b="1" dirty="0" smtClean="0"/>
              <a:t>  </a:t>
            </a:r>
            <a:endParaRPr lang="en-US" sz="2000" dirty="0"/>
          </a:p>
        </p:txBody>
      </p:sp>
      <p:pic>
        <p:nvPicPr>
          <p:cNvPr id="14337" name="Picture 1"/>
          <p:cNvPicPr>
            <a:picLocks noChangeAspect="1" noChangeArrowheads="1"/>
          </p:cNvPicPr>
          <p:nvPr/>
        </p:nvPicPr>
        <p:blipFill>
          <a:blip r:embed="rId2"/>
          <a:srcRect/>
          <a:stretch>
            <a:fillRect/>
          </a:stretch>
        </p:blipFill>
        <p:spPr bwMode="auto">
          <a:xfrm>
            <a:off x="5410200" y="304801"/>
            <a:ext cx="3581400" cy="2209800"/>
          </a:xfrm>
          <a:prstGeom prst="rect">
            <a:avLst/>
          </a:prstGeom>
          <a:noFill/>
        </p:spPr>
      </p:pic>
      <p:sp>
        <p:nvSpPr>
          <p:cNvPr id="6" name="Rectangle 5"/>
          <p:cNvSpPr/>
          <p:nvPr/>
        </p:nvSpPr>
        <p:spPr>
          <a:xfrm>
            <a:off x="304800" y="2168237"/>
            <a:ext cx="8686800" cy="2554545"/>
          </a:xfrm>
          <a:prstGeom prst="rect">
            <a:avLst/>
          </a:prstGeom>
        </p:spPr>
        <p:txBody>
          <a:bodyPr wrap="square">
            <a:spAutoFit/>
          </a:bodyPr>
          <a:lstStyle/>
          <a:p>
            <a:r>
              <a:rPr lang="en-US" sz="2000" dirty="0" smtClean="0"/>
              <a:t>The problem formulation is as follows :</a:t>
            </a:r>
          </a:p>
          <a:p>
            <a:pPr lvl="0"/>
            <a:r>
              <a:rPr lang="en-US" sz="2000" b="1" dirty="0" smtClean="0"/>
              <a:t>States</a:t>
            </a:r>
            <a:r>
              <a:rPr lang="en-US" sz="2000" dirty="0" smtClean="0"/>
              <a:t> : A state description specifies the location of each of the eight tiles and the blank in one of the nine squares.</a:t>
            </a:r>
          </a:p>
          <a:p>
            <a:pPr lvl="0"/>
            <a:r>
              <a:rPr lang="en-US" sz="2000" b="1" dirty="0" smtClean="0"/>
              <a:t>Initial state</a:t>
            </a:r>
            <a:r>
              <a:rPr lang="en-US" sz="2000" dirty="0" smtClean="0"/>
              <a:t> : Any state can be designated as the initial state </a:t>
            </a:r>
            <a:r>
              <a:rPr lang="en-US" sz="2000" b="1" dirty="0" smtClean="0"/>
              <a:t>Successor function</a:t>
            </a:r>
            <a:r>
              <a:rPr lang="en-US" sz="2000" dirty="0" smtClean="0"/>
              <a:t> (blank moves Left, Right, Up or Down).</a:t>
            </a:r>
          </a:p>
          <a:p>
            <a:pPr lvl="0"/>
            <a:r>
              <a:rPr lang="en-US" sz="2000" b="1" dirty="0" smtClean="0"/>
              <a:t>Goal Test</a:t>
            </a:r>
            <a:r>
              <a:rPr lang="en-US" sz="2000" dirty="0" smtClean="0"/>
              <a:t> : This checks whether the state matches the goal configuration </a:t>
            </a:r>
            <a:r>
              <a:rPr lang="en-US" sz="2000" b="1" dirty="0" smtClean="0"/>
              <a:t>Path cost</a:t>
            </a:r>
            <a:r>
              <a:rPr lang="en-US" sz="2000" dirty="0" smtClean="0"/>
              <a:t> : Each step costs 1,so the path cost is the number of steps in the path.</a:t>
            </a:r>
            <a:endParaRPr lang="en-US" sz="2000" dirty="0"/>
          </a:p>
        </p:txBody>
      </p:sp>
    </p:spTree>
    <p:extLst>
      <p:ext uri="{BB962C8B-B14F-4D97-AF65-F5344CB8AC3E}">
        <p14:creationId xmlns:p14="http://schemas.microsoft.com/office/powerpoint/2010/main" val="3385511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r>
              <a:rPr lang="en-US" dirty="0"/>
              <a:t>The</a:t>
            </a:r>
            <a:r>
              <a:rPr lang="en-US" b="1" dirty="0"/>
              <a:t> 8</a:t>
            </a:r>
            <a:r>
              <a:rPr lang="en-US" dirty="0"/>
              <a:t>-</a:t>
            </a:r>
            <a:r>
              <a:rPr lang="en-US" b="1" dirty="0"/>
              <a:t>puzzle</a:t>
            </a:r>
            <a:r>
              <a:rPr lang="en-US" dirty="0"/>
              <a:t> has 9!/2 = 181,440 reachable states and is easily solved.</a:t>
            </a:r>
            <a:endParaRPr lang="en-IN" dirty="0"/>
          </a:p>
          <a:p>
            <a:r>
              <a:rPr lang="en-US" dirty="0"/>
              <a:t>The</a:t>
            </a:r>
            <a:r>
              <a:rPr lang="en-US" b="1" dirty="0"/>
              <a:t> 15 puzzle </a:t>
            </a:r>
            <a:r>
              <a:rPr lang="en-US" dirty="0"/>
              <a:t>( 4 x 4 board ) has around 1.3 trillion </a:t>
            </a:r>
            <a:r>
              <a:rPr lang="en-US" dirty="0" err="1"/>
              <a:t>states,an</a:t>
            </a:r>
            <a:r>
              <a:rPr lang="en-US" dirty="0"/>
              <a:t> the random instances can be solved optimally in few </a:t>
            </a:r>
            <a:r>
              <a:rPr lang="en-US" dirty="0" err="1"/>
              <a:t>milli</a:t>
            </a:r>
            <a:r>
              <a:rPr lang="en-US" dirty="0"/>
              <a:t> seconds by the best search algorithms.</a:t>
            </a:r>
            <a:endParaRPr lang="en-IN" dirty="0"/>
          </a:p>
          <a:p>
            <a:r>
              <a:rPr lang="en-US" dirty="0"/>
              <a:t>The </a:t>
            </a:r>
            <a:r>
              <a:rPr lang="en-US" b="1" dirty="0"/>
              <a:t>24-puzzle</a:t>
            </a:r>
            <a:r>
              <a:rPr lang="en-US" dirty="0"/>
              <a:t> (on a 5 x 5 board) has around 10</a:t>
            </a:r>
            <a:r>
              <a:rPr lang="en-US" baseline="30000" dirty="0"/>
              <a:t>25  </a:t>
            </a:r>
            <a:r>
              <a:rPr lang="en-US" dirty="0"/>
              <a:t>states ,and random instances are still quite difficult to solve optimally with current machines and algorithms.</a:t>
            </a:r>
            <a:endParaRPr lang="en-IN" dirty="0"/>
          </a:p>
          <a:p>
            <a:endParaRPr lang="en-IN" dirty="0"/>
          </a:p>
        </p:txBody>
      </p:sp>
    </p:spTree>
    <p:extLst>
      <p:ext uri="{BB962C8B-B14F-4D97-AF65-F5344CB8AC3E}">
        <p14:creationId xmlns:p14="http://schemas.microsoft.com/office/powerpoint/2010/main" val="419764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1600" y="720911"/>
            <a:ext cx="6019800" cy="4724400"/>
          </a:xfrm>
          <a:prstGeom prst="rect">
            <a:avLst/>
          </a:prstGeom>
        </p:spPr>
      </p:pic>
    </p:spTree>
    <p:extLst>
      <p:ext uri="{BB962C8B-B14F-4D97-AF65-F5344CB8AC3E}">
        <p14:creationId xmlns:p14="http://schemas.microsoft.com/office/powerpoint/2010/main" val="30879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dirty="0" smtClean="0"/>
              <a:t>An </a:t>
            </a:r>
            <a:r>
              <a:rPr lang="en-US" b="1" dirty="0"/>
              <a:t>Incremental formulation</a:t>
            </a:r>
            <a:r>
              <a:rPr lang="en-US" dirty="0"/>
              <a:t> involves operators that augments the state description</a:t>
            </a:r>
            <a:r>
              <a:rPr lang="en-US" dirty="0" smtClean="0"/>
              <a:t>, starting </a:t>
            </a:r>
            <a:r>
              <a:rPr lang="en-US" dirty="0"/>
              <a:t>with an empty state</a:t>
            </a:r>
            <a:r>
              <a:rPr lang="en-US" dirty="0" smtClean="0"/>
              <a:t>. for </a:t>
            </a:r>
            <a:r>
              <a:rPr lang="en-US" dirty="0"/>
              <a:t>8-queens problem</a:t>
            </a:r>
            <a:r>
              <a:rPr lang="en-US" dirty="0" smtClean="0"/>
              <a:t>, this </a:t>
            </a:r>
            <a:r>
              <a:rPr lang="en-US" dirty="0"/>
              <a:t>means each action adds a queen to the state.</a:t>
            </a:r>
            <a:endParaRPr lang="en-IN" dirty="0"/>
          </a:p>
          <a:p>
            <a:r>
              <a:rPr lang="en-US" dirty="0"/>
              <a:t>A </a:t>
            </a:r>
            <a:r>
              <a:rPr lang="en-US" b="1" dirty="0"/>
              <a:t>complete-state formulation</a:t>
            </a:r>
            <a:r>
              <a:rPr lang="en-US" dirty="0"/>
              <a:t> starts with all 8 queens on the board and move them around.</a:t>
            </a:r>
            <a:endParaRPr lang="en-IN" dirty="0"/>
          </a:p>
          <a:p>
            <a:r>
              <a:rPr lang="en-US" dirty="0"/>
              <a:t>In either case the path cost is of no interest because only the final state counts.</a:t>
            </a:r>
            <a:endParaRPr lang="en-IN" dirty="0"/>
          </a:p>
          <a:p>
            <a:endParaRPr lang="en-IN" dirty="0"/>
          </a:p>
        </p:txBody>
      </p:sp>
    </p:spTree>
    <p:extLst>
      <p:ext uri="{BB962C8B-B14F-4D97-AF65-F5344CB8AC3E}">
        <p14:creationId xmlns:p14="http://schemas.microsoft.com/office/powerpoint/2010/main" val="3931045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389120"/>
          </a:xfrm>
        </p:spPr>
        <p:txBody>
          <a:bodyPr>
            <a:normAutofit lnSpcReduction="10000"/>
          </a:bodyPr>
          <a:lstStyle/>
          <a:p>
            <a:r>
              <a:rPr lang="en-US" dirty="0"/>
              <a:t>The first incremental formulation one might try is the following :</a:t>
            </a:r>
            <a:endParaRPr lang="en-IN" dirty="0"/>
          </a:p>
          <a:p>
            <a:pPr lvl="0"/>
            <a:r>
              <a:rPr lang="en-US" b="1" dirty="0"/>
              <a:t>States</a:t>
            </a:r>
            <a:r>
              <a:rPr lang="en-US" dirty="0"/>
              <a:t> : Any arrangement of 0 to 8 queens on board is a state.</a:t>
            </a:r>
            <a:endParaRPr lang="en-IN" dirty="0"/>
          </a:p>
          <a:p>
            <a:pPr lvl="0"/>
            <a:r>
              <a:rPr lang="en-US" b="1" dirty="0"/>
              <a:t>Initial state</a:t>
            </a:r>
            <a:r>
              <a:rPr lang="en-US" dirty="0"/>
              <a:t> : No queen on the board.</a:t>
            </a:r>
            <a:endParaRPr lang="en-IN" dirty="0"/>
          </a:p>
          <a:p>
            <a:pPr lvl="0"/>
            <a:r>
              <a:rPr lang="en-US" b="1" dirty="0"/>
              <a:t>Successor function</a:t>
            </a:r>
            <a:r>
              <a:rPr lang="en-US" dirty="0"/>
              <a:t> : Add a queen to any empty square.</a:t>
            </a:r>
            <a:endParaRPr lang="en-IN" dirty="0"/>
          </a:p>
          <a:p>
            <a:pPr lvl="0"/>
            <a:r>
              <a:rPr lang="en-US" b="1" dirty="0"/>
              <a:t>Goal Test</a:t>
            </a:r>
            <a:r>
              <a:rPr lang="en-US" dirty="0"/>
              <a:t> : 8 queens are on the </a:t>
            </a:r>
            <a:r>
              <a:rPr lang="en-US" dirty="0" err="1"/>
              <a:t>board,none</a:t>
            </a:r>
            <a:r>
              <a:rPr lang="en-US" dirty="0"/>
              <a:t> attacked.</a:t>
            </a:r>
            <a:endParaRPr lang="en-IN" dirty="0"/>
          </a:p>
          <a:p>
            <a:r>
              <a:rPr lang="en-US" dirty="0"/>
              <a:t> </a:t>
            </a:r>
            <a:r>
              <a:rPr lang="en-US" dirty="0" smtClean="0"/>
              <a:t>In </a:t>
            </a:r>
            <a:r>
              <a:rPr lang="en-US" dirty="0"/>
              <a:t>this </a:t>
            </a:r>
            <a:r>
              <a:rPr lang="en-US" dirty="0" err="1"/>
              <a:t>formulation,we</a:t>
            </a:r>
            <a:r>
              <a:rPr lang="en-US" dirty="0"/>
              <a:t> have 64.63…57 = 3 x 10</a:t>
            </a:r>
            <a:r>
              <a:rPr lang="en-US" baseline="30000" dirty="0"/>
              <a:t>14</a:t>
            </a:r>
            <a:r>
              <a:rPr lang="en-US" dirty="0"/>
              <a:t> possible sequences to investigate.</a:t>
            </a:r>
            <a:endParaRPr lang="en-IN" dirty="0"/>
          </a:p>
          <a:p>
            <a:endParaRPr lang="en-IN" dirty="0"/>
          </a:p>
        </p:txBody>
      </p:sp>
    </p:spTree>
    <p:extLst>
      <p:ext uri="{BB962C8B-B14F-4D97-AF65-F5344CB8AC3E}">
        <p14:creationId xmlns:p14="http://schemas.microsoft.com/office/powerpoint/2010/main" val="4029629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2133600"/>
            <a:ext cx="8229600" cy="4525963"/>
          </a:xfrm>
        </p:spPr>
        <p:txBody>
          <a:bodyPr>
            <a:normAutofit/>
          </a:bodyPr>
          <a:lstStyle/>
          <a:p>
            <a:r>
              <a:rPr lang="en-US" dirty="0" smtClean="0"/>
              <a:t>An important aspect of intelligence is </a:t>
            </a:r>
            <a:r>
              <a:rPr lang="en-US" b="1" i="1" dirty="0" smtClean="0"/>
              <a:t>goal-based</a:t>
            </a:r>
            <a:r>
              <a:rPr lang="en-US" dirty="0" smtClean="0"/>
              <a:t> problem solving. </a:t>
            </a:r>
          </a:p>
          <a:p>
            <a:r>
              <a:rPr lang="en-US" dirty="0" smtClean="0"/>
              <a:t>The </a:t>
            </a:r>
            <a:r>
              <a:rPr lang="en-US" b="1" dirty="0" smtClean="0"/>
              <a:t>solution</a:t>
            </a:r>
            <a:r>
              <a:rPr lang="en-US" dirty="0" smtClean="0"/>
              <a:t> of many </a:t>
            </a:r>
            <a:r>
              <a:rPr lang="en-US" b="1" dirty="0" smtClean="0"/>
              <a:t>problems</a:t>
            </a:r>
            <a:r>
              <a:rPr lang="en-US" dirty="0" smtClean="0"/>
              <a:t>  can be described by finding a </a:t>
            </a:r>
            <a:r>
              <a:rPr lang="en-US" b="1" dirty="0" smtClean="0"/>
              <a:t>sequence of actions</a:t>
            </a:r>
            <a:r>
              <a:rPr lang="en-US" dirty="0" smtClean="0"/>
              <a:t> that lead to a desirable </a:t>
            </a:r>
            <a:r>
              <a:rPr lang="en-US" b="1" dirty="0" smtClean="0"/>
              <a:t>goal.</a:t>
            </a:r>
            <a:r>
              <a:rPr lang="en-US" dirty="0" smtClean="0"/>
              <a:t> Each action changes the </a:t>
            </a:r>
            <a:r>
              <a:rPr lang="en-US" b="1" i="1" dirty="0" smtClean="0"/>
              <a:t>state</a:t>
            </a:r>
            <a:r>
              <a:rPr lang="en-US" dirty="0" smtClean="0"/>
              <a:t> and the aim is to find the sequence of actions and states that lead from the initial (start) state to a final (goal) state. </a:t>
            </a:r>
          </a:p>
          <a:p>
            <a:endParaRPr lang="en-US"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r>
              <a:rPr lang="en-US" dirty="0"/>
              <a:t> A better formulation would prohibit placing a queen in any square that is already attacked. :</a:t>
            </a:r>
            <a:endParaRPr lang="en-IN" dirty="0"/>
          </a:p>
          <a:p>
            <a:pPr lvl="0"/>
            <a:r>
              <a:rPr lang="en-US" b="1" dirty="0"/>
              <a:t>States</a:t>
            </a:r>
            <a:r>
              <a:rPr lang="en-US" dirty="0"/>
              <a:t> : Arrangements of n queens ( 0 &lt;= n &lt; = 8 ) ,one per column in the left most columns ,with no queen attacking another are states.</a:t>
            </a:r>
            <a:endParaRPr lang="en-IN" dirty="0"/>
          </a:p>
          <a:p>
            <a:pPr lvl="0"/>
            <a:r>
              <a:rPr lang="en-US" b="1" dirty="0"/>
              <a:t>Successor function</a:t>
            </a:r>
            <a:r>
              <a:rPr lang="en-US" dirty="0"/>
              <a:t> : Add a queen to any square in the left most empty column such that it is not attacked by any other queen.</a:t>
            </a:r>
            <a:endParaRPr lang="en-IN" dirty="0"/>
          </a:p>
          <a:p>
            <a:r>
              <a:rPr lang="en-US" dirty="0"/>
              <a:t>This formulation reduces the 8-queen state space  from 3 x 10</a:t>
            </a:r>
            <a:r>
              <a:rPr lang="en-US" baseline="30000" dirty="0"/>
              <a:t>14 </a:t>
            </a:r>
            <a:r>
              <a:rPr lang="en-US" dirty="0"/>
              <a:t>to just 2057,and solutions are easy to find.</a:t>
            </a:r>
            <a:endParaRPr lang="en-IN" dirty="0"/>
          </a:p>
          <a:p>
            <a:r>
              <a:rPr lang="en-US" dirty="0"/>
              <a:t>For the 100 queens the initial formulation has roughly 10</a:t>
            </a:r>
            <a:r>
              <a:rPr lang="en-US" baseline="30000" dirty="0"/>
              <a:t>400 </a:t>
            </a:r>
            <a:r>
              <a:rPr lang="en-US" dirty="0"/>
              <a:t>states whereas the improved formulation has about 10</a:t>
            </a:r>
            <a:r>
              <a:rPr lang="en-US" baseline="30000" dirty="0"/>
              <a:t>52 </a:t>
            </a:r>
            <a:r>
              <a:rPr lang="en-US" dirty="0"/>
              <a:t>states. This is a huge </a:t>
            </a:r>
            <a:r>
              <a:rPr lang="en-US" dirty="0" err="1"/>
              <a:t>reduction,but</a:t>
            </a:r>
            <a:r>
              <a:rPr lang="en-US" dirty="0"/>
              <a:t> the improved state space is still too big for the algorithms to handle.</a:t>
            </a:r>
            <a:endParaRPr lang="en-IN" dirty="0"/>
          </a:p>
        </p:txBody>
      </p:sp>
    </p:spTree>
    <p:extLst>
      <p:ext uri="{BB962C8B-B14F-4D97-AF65-F5344CB8AC3E}">
        <p14:creationId xmlns:p14="http://schemas.microsoft.com/office/powerpoint/2010/main" val="1019514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itle 1"/>
          <p:cNvSpPr>
            <a:spLocks noGrp="1"/>
          </p:cNvSpPr>
          <p:nvPr>
            <p:ph type="title"/>
          </p:nvPr>
        </p:nvSpPr>
        <p:spPr/>
        <p:txBody>
          <a:bodyPr>
            <a:normAutofit fontScale="90000"/>
          </a:bodyPr>
          <a:lstStyle/>
          <a:p>
            <a:r>
              <a:rPr lang="en-US" b="1" dirty="0"/>
              <a:t>Infinite State space</a:t>
            </a:r>
            <a:r>
              <a:rPr lang="en-IN" dirty="0"/>
              <a:t/>
            </a:r>
            <a:br>
              <a:rPr lang="en-IN" dirty="0"/>
            </a:br>
            <a:endParaRPr lang="en-IN" dirty="0"/>
          </a:p>
        </p:txBody>
      </p:sp>
    </p:spTree>
    <p:extLst>
      <p:ext uri="{BB962C8B-B14F-4D97-AF65-F5344CB8AC3E}">
        <p14:creationId xmlns:p14="http://schemas.microsoft.com/office/powerpoint/2010/main" val="1962698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Infinite State space</a:t>
            </a:r>
            <a:r>
              <a:rPr lang="en-IN" dirty="0"/>
              <a:t/>
            </a:r>
            <a:br>
              <a:rPr lang="en-IN" dirty="0"/>
            </a:br>
            <a:endParaRPr lang="en-IN" dirty="0"/>
          </a:p>
        </p:txBody>
      </p:sp>
      <p:sp>
        <p:nvSpPr>
          <p:cNvPr id="8" name="Rectangle 8"/>
          <p:cNvSpPr>
            <a:spLocks noChangeArrowheads="1"/>
          </p:cNvSpPr>
          <p:nvPr/>
        </p:nvSpPr>
        <p:spPr bwMode="auto">
          <a:xfrm>
            <a:off x="6400801" y="927996"/>
            <a:ext cx="298220" cy="177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sz="4000"/>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l="40063" t="33076" r="42949" b="56923"/>
          <a:stretch>
            <a:fillRect/>
          </a:stretch>
        </p:blipFill>
        <p:spPr bwMode="auto">
          <a:xfrm>
            <a:off x="6400800" y="1510538"/>
            <a:ext cx="2286000" cy="115646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381000" y="1847088"/>
            <a:ext cx="7848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problem definition is very simple: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MSY1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States</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Positive numbers.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MSY1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Initial state</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4.</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MSY1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Actions</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Apply factorial, square root, or floor operation (factorial for integers only).</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MSY1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Transition model</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As given by the mathematical definitions of the operations.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MSY1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Goal test</a:t>
            </a:r>
            <a:r>
              <a:rPr kumimoji="0" lang="en-US" altLang="en-US" sz="28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State is the desired positive integer.</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6179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82975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REAL-WORLD PROBLEMS</a:t>
            </a:r>
            <a:endParaRPr lang="en-US" dirty="0"/>
          </a:p>
        </p:txBody>
      </p:sp>
      <p:sp>
        <p:nvSpPr>
          <p:cNvPr id="3" name="Content Placeholder 2"/>
          <p:cNvSpPr>
            <a:spLocks noGrp="1"/>
          </p:cNvSpPr>
          <p:nvPr>
            <p:ph idx="1"/>
          </p:nvPr>
        </p:nvSpPr>
        <p:spPr/>
        <p:txBody>
          <a:bodyPr/>
          <a:lstStyle/>
          <a:p>
            <a:r>
              <a:rPr lang="en-US" dirty="0" smtClean="0"/>
              <a:t>Route-finding problem is defined in terms of specified locations and transitions along links between them. </a:t>
            </a:r>
          </a:p>
          <a:p>
            <a:r>
              <a:rPr lang="en-US" dirty="0" smtClean="0"/>
              <a:t>Applications: </a:t>
            </a:r>
          </a:p>
          <a:p>
            <a:pPr lvl="1"/>
            <a:r>
              <a:rPr lang="en-US" dirty="0" smtClean="0"/>
              <a:t>routing in computer networks,</a:t>
            </a:r>
          </a:p>
          <a:p>
            <a:pPr lvl="1"/>
            <a:r>
              <a:rPr lang="en-US" dirty="0" smtClean="0"/>
              <a:t>military operations planning,</a:t>
            </a:r>
          </a:p>
          <a:p>
            <a:pPr lvl="1"/>
            <a:r>
              <a:rPr lang="en-US" dirty="0" smtClean="0"/>
              <a:t>and air line travel planning systems.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noAutofit/>
          </a:bodyPr>
          <a:lstStyle/>
          <a:p>
            <a:r>
              <a:rPr lang="en-US" sz="2400" dirty="0" smtClean="0"/>
              <a:t>The </a:t>
            </a:r>
            <a:r>
              <a:rPr lang="en-US" sz="2400" b="1" dirty="0" smtClean="0"/>
              <a:t>airline travel problem </a:t>
            </a:r>
            <a:r>
              <a:rPr lang="en-US" sz="2400" dirty="0" smtClean="0"/>
              <a:t>is specifies as follows</a:t>
            </a:r>
            <a:r>
              <a:rPr lang="en-US" sz="2400" b="1" dirty="0" smtClean="0"/>
              <a:t> :</a:t>
            </a:r>
            <a:endParaRPr lang="en-US" sz="2400" dirty="0" smtClean="0"/>
          </a:p>
          <a:p>
            <a:pPr lvl="0"/>
            <a:r>
              <a:rPr lang="en-US" sz="2400" b="1" dirty="0" smtClean="0"/>
              <a:t>States : </a:t>
            </a:r>
            <a:r>
              <a:rPr lang="en-US" sz="2400" dirty="0" smtClean="0"/>
              <a:t>Each is represented by a location(</a:t>
            </a:r>
            <a:r>
              <a:rPr lang="en-US" sz="2400" dirty="0" err="1" smtClean="0"/>
              <a:t>e.g.,an</a:t>
            </a:r>
            <a:r>
              <a:rPr lang="en-US" sz="2400" dirty="0" smtClean="0"/>
              <a:t> airport) and the current time.</a:t>
            </a:r>
          </a:p>
          <a:p>
            <a:pPr lvl="0"/>
            <a:r>
              <a:rPr lang="en-US" sz="2400" b="1" dirty="0" smtClean="0"/>
              <a:t>Initial state : </a:t>
            </a:r>
            <a:r>
              <a:rPr lang="en-US" sz="2400" dirty="0" smtClean="0"/>
              <a:t>This is specified by the problem.</a:t>
            </a:r>
          </a:p>
          <a:p>
            <a:pPr lvl="0"/>
            <a:r>
              <a:rPr lang="en-US" sz="2400" b="1" dirty="0" smtClean="0"/>
              <a:t>Successor function : </a:t>
            </a:r>
            <a:r>
              <a:rPr lang="en-US" sz="2400" dirty="0" smtClean="0"/>
              <a:t>This returns the states resulting from taking any </a:t>
            </a:r>
            <a:r>
              <a:rPr lang="en-US" sz="2400" dirty="0" err="1" smtClean="0"/>
              <a:t>scheduled,leaving</a:t>
            </a:r>
            <a:r>
              <a:rPr lang="en-US" sz="2400" dirty="0" smtClean="0"/>
              <a:t> later than the current time plus the within-airport transit </a:t>
            </a:r>
            <a:r>
              <a:rPr lang="en-US" sz="2400" dirty="0" err="1" smtClean="0"/>
              <a:t>time,from</a:t>
            </a:r>
            <a:r>
              <a:rPr lang="en-US" sz="2400" dirty="0" smtClean="0"/>
              <a:t> the current airport to another.</a:t>
            </a:r>
          </a:p>
          <a:p>
            <a:pPr lvl="0"/>
            <a:r>
              <a:rPr lang="en-US" sz="2400" b="1" dirty="0" smtClean="0"/>
              <a:t>Goal Test : </a:t>
            </a:r>
            <a:r>
              <a:rPr lang="en-US" sz="2400" dirty="0" smtClean="0"/>
              <a:t>Are we at the destination by some </a:t>
            </a:r>
            <a:r>
              <a:rPr lang="en-US" sz="2400" dirty="0" err="1" smtClean="0"/>
              <a:t>prespecified</a:t>
            </a:r>
            <a:r>
              <a:rPr lang="en-US" sz="2400" dirty="0" smtClean="0"/>
              <a:t> time?</a:t>
            </a:r>
          </a:p>
          <a:p>
            <a:pPr lvl="0"/>
            <a:r>
              <a:rPr lang="en-US" sz="2400" b="1" dirty="0" smtClean="0"/>
              <a:t>Path cost : </a:t>
            </a:r>
            <a:r>
              <a:rPr lang="en-US" sz="2400" dirty="0" smtClean="0"/>
              <a:t>This depends upon the monetary </a:t>
            </a:r>
            <a:r>
              <a:rPr lang="en-US" sz="2400" dirty="0" err="1" smtClean="0"/>
              <a:t>cost,waiting</a:t>
            </a:r>
            <a:r>
              <a:rPr lang="en-US" sz="2400" dirty="0" smtClean="0"/>
              <a:t> </a:t>
            </a:r>
            <a:r>
              <a:rPr lang="en-US" sz="2400" dirty="0" err="1" smtClean="0"/>
              <a:t>time,flight</a:t>
            </a:r>
            <a:r>
              <a:rPr lang="en-US" sz="2400" dirty="0" smtClean="0"/>
              <a:t> </a:t>
            </a:r>
            <a:r>
              <a:rPr lang="en-US" sz="2400" dirty="0" err="1" smtClean="0"/>
              <a:t>time,customs</a:t>
            </a:r>
            <a:r>
              <a:rPr lang="en-US" sz="2400" dirty="0" smtClean="0"/>
              <a:t> and immigration </a:t>
            </a:r>
            <a:r>
              <a:rPr lang="en-US" sz="2400" dirty="0" err="1" smtClean="0"/>
              <a:t>procedures,seat</a:t>
            </a:r>
            <a:r>
              <a:rPr lang="en-US" sz="2400" dirty="0" smtClean="0"/>
              <a:t> </a:t>
            </a:r>
            <a:r>
              <a:rPr lang="en-US" sz="2400" dirty="0" err="1" smtClean="0"/>
              <a:t>quality,time</a:t>
            </a:r>
            <a:r>
              <a:rPr lang="en-US" sz="2400" dirty="0" smtClean="0"/>
              <a:t> of </a:t>
            </a:r>
            <a:r>
              <a:rPr lang="en-US" sz="2400" dirty="0" err="1" smtClean="0"/>
              <a:t>dat,type</a:t>
            </a:r>
            <a:r>
              <a:rPr lang="en-US" sz="2400" dirty="0" smtClean="0"/>
              <a:t> of air </a:t>
            </a:r>
            <a:r>
              <a:rPr lang="en-US" sz="2400" dirty="0" err="1" smtClean="0"/>
              <a:t>plane,frequent</a:t>
            </a:r>
            <a:r>
              <a:rPr lang="en-US" sz="2400" dirty="0" smtClean="0"/>
              <a:t>-flyer mileage awards, and so on.</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229600" cy="4389120"/>
          </a:xfrm>
        </p:spPr>
        <p:txBody>
          <a:bodyPr>
            <a:normAutofit/>
          </a:bodyPr>
          <a:lstStyle/>
          <a:p>
            <a:r>
              <a:rPr lang="en-US" b="1" dirty="0" smtClean="0"/>
              <a:t>THE TRAVELLING SALESPERSON PROBLEM(TSP)</a:t>
            </a:r>
            <a:endParaRPr lang="en-US" dirty="0" smtClean="0"/>
          </a:p>
          <a:p>
            <a:r>
              <a:rPr lang="en-US" dirty="0" smtClean="0"/>
              <a:t>        Is a touring problem in which each city must be visited exactly once. The aim is to find the shortest </a:t>
            </a:r>
            <a:r>
              <a:rPr lang="en-US" dirty="0" err="1" smtClean="0"/>
              <a:t>tour.The</a:t>
            </a:r>
            <a:r>
              <a:rPr lang="en-US" dirty="0" smtClean="0"/>
              <a:t> problem is known to be </a:t>
            </a:r>
            <a:r>
              <a:rPr lang="en-US" b="1" dirty="0" smtClean="0"/>
              <a:t>NP-hard</a:t>
            </a:r>
            <a:r>
              <a:rPr lang="en-US" dirty="0" smtClean="0"/>
              <a:t>. Enormous efforts have been expended to improve the capabilities of TSP algorithms.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VLSI layout</a:t>
            </a:r>
            <a:endParaRPr lang="en-US" dirty="0" smtClean="0"/>
          </a:p>
          <a:p>
            <a:r>
              <a:rPr lang="en-US" dirty="0" smtClean="0"/>
              <a:t>A </a:t>
            </a:r>
            <a:r>
              <a:rPr lang="en-US" b="1" dirty="0" smtClean="0"/>
              <a:t>VLSI layout</a:t>
            </a:r>
            <a:r>
              <a:rPr lang="en-US" dirty="0" smtClean="0"/>
              <a:t> problem requires positioning millions of components and connections on a chip to minimize area ,minimize circuit </a:t>
            </a:r>
            <a:r>
              <a:rPr lang="en-US" dirty="0" err="1" smtClean="0"/>
              <a:t>delays,minimize</a:t>
            </a:r>
            <a:r>
              <a:rPr lang="en-US" dirty="0" smtClean="0"/>
              <a:t> stray </a:t>
            </a:r>
            <a:r>
              <a:rPr lang="en-US" dirty="0" err="1" smtClean="0"/>
              <a:t>capacitances,and</a:t>
            </a:r>
            <a:r>
              <a:rPr lang="en-US" dirty="0" smtClean="0"/>
              <a:t> maximize manufacturing yield. The layout problem is split into two parts : </a:t>
            </a:r>
            <a:r>
              <a:rPr lang="en-US" b="1" dirty="0" smtClean="0"/>
              <a:t>cell layout</a:t>
            </a:r>
            <a:r>
              <a:rPr lang="en-US" dirty="0" smtClean="0"/>
              <a:t> and </a:t>
            </a:r>
            <a:r>
              <a:rPr lang="en-US" b="1" dirty="0" smtClean="0"/>
              <a:t>channel routing</a:t>
            </a:r>
            <a:r>
              <a:rPr lang="en-US" dirty="0" smtClean="0"/>
              <a: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389120"/>
          </a:xfrm>
        </p:spPr>
        <p:txBody>
          <a:bodyPr>
            <a:normAutofit/>
          </a:bodyPr>
          <a:lstStyle/>
          <a:p>
            <a:r>
              <a:rPr lang="en-US" b="1" dirty="0" smtClean="0"/>
              <a:t>ROBOT navigation </a:t>
            </a:r>
            <a:r>
              <a:rPr lang="en-US" dirty="0" smtClean="0"/>
              <a:t>is a generalization of the route-finding problem. Rather than a discrete set of </a:t>
            </a:r>
            <a:r>
              <a:rPr lang="en-US" dirty="0" err="1" smtClean="0"/>
              <a:t>routes,a</a:t>
            </a:r>
            <a:r>
              <a:rPr lang="en-US" dirty="0" smtClean="0"/>
              <a:t> robot can move in a continuous space with an infinite set of possible actions and states. For a circular Robot moving on a flat </a:t>
            </a:r>
            <a:r>
              <a:rPr lang="en-US" dirty="0" err="1" smtClean="0"/>
              <a:t>surface,the</a:t>
            </a:r>
            <a:r>
              <a:rPr lang="en-US" dirty="0" smtClean="0"/>
              <a:t> space is essentially two-dimensional.</a:t>
            </a:r>
          </a:p>
          <a:p>
            <a:r>
              <a:rPr lang="en-US" dirty="0" smtClean="0"/>
              <a:t>When the robot has arms and legs or wheels that also must be </a:t>
            </a:r>
            <a:r>
              <a:rPr lang="en-US" dirty="0" err="1" smtClean="0"/>
              <a:t>controlled,the</a:t>
            </a:r>
            <a:r>
              <a:rPr lang="en-US" dirty="0" smtClean="0"/>
              <a:t> search space becomes multi-dimensional. Advanced techniques are required to make the search space finite.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389120"/>
          </a:xfrm>
        </p:spPr>
        <p:txBody>
          <a:bodyPr>
            <a:normAutofit lnSpcReduction="10000"/>
          </a:bodyPr>
          <a:lstStyle/>
          <a:p>
            <a:r>
              <a:rPr lang="en-US" b="1" dirty="0" smtClean="0"/>
              <a:t>AUTOMATIC ASSEMBLY SEQUENCING</a:t>
            </a:r>
            <a:endParaRPr lang="en-US" dirty="0" smtClean="0"/>
          </a:p>
          <a:p>
            <a:r>
              <a:rPr lang="en-US" dirty="0" smtClean="0"/>
              <a:t>The example includes assembly of intricate objects such as electric motors. The aim in assembly problems is to find the order in which to assemble the parts of some objects. If the wrong order is </a:t>
            </a:r>
            <a:r>
              <a:rPr lang="en-US" dirty="0" err="1" smtClean="0"/>
              <a:t>choosen,there</a:t>
            </a:r>
            <a:r>
              <a:rPr lang="en-US" dirty="0" smtClean="0"/>
              <a:t> will be no way to add some part later without undoing </a:t>
            </a:r>
            <a:r>
              <a:rPr lang="en-US" dirty="0" err="1" smtClean="0"/>
              <a:t>somework</a:t>
            </a:r>
            <a:r>
              <a:rPr lang="en-US" dirty="0" smtClean="0"/>
              <a:t> already done.</a:t>
            </a:r>
          </a:p>
          <a:p>
            <a:r>
              <a:rPr lang="en-US" dirty="0" smtClean="0"/>
              <a:t>Another important assembly problem is protein </a:t>
            </a:r>
            <a:r>
              <a:rPr lang="en-US" dirty="0" err="1" smtClean="0"/>
              <a:t>design,in</a:t>
            </a:r>
            <a:r>
              <a:rPr lang="en-US" dirty="0" smtClean="0"/>
              <a:t> which the goal is to find a sequence of Amino acids that will be fold into a three-dimensional protein with the right properties to cure some disease.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89120"/>
          </a:xfrm>
        </p:spPr>
        <p:txBody>
          <a:bodyPr>
            <a:normAutofit fontScale="92500"/>
          </a:bodyPr>
          <a:lstStyle/>
          <a:p>
            <a:r>
              <a:rPr lang="en-US" dirty="0" smtClean="0"/>
              <a:t>A well-defined problem can be described by: </a:t>
            </a:r>
          </a:p>
          <a:p>
            <a:pPr lvl="0"/>
            <a:r>
              <a:rPr lang="en-US" b="1" dirty="0" smtClean="0"/>
              <a:t>Initial state</a:t>
            </a:r>
            <a:r>
              <a:rPr lang="en-US" dirty="0" smtClean="0"/>
              <a:t> </a:t>
            </a:r>
          </a:p>
          <a:p>
            <a:pPr lvl="0"/>
            <a:r>
              <a:rPr lang="en-US" b="1" dirty="0" smtClean="0"/>
              <a:t>Operator or successor function</a:t>
            </a:r>
            <a:r>
              <a:rPr lang="en-US" dirty="0" smtClean="0"/>
              <a:t> - for any state x returns s(x), the set of states reachable from x with one action</a:t>
            </a:r>
          </a:p>
          <a:p>
            <a:pPr lvl="0"/>
            <a:r>
              <a:rPr lang="en-US" b="1" dirty="0" smtClean="0"/>
              <a:t>State space</a:t>
            </a:r>
            <a:r>
              <a:rPr lang="en-US" dirty="0" smtClean="0"/>
              <a:t> - all states reachable from initial by any sequence of actions </a:t>
            </a:r>
          </a:p>
          <a:p>
            <a:pPr lvl="0"/>
            <a:r>
              <a:rPr lang="en-US" b="1" dirty="0" smtClean="0"/>
              <a:t>Path</a:t>
            </a:r>
            <a:r>
              <a:rPr lang="en-US" dirty="0" smtClean="0"/>
              <a:t> - sequence through state space</a:t>
            </a:r>
          </a:p>
          <a:p>
            <a:pPr lvl="0"/>
            <a:r>
              <a:rPr lang="en-US" b="1" dirty="0" smtClean="0"/>
              <a:t>Path cost</a:t>
            </a:r>
            <a:r>
              <a:rPr lang="en-US" dirty="0" smtClean="0"/>
              <a:t> - function that assigns a cost to a path. Cost of a path is the sum of costs of individual actions along the path</a:t>
            </a:r>
          </a:p>
          <a:p>
            <a:pPr lvl="0"/>
            <a:r>
              <a:rPr lang="en-US" b="1" dirty="0" smtClean="0"/>
              <a:t>Goal test</a:t>
            </a:r>
            <a:r>
              <a:rPr lang="en-US" dirty="0" smtClean="0"/>
              <a:t> - test to determine if at goal state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389120"/>
          </a:xfrm>
        </p:spPr>
        <p:txBody>
          <a:bodyPr/>
          <a:lstStyle/>
          <a:p>
            <a:r>
              <a:rPr lang="en-US" b="1" dirty="0" smtClean="0"/>
              <a:t>INTERNET SEARCHING</a:t>
            </a:r>
            <a:endParaRPr lang="en-US" dirty="0" smtClean="0"/>
          </a:p>
          <a:p>
            <a:r>
              <a:rPr lang="en-US" b="1" dirty="0" smtClean="0"/>
              <a:t>   </a:t>
            </a:r>
            <a:r>
              <a:rPr lang="en-US" dirty="0" smtClean="0"/>
              <a:t>In recent years there has been increased demand for software robots that perform Internet </a:t>
            </a:r>
            <a:r>
              <a:rPr lang="en-US" dirty="0" err="1" smtClean="0"/>
              <a:t>searching.,looking</a:t>
            </a:r>
            <a:r>
              <a:rPr lang="en-US" dirty="0" smtClean="0"/>
              <a:t> for answers to </a:t>
            </a:r>
            <a:r>
              <a:rPr lang="en-US" dirty="0" err="1" smtClean="0"/>
              <a:t>questions,for</a:t>
            </a:r>
            <a:r>
              <a:rPr lang="en-US" dirty="0" smtClean="0"/>
              <a:t> related </a:t>
            </a:r>
            <a:r>
              <a:rPr lang="en-US" dirty="0" err="1" smtClean="0"/>
              <a:t>information,or</a:t>
            </a:r>
            <a:r>
              <a:rPr lang="en-US" dirty="0" smtClean="0"/>
              <a:t> for shopping deals. The searching techniques consider internet as a graph of nodes(pages) connected by links.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229600" cy="4389120"/>
          </a:xfrm>
        </p:spPr>
        <p:txBody>
          <a:bodyPr>
            <a:normAutofit/>
          </a:bodyPr>
          <a:lstStyle/>
          <a:p>
            <a:r>
              <a:rPr lang="en-US" b="1" dirty="0" smtClean="0"/>
              <a:t>What is Search? </a:t>
            </a:r>
          </a:p>
          <a:p>
            <a:r>
              <a:rPr lang="en-US" b="1" dirty="0" smtClean="0"/>
              <a:t>Search</a:t>
            </a:r>
            <a:r>
              <a:rPr lang="en-US" dirty="0" smtClean="0"/>
              <a:t> is the systematic examination of </a:t>
            </a:r>
            <a:r>
              <a:rPr lang="en-US" b="1" dirty="0" smtClean="0"/>
              <a:t>states</a:t>
            </a:r>
            <a:r>
              <a:rPr lang="en-US" dirty="0" smtClean="0"/>
              <a:t> to find path from the </a:t>
            </a:r>
            <a:r>
              <a:rPr lang="en-US" b="1" dirty="0" smtClean="0"/>
              <a:t>start/root state</a:t>
            </a:r>
            <a:r>
              <a:rPr lang="en-US" dirty="0" smtClean="0"/>
              <a:t> to the </a:t>
            </a:r>
            <a:r>
              <a:rPr lang="en-US" b="1" dirty="0" smtClean="0"/>
              <a:t>goal state. </a:t>
            </a:r>
            <a:endParaRPr lang="en-US" dirty="0" smtClean="0"/>
          </a:p>
          <a:p>
            <a:r>
              <a:rPr lang="en-US" dirty="0" smtClean="0"/>
              <a:t>The set of possible states, together with </a:t>
            </a:r>
            <a:r>
              <a:rPr lang="en-US" i="1" dirty="0" smtClean="0"/>
              <a:t>operators</a:t>
            </a:r>
            <a:r>
              <a:rPr lang="en-US" dirty="0" smtClean="0"/>
              <a:t> defining their connectivity constitute the </a:t>
            </a:r>
            <a:r>
              <a:rPr lang="en-US" i="1" dirty="0" smtClean="0"/>
              <a:t>search space</a:t>
            </a:r>
            <a:r>
              <a:rPr lang="en-US" dirty="0" smtClean="0"/>
              <a:t>. </a:t>
            </a:r>
          </a:p>
          <a:p>
            <a:r>
              <a:rPr lang="en-US" dirty="0" smtClean="0"/>
              <a:t>The output of a search algorithm is a solution, that is, a path from the initial state to a state that satisfies the goal test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 Problem </a:t>
            </a:r>
            <a:br>
              <a:rPr lang="en-US" dirty="0" smtClean="0"/>
            </a:br>
            <a:endParaRPr lang="en-US" dirty="0"/>
          </a:p>
        </p:txBody>
      </p:sp>
      <p:sp>
        <p:nvSpPr>
          <p:cNvPr id="3" name="Content Placeholder 2"/>
          <p:cNvSpPr>
            <a:spLocks noGrp="1"/>
          </p:cNvSpPr>
          <p:nvPr>
            <p:ph idx="1"/>
          </p:nvPr>
        </p:nvSpPr>
        <p:spPr>
          <a:xfrm>
            <a:off x="381000" y="1447800"/>
            <a:ext cx="8229600" cy="4389120"/>
          </a:xfrm>
        </p:spPr>
        <p:txBody>
          <a:bodyPr>
            <a:normAutofit fontScale="92500" lnSpcReduction="20000"/>
          </a:bodyPr>
          <a:lstStyle/>
          <a:p>
            <a:pPr>
              <a:buNone/>
            </a:pPr>
            <a:r>
              <a:rPr lang="en-US" dirty="0" smtClean="0"/>
              <a:t>We are now ready to formally describe a search problem. </a:t>
            </a:r>
          </a:p>
          <a:p>
            <a:pPr>
              <a:buNone/>
            </a:pPr>
            <a:r>
              <a:rPr lang="en-US" dirty="0" smtClean="0"/>
              <a:t>A search problem consists of the following: </a:t>
            </a:r>
          </a:p>
          <a:p>
            <a:pPr>
              <a:buNone/>
            </a:pPr>
            <a:endParaRPr lang="en-US" dirty="0" smtClean="0"/>
          </a:p>
          <a:p>
            <a:pPr>
              <a:buNone/>
            </a:pPr>
            <a:r>
              <a:rPr lang="en-US" dirty="0" smtClean="0"/>
              <a:t>• S: the full set of states </a:t>
            </a:r>
          </a:p>
          <a:p>
            <a:pPr>
              <a:buNone/>
            </a:pPr>
            <a:endParaRPr lang="en-US" dirty="0" smtClean="0"/>
          </a:p>
          <a:p>
            <a:pPr>
              <a:buNone/>
            </a:pPr>
            <a:r>
              <a:rPr lang="en-US" dirty="0" smtClean="0"/>
              <a:t>• s</a:t>
            </a:r>
            <a:r>
              <a:rPr lang="en-US" baseline="30000" dirty="0" smtClean="0"/>
              <a:t>0 </a:t>
            </a:r>
            <a:r>
              <a:rPr lang="en-US" dirty="0" smtClean="0"/>
              <a:t>: the initial state </a:t>
            </a:r>
          </a:p>
          <a:p>
            <a:pPr>
              <a:buNone/>
            </a:pPr>
            <a:endParaRPr lang="en-US" dirty="0" smtClean="0"/>
          </a:p>
          <a:p>
            <a:pPr>
              <a:buNone/>
            </a:pPr>
            <a:r>
              <a:rPr lang="en-US" dirty="0" smtClean="0"/>
              <a:t>• A:S→S is a set of operators </a:t>
            </a:r>
          </a:p>
          <a:p>
            <a:pPr>
              <a:buNone/>
            </a:pPr>
            <a:endParaRPr lang="en-US" dirty="0" smtClean="0"/>
          </a:p>
          <a:p>
            <a:pPr>
              <a:buNone/>
            </a:pPr>
            <a:r>
              <a:rPr lang="en-US" dirty="0" smtClean="0"/>
              <a:t>• G is the set of final states. </a:t>
            </a:r>
          </a:p>
          <a:p>
            <a:pPr>
              <a:buNone/>
            </a:pPr>
            <a:r>
              <a:rPr lang="en-US" dirty="0" smtClean="0"/>
              <a:t>Note that G ⊆S </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4876800" y="2362200"/>
            <a:ext cx="3838575" cy="3895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1000" y="685800"/>
            <a:ext cx="8229600" cy="5821363"/>
          </a:xfrm>
        </p:spPr>
        <p:txBody>
          <a:bodyPr>
            <a:normAutofit fontScale="92500" lnSpcReduction="20000"/>
          </a:bodyPr>
          <a:lstStyle/>
          <a:p>
            <a:r>
              <a:rPr lang="en-US" dirty="0" smtClean="0"/>
              <a:t>The </a:t>
            </a:r>
            <a:r>
              <a:rPr lang="en-US" u="sng" dirty="0" smtClean="0"/>
              <a:t>search problem is to find a sequence of actions which transforms the agent from the initial state to a goal state </a:t>
            </a:r>
            <a:r>
              <a:rPr lang="en-US" u="sng" dirty="0" err="1" smtClean="0"/>
              <a:t>g∈G</a:t>
            </a:r>
            <a:r>
              <a:rPr lang="en-US" u="sng" dirty="0" smtClean="0"/>
              <a:t>. A search problem is represented by a 4-tuple {S, s</a:t>
            </a:r>
            <a:r>
              <a:rPr lang="en-US" b="1" u="sng" baseline="30000" dirty="0" smtClean="0"/>
              <a:t>0</a:t>
            </a:r>
            <a:r>
              <a:rPr lang="en-US" b="1" u="sng" dirty="0" smtClean="0"/>
              <a:t>, A, G}. </a:t>
            </a:r>
          </a:p>
          <a:p>
            <a:r>
              <a:rPr lang="en-US" dirty="0" smtClean="0"/>
              <a:t>S: set of states </a:t>
            </a:r>
          </a:p>
          <a:p>
            <a:r>
              <a:rPr lang="en-US" dirty="0" smtClean="0"/>
              <a:t>s</a:t>
            </a:r>
            <a:r>
              <a:rPr lang="en-US" baseline="30000" dirty="0" smtClean="0"/>
              <a:t>0 </a:t>
            </a:r>
            <a:r>
              <a:rPr lang="en-US" dirty="0" smtClean="0"/>
              <a:t>∈ S : initial state </a:t>
            </a:r>
          </a:p>
          <a:p>
            <a:r>
              <a:rPr lang="en-US" dirty="0" smtClean="0"/>
              <a:t>A: S-&gt;S operators/ actions that transform one state to another state </a:t>
            </a:r>
          </a:p>
          <a:p>
            <a:r>
              <a:rPr lang="en-US" dirty="0" smtClean="0"/>
              <a:t>G : goal, a set of states. G ⊆ S </a:t>
            </a:r>
          </a:p>
          <a:p>
            <a:r>
              <a:rPr lang="en-US" dirty="0" smtClean="0"/>
              <a:t>This sequence of actions is called a solution plan. It is a path from the initial state to a goal state. A </a:t>
            </a:r>
            <a:r>
              <a:rPr lang="en-US" i="1" dirty="0" smtClean="0"/>
              <a:t>plan P is a sequence of actions. </a:t>
            </a:r>
          </a:p>
          <a:p>
            <a:r>
              <a:rPr lang="en-US" dirty="0" smtClean="0"/>
              <a:t>P = {a</a:t>
            </a:r>
            <a:r>
              <a:rPr lang="en-US" b="1" baseline="30000" dirty="0" smtClean="0"/>
              <a:t>0</a:t>
            </a:r>
            <a:r>
              <a:rPr lang="en-US" b="1" dirty="0" smtClean="0"/>
              <a:t>, a</a:t>
            </a:r>
            <a:r>
              <a:rPr lang="en-US" b="1" baseline="30000" dirty="0" smtClean="0"/>
              <a:t>1</a:t>
            </a:r>
            <a:r>
              <a:rPr lang="en-US" b="1" dirty="0" smtClean="0"/>
              <a:t>, … , </a:t>
            </a:r>
            <a:r>
              <a:rPr lang="en-US" b="1" dirty="0" err="1" smtClean="0"/>
              <a:t>a</a:t>
            </a:r>
            <a:r>
              <a:rPr lang="en-US" b="1" baseline="30000" dirty="0" err="1" smtClean="0"/>
              <a:t>N</a:t>
            </a:r>
            <a:r>
              <a:rPr lang="en-US" b="1" dirty="0" smtClean="0"/>
              <a:t>} which leads to traversing a number of states {s</a:t>
            </a:r>
            <a:r>
              <a:rPr lang="en-US" b="1" baseline="30000" dirty="0" smtClean="0"/>
              <a:t>0</a:t>
            </a:r>
            <a:r>
              <a:rPr lang="en-US" b="1" dirty="0" smtClean="0"/>
              <a:t>, s</a:t>
            </a:r>
            <a:r>
              <a:rPr lang="en-US" b="1" baseline="30000" dirty="0" smtClean="0"/>
              <a:t>1</a:t>
            </a:r>
            <a:r>
              <a:rPr lang="en-US" b="1" dirty="0" smtClean="0"/>
              <a:t>, … , s</a:t>
            </a:r>
            <a:r>
              <a:rPr lang="en-US" b="1" baseline="30000" dirty="0" smtClean="0"/>
              <a:t>N+1</a:t>
            </a:r>
            <a:r>
              <a:rPr lang="en-US" b="1" dirty="0" smtClean="0"/>
              <a:t>∈G}. A sequence of states is called a path. The cost of a path is a positive number. In many cases the path cost is computed by taking the sum of the costs of each action.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IN" dirty="0" smtClean="0"/>
              <a:t>Search</a:t>
            </a:r>
            <a:endParaRPr lang="en-IN" dirty="0"/>
          </a:p>
        </p:txBody>
      </p:sp>
      <p:sp>
        <p:nvSpPr>
          <p:cNvPr id="3" name="Content Placeholder 2"/>
          <p:cNvSpPr>
            <a:spLocks noGrp="1"/>
          </p:cNvSpPr>
          <p:nvPr>
            <p:ph idx="1"/>
          </p:nvPr>
        </p:nvSpPr>
        <p:spPr>
          <a:xfrm>
            <a:off x="436605" y="1371600"/>
            <a:ext cx="8229600" cy="4389120"/>
          </a:xfrm>
        </p:spPr>
        <p:txBody>
          <a:bodyPr/>
          <a:lstStyle/>
          <a:p>
            <a:r>
              <a:rPr lang="en-US" b="1" dirty="0"/>
              <a:t>Search</a:t>
            </a:r>
            <a:r>
              <a:rPr lang="en-US" dirty="0"/>
              <a:t> is the systematic examination of </a:t>
            </a:r>
            <a:r>
              <a:rPr lang="en-US" b="1" dirty="0"/>
              <a:t>states</a:t>
            </a:r>
            <a:r>
              <a:rPr lang="en-US" dirty="0"/>
              <a:t> to find path from the </a:t>
            </a:r>
            <a:r>
              <a:rPr lang="en-US" b="1" dirty="0"/>
              <a:t>start/root state</a:t>
            </a:r>
            <a:r>
              <a:rPr lang="en-US" dirty="0"/>
              <a:t> to the </a:t>
            </a:r>
            <a:r>
              <a:rPr lang="en-US" b="1" dirty="0"/>
              <a:t>goal state. </a:t>
            </a:r>
            <a:endParaRPr lang="en-IN" dirty="0"/>
          </a:p>
          <a:p>
            <a:r>
              <a:rPr lang="en-US" dirty="0"/>
              <a:t>The set of possible states, together with </a:t>
            </a:r>
            <a:r>
              <a:rPr lang="en-US" i="1" dirty="0"/>
              <a:t>operators</a:t>
            </a:r>
            <a:r>
              <a:rPr lang="en-US" dirty="0"/>
              <a:t> defining their connectivity constitute the </a:t>
            </a:r>
            <a:r>
              <a:rPr lang="en-US" i="1" dirty="0"/>
              <a:t>search space</a:t>
            </a:r>
            <a:r>
              <a:rPr lang="en-US" dirty="0"/>
              <a:t>. </a:t>
            </a:r>
            <a:endParaRPr lang="en-IN" dirty="0"/>
          </a:p>
          <a:p>
            <a:r>
              <a:rPr lang="en-US" dirty="0"/>
              <a:t>The output of a search algorithm is a solution, that is, a path from the initial state to a state that satisfies the goal test. </a:t>
            </a:r>
            <a:endParaRPr lang="en-IN" dirty="0"/>
          </a:p>
          <a:p>
            <a:endParaRPr lang="en-IN" dirty="0"/>
          </a:p>
        </p:txBody>
      </p:sp>
    </p:spTree>
    <p:extLst>
      <p:ext uri="{BB962C8B-B14F-4D97-AF65-F5344CB8AC3E}">
        <p14:creationId xmlns:p14="http://schemas.microsoft.com/office/powerpoint/2010/main" val="496765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r>
              <a:rPr lang="en-US" b="1" dirty="0"/>
              <a:t>Problem-solving </a:t>
            </a:r>
            <a:r>
              <a:rPr lang="en-US" b="1" dirty="0" smtClean="0"/>
              <a:t>agents</a:t>
            </a:r>
            <a:endParaRPr lang="en-IN" dirty="0"/>
          </a:p>
        </p:txBody>
      </p:sp>
      <p:sp>
        <p:nvSpPr>
          <p:cNvPr id="3" name="Content Placeholder 2"/>
          <p:cNvSpPr>
            <a:spLocks noGrp="1"/>
          </p:cNvSpPr>
          <p:nvPr>
            <p:ph idx="1"/>
          </p:nvPr>
        </p:nvSpPr>
        <p:spPr>
          <a:xfrm>
            <a:off x="5257800" y="1676400"/>
            <a:ext cx="3733800" cy="4495800"/>
          </a:xfrm>
        </p:spPr>
        <p:txBody>
          <a:bodyPr>
            <a:normAutofit fontScale="92500" lnSpcReduction="20000"/>
          </a:bodyPr>
          <a:lstStyle/>
          <a:p>
            <a:r>
              <a:rPr lang="en-US" b="1" dirty="0"/>
              <a:t>Goal </a:t>
            </a:r>
            <a:r>
              <a:rPr lang="en-US" b="1" dirty="0" err="1"/>
              <a:t>formulation</a:t>
            </a:r>
            <a:r>
              <a:rPr lang="en-US" dirty="0" err="1"/>
              <a:t>,based</a:t>
            </a:r>
            <a:r>
              <a:rPr lang="en-US" dirty="0"/>
              <a:t> on the current situation and the agent’s performance measure</a:t>
            </a:r>
            <a:r>
              <a:rPr lang="en-US" dirty="0" smtClean="0"/>
              <a:t>, is </a:t>
            </a:r>
            <a:r>
              <a:rPr lang="en-US" dirty="0"/>
              <a:t>the first step in problem solving. The agent’s task is to find out which sequence of actions will get to a goal state.</a:t>
            </a:r>
            <a:endParaRPr lang="en-IN" dirty="0"/>
          </a:p>
          <a:p>
            <a:r>
              <a:rPr lang="en-US" b="1" dirty="0"/>
              <a:t>Problem formulation</a:t>
            </a:r>
            <a:r>
              <a:rPr lang="en-US" dirty="0"/>
              <a:t> is the process of deciding what actions and states to consider. </a:t>
            </a:r>
            <a:endParaRPr lang="en-IN" dirty="0"/>
          </a:p>
        </p:txBody>
      </p:sp>
      <p:pic>
        <p:nvPicPr>
          <p:cNvPr id="5" name="Picture 4"/>
          <p:cNvPicPr/>
          <p:nvPr/>
        </p:nvPicPr>
        <p:blipFill>
          <a:blip r:embed="rId3"/>
          <a:srcRect l="36859" t="25385" r="7532" b="15641"/>
          <a:stretch>
            <a:fillRect/>
          </a:stretch>
        </p:blipFill>
        <p:spPr bwMode="auto">
          <a:xfrm>
            <a:off x="228601" y="1600200"/>
            <a:ext cx="4876800" cy="4495800"/>
          </a:xfrm>
          <a:prstGeom prst="rect">
            <a:avLst/>
          </a:prstGeom>
          <a:noFill/>
          <a:ln w="9525">
            <a:noFill/>
            <a:miter lim="800000"/>
            <a:headEnd/>
            <a:tailEnd/>
          </a:ln>
        </p:spPr>
      </p:pic>
    </p:spTree>
    <p:extLst>
      <p:ext uri="{BB962C8B-B14F-4D97-AF65-F5344CB8AC3E}">
        <p14:creationId xmlns:p14="http://schemas.microsoft.com/office/powerpoint/2010/main" val="155400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389120"/>
          </a:xfrm>
        </p:spPr>
        <p:txBody>
          <a:bodyPr>
            <a:normAutofit/>
          </a:bodyPr>
          <a:lstStyle/>
          <a:p>
            <a:r>
              <a:rPr lang="en-US" b="1" dirty="0" smtClean="0"/>
              <a:t>Search</a:t>
            </a:r>
            <a:endParaRPr lang="en-US" dirty="0" smtClean="0"/>
          </a:p>
          <a:p>
            <a:r>
              <a:rPr lang="en-US" dirty="0" smtClean="0"/>
              <a:t>The process of looking for sequences actions from the current state to reach the goal state is called </a:t>
            </a:r>
            <a:r>
              <a:rPr lang="en-US" b="1" dirty="0" smtClean="0"/>
              <a:t>search.</a:t>
            </a:r>
            <a:endParaRPr lang="en-US" dirty="0" smtClean="0"/>
          </a:p>
          <a:p>
            <a:r>
              <a:rPr lang="en-US" dirty="0" smtClean="0"/>
              <a:t>The </a:t>
            </a:r>
            <a:r>
              <a:rPr lang="en-US" b="1" dirty="0" smtClean="0"/>
              <a:t>search algorithm</a:t>
            </a:r>
            <a:r>
              <a:rPr lang="en-US" dirty="0" smtClean="0"/>
              <a:t> takes a </a:t>
            </a:r>
            <a:r>
              <a:rPr lang="en-US" b="1" dirty="0" smtClean="0"/>
              <a:t>problem</a:t>
            </a:r>
            <a:r>
              <a:rPr lang="en-US" dirty="0" smtClean="0"/>
              <a:t> as </a:t>
            </a:r>
            <a:r>
              <a:rPr lang="en-US" b="1" dirty="0" smtClean="0"/>
              <a:t>input</a:t>
            </a:r>
            <a:r>
              <a:rPr lang="en-US" dirty="0" smtClean="0"/>
              <a:t> and returns a </a:t>
            </a:r>
            <a:r>
              <a:rPr lang="en-US" b="1" dirty="0" smtClean="0"/>
              <a:t>solution</a:t>
            </a:r>
            <a:r>
              <a:rPr lang="en-US" dirty="0" smtClean="0"/>
              <a:t> in the form of </a:t>
            </a:r>
            <a:r>
              <a:rPr lang="en-US" b="1" dirty="0" smtClean="0"/>
              <a:t>action sequence. </a:t>
            </a:r>
            <a:r>
              <a:rPr lang="en-US" dirty="0" smtClean="0"/>
              <a:t>Once a solution is </a:t>
            </a:r>
            <a:r>
              <a:rPr lang="en-US" dirty="0" err="1" smtClean="0"/>
              <a:t>found,the</a:t>
            </a:r>
            <a:r>
              <a:rPr lang="en-US" dirty="0" smtClean="0"/>
              <a:t> </a:t>
            </a:r>
            <a:r>
              <a:rPr lang="en-US" b="1" dirty="0" smtClean="0"/>
              <a:t>execution phase</a:t>
            </a:r>
            <a:r>
              <a:rPr lang="en-US" dirty="0" smtClean="0"/>
              <a:t> consists of carrying out the recommended action..</a:t>
            </a:r>
          </a:p>
          <a:p>
            <a:endParaRPr lang="en-US" dirty="0"/>
          </a:p>
        </p:txBody>
      </p:sp>
      <p:sp>
        <p:nvSpPr>
          <p:cNvPr id="4" name="Rectangle 3"/>
          <p:cNvSpPr/>
          <p:nvPr/>
        </p:nvSpPr>
        <p:spPr>
          <a:xfrm>
            <a:off x="2819400" y="3810000"/>
            <a:ext cx="2813591" cy="369332"/>
          </a:xfrm>
          <a:prstGeom prst="rect">
            <a:avLst/>
          </a:prstGeom>
        </p:spPr>
        <p:txBody>
          <a:bodyPr wrap="none">
            <a:spAutoFit/>
          </a:bodyPr>
          <a:lstStyle/>
          <a:p>
            <a:r>
              <a:rPr lang="en-US" dirty="0">
                <a:latin typeface="Times New Roman" panose="02020603050405020304" pitchFamily="18" charset="0"/>
                <a:ea typeface="Times New Roman" panose="02020603050405020304" pitchFamily="18" charset="0"/>
              </a:rPr>
              <a:t>“formulate, search, execute”</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257</TotalTime>
  <Words>2052</Words>
  <Application>Microsoft Office PowerPoint</Application>
  <PresentationFormat>On-screen Show (4:3)</PresentationFormat>
  <Paragraphs>142</Paragraphs>
  <Slides>30</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CMSY10</vt:lpstr>
      <vt:lpstr>Constantia</vt:lpstr>
      <vt:lpstr>Times New Roman</vt:lpstr>
      <vt:lpstr>Wingdings</vt:lpstr>
      <vt:lpstr>Wingdings 2</vt:lpstr>
      <vt:lpstr>Flow</vt:lpstr>
      <vt:lpstr>Problem Solving by Search </vt:lpstr>
      <vt:lpstr>PowerPoint Presentation</vt:lpstr>
      <vt:lpstr>PowerPoint Presentation</vt:lpstr>
      <vt:lpstr>PowerPoint Presentation</vt:lpstr>
      <vt:lpstr>Search Problem  </vt:lpstr>
      <vt:lpstr>PowerPoint Presentation</vt:lpstr>
      <vt:lpstr>Search</vt:lpstr>
      <vt:lpstr>Problem-solving agents</vt:lpstr>
      <vt:lpstr>PowerPoint Presentation</vt:lpstr>
      <vt:lpstr>PowerPoint Presentation</vt:lpstr>
      <vt:lpstr>PowerPoint Presentation</vt:lpstr>
      <vt:lpstr>PowerPoint Presentation</vt:lpstr>
      <vt:lpstr>Example problems</vt:lpstr>
      <vt:lpstr>PowerPoint Presentation</vt:lpstr>
      <vt:lpstr> The 8-puzzle </vt:lpstr>
      <vt:lpstr>PowerPoint Presentation</vt:lpstr>
      <vt:lpstr>PowerPoint Presentation</vt:lpstr>
      <vt:lpstr>PowerPoint Presentation</vt:lpstr>
      <vt:lpstr>PowerPoint Presentation</vt:lpstr>
      <vt:lpstr>PowerPoint Presentation</vt:lpstr>
      <vt:lpstr>Infinite State space </vt:lpstr>
      <vt:lpstr>Infinite State space </vt:lpstr>
      <vt:lpstr>PowerPoint Presentation</vt:lpstr>
      <vt:lpstr>REAL-WORLD 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by Search</dc:title>
  <dc:creator>Rishivageesh</dc:creator>
  <cp:lastModifiedBy>Brindha G R</cp:lastModifiedBy>
  <cp:revision>21</cp:revision>
  <dcterms:created xsi:type="dcterms:W3CDTF">2006-08-16T00:00:00Z</dcterms:created>
  <dcterms:modified xsi:type="dcterms:W3CDTF">2025-01-17T05:14:20Z</dcterms:modified>
</cp:coreProperties>
</file>