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8" r:id="rId2"/>
    <p:sldId id="256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3" r:id="rId24"/>
    <p:sldId id="276" r:id="rId25"/>
    <p:sldId id="277" r:id="rId26"/>
    <p:sldId id="278" r:id="rId27"/>
    <p:sldId id="285" r:id="rId28"/>
    <p:sldId id="286" r:id="rId29"/>
    <p:sldId id="279" r:id="rId30"/>
    <p:sldId id="280" r:id="rId31"/>
    <p:sldId id="288" r:id="rId32"/>
    <p:sldId id="289" r:id="rId33"/>
    <p:sldId id="290" r:id="rId34"/>
    <p:sldId id="287" r:id="rId35"/>
    <p:sldId id="281" r:id="rId36"/>
    <p:sldId id="293" r:id="rId37"/>
    <p:sldId id="294" r:id="rId38"/>
    <p:sldId id="295" r:id="rId39"/>
    <p:sldId id="296" r:id="rId40"/>
    <p:sldId id="292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B5565-05EB-42CC-A6E4-404048105297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F4C01-14BE-45F4-B4FD-6896257DCC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FE7AF-C16D-4037-AC51-A591C8B2E46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234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FE7AF-C16D-4037-AC51-A591C8B2E46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234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FE7AF-C16D-4037-AC51-A591C8B2E46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234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FE7AF-C16D-4037-AC51-A591C8B2E46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2343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FE7AF-C16D-4037-AC51-A591C8B2E46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234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FE7AF-C16D-4037-AC51-A591C8B2E46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234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80C-E36E-48C3-B4A3-415D9D7BAAEB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3C6C-C67E-416E-A485-CD10C3E11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80C-E36E-48C3-B4A3-415D9D7BAAEB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3C6C-C67E-416E-A485-CD10C3E11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80C-E36E-48C3-B4A3-415D9D7BAAEB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3C6C-C67E-416E-A485-CD10C3E11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80C-E36E-48C3-B4A3-415D9D7BAAEB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3C6C-C67E-416E-A485-CD10C3E11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80C-E36E-48C3-B4A3-415D9D7BAAEB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3C6C-C67E-416E-A485-CD10C3E11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80C-E36E-48C3-B4A3-415D9D7BAAEB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3C6C-C67E-416E-A485-CD10C3E11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80C-E36E-48C3-B4A3-415D9D7BAAEB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3C6C-C67E-416E-A485-CD10C3E11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80C-E36E-48C3-B4A3-415D9D7BAAEB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3C6C-C67E-416E-A485-CD10C3E11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80C-E36E-48C3-B4A3-415D9D7BAAEB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3C6C-C67E-416E-A485-CD10C3E11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80C-E36E-48C3-B4A3-415D9D7BAAEB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3C6C-C67E-416E-A485-CD10C3E11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2D80C-E36E-48C3-B4A3-415D9D7BAAEB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E3C6C-C67E-416E-A485-CD10C3E11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2D80C-E36E-48C3-B4A3-415D9D7BAAEB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E3C6C-C67E-416E-A485-CD10C3E11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Effects of Location of Poles on Stability</a:t>
            </a:r>
            <a:endParaRPr lang="en-US" sz="3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6079774"/>
            <a:ext cx="27926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Stable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40188"/>
            <a:ext cx="84010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017516"/>
            <a:ext cx="8077200" cy="284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2143108" y="2939412"/>
            <a:ext cx="271464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2896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Effects of Location of Poles on Stability</a:t>
            </a:r>
            <a:endParaRPr lang="en-US" sz="3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7856" y="6169852"/>
            <a:ext cx="55358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MarginallyStable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; Oscillatory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3534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581400"/>
            <a:ext cx="853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2285984" y="3427412"/>
            <a:ext cx="271464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8159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Effects of Location of Poles on Stability</a:t>
            </a:r>
            <a:endParaRPr lang="en-US" sz="3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0" y="6169852"/>
            <a:ext cx="2105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Unstable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990600"/>
            <a:ext cx="878092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188" y="3200400"/>
            <a:ext cx="8839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2285984" y="3141660"/>
            <a:ext cx="271464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7618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Effects of Location of Poles on Stability</a:t>
            </a:r>
            <a:endParaRPr lang="en-US" sz="3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0" y="6169852"/>
            <a:ext cx="2105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Unstable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305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895600"/>
            <a:ext cx="861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2000232" y="2714620"/>
            <a:ext cx="271464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338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Effects of Location of Poles on Stability</a:t>
            </a:r>
            <a:endParaRPr lang="en-US" sz="3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0" y="6169852"/>
            <a:ext cx="2105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Stable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153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352800"/>
            <a:ext cx="8305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2214546" y="3213098"/>
            <a:ext cx="271464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1891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Effects of Location of Poles on Stability</a:t>
            </a:r>
            <a:endParaRPr lang="en-US" sz="3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610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0969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Effects of Location of Poles on Stability</a:t>
            </a:r>
            <a:endParaRPr lang="en-US" sz="3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86800" cy="57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549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Effects of Location of Poles on Stability</a:t>
            </a:r>
            <a:endParaRPr lang="en-US" sz="3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914400"/>
            <a:ext cx="878286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57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Effects of Location of Poles on Stability</a:t>
            </a:r>
            <a:endParaRPr lang="en-US" sz="3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5562600" cy="408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00200"/>
            <a:ext cx="822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922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Effects of Location of Poles on Stability</a:t>
            </a:r>
            <a:endParaRPr lang="en-US" sz="3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5562600" cy="408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24000"/>
            <a:ext cx="80772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2428860" y="2714620"/>
            <a:ext cx="1928826" cy="13573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29190" y="2500306"/>
            <a:ext cx="1928826" cy="30718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57422" y="4357694"/>
            <a:ext cx="1928826" cy="13573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69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STABILITY CONCEPT- INTRO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Relative Stability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2209800"/>
          </a:xfrm>
          <a:ln>
            <a:solidFill>
              <a:srgbClr val="008000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system, the relative stability improves as the closed-loop poles of the transfer function moves away from the imaginary axis in the left half of the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s-plane as shown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Fig.</a:t>
            </a:r>
            <a:endParaRPr lang="en-US" b="1" dirty="0" smtClean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276600"/>
            <a:ext cx="6324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 rot="5400000">
            <a:off x="2571736" y="2500306"/>
            <a:ext cx="1928826" cy="30718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308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Relative Stability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3048000" cy="107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86000"/>
            <a:ext cx="8077200" cy="363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1" y="5929330"/>
            <a:ext cx="9144032" cy="54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7772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Relative Stability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143000"/>
            <a:ext cx="853029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622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5804" y="20002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j-ea"/>
                <a:cs typeface="Times New Roman" pitchFamily="18" charset="0"/>
              </a:rPr>
              <a:t>Routh–Hurwitz criterion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entury Gothic" pitchFamily="34" charset="0"/>
                <a:cs typeface="Times New Roman" pitchFamily="18" charset="0"/>
              </a:rPr>
              <a:t>Routh</a:t>
            </a:r>
            <a:r>
              <a:rPr lang="en-US" dirty="0" smtClean="0">
                <a:latin typeface="Century Gothic" pitchFamily="34" charset="0"/>
                <a:cs typeface="Times New Roman" pitchFamily="18" charset="0"/>
              </a:rPr>
              <a:t>–Hurwitz criterion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736"/>
            <a:ext cx="8458200" cy="50292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 smtClean="0">
                <a:latin typeface="Century Gothic" pitchFamily="34" charset="0"/>
                <a:cs typeface="Times New Roman" pitchFamily="18" charset="0"/>
              </a:rPr>
              <a:t>Routh</a:t>
            </a: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–Hurwitz criterion, method helps in determining the number of closed-loop system poles in the </a:t>
            </a:r>
            <a:r>
              <a:rPr lang="en-US" sz="2000" b="1" i="1" dirty="0" smtClean="0">
                <a:solidFill>
                  <a:srgbClr val="660066"/>
                </a:solidFill>
                <a:latin typeface="Century Gothic" pitchFamily="34" charset="0"/>
                <a:cs typeface="Times New Roman" pitchFamily="18" charset="0"/>
              </a:rPr>
              <a:t>left half of the s-plane,</a:t>
            </a:r>
            <a:r>
              <a:rPr lang="en-US" sz="2000" i="1" dirty="0" smtClean="0"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2000" b="1" i="1" dirty="0" smtClean="0">
                <a:solidFill>
                  <a:srgbClr val="C00000"/>
                </a:solidFill>
                <a:latin typeface="Century Gothic" pitchFamily="34" charset="0"/>
                <a:cs typeface="Times New Roman" pitchFamily="18" charset="0"/>
              </a:rPr>
              <a:t>the right half of the s-plane </a:t>
            </a:r>
            <a:r>
              <a:rPr lang="en-US" sz="2000" i="1" dirty="0" smtClean="0">
                <a:latin typeface="Century Gothic" pitchFamily="34" charset="0"/>
                <a:cs typeface="Times New Roman" pitchFamily="18" charset="0"/>
              </a:rPr>
              <a:t>and </a:t>
            </a:r>
            <a:r>
              <a:rPr lang="en-US" sz="2000" b="1" i="1" dirty="0" smtClean="0">
                <a:solidFill>
                  <a:srgbClr val="006600"/>
                </a:solidFill>
                <a:latin typeface="Century Gothic" pitchFamily="34" charset="0"/>
                <a:cs typeface="Times New Roman" pitchFamily="18" charset="0"/>
              </a:rPr>
              <a:t>on the </a:t>
            </a:r>
            <a:r>
              <a:rPr lang="en-US" sz="2000" b="1" i="1" dirty="0" err="1" smtClean="0">
                <a:solidFill>
                  <a:srgbClr val="006600"/>
                </a:solidFill>
                <a:latin typeface="Century Gothic" pitchFamily="34" charset="0"/>
                <a:cs typeface="Times New Roman" pitchFamily="18" charset="0"/>
              </a:rPr>
              <a:t>jw</a:t>
            </a:r>
            <a:r>
              <a:rPr lang="en-US" sz="2000" b="1" i="1" dirty="0" smtClean="0">
                <a:solidFill>
                  <a:srgbClr val="006600"/>
                </a:solidFill>
                <a:latin typeface="Century Gothic" pitchFamily="34" charset="0"/>
                <a:cs typeface="Times New Roman" pitchFamily="18" charset="0"/>
              </a:rPr>
              <a:t> axis</a:t>
            </a:r>
            <a:r>
              <a:rPr lang="en-US" sz="2000" i="1" dirty="0" smtClean="0">
                <a:latin typeface="Century Gothic" pitchFamily="34" charset="0"/>
                <a:cs typeface="Times New Roman" pitchFamily="18" charset="0"/>
              </a:rPr>
              <a:t>, but not their co-ordinates. </a:t>
            </a:r>
          </a:p>
          <a:p>
            <a:pPr algn="just"/>
            <a:r>
              <a:rPr lang="en-US" sz="2000" i="1" dirty="0" smtClean="0">
                <a:latin typeface="Century Gothic" pitchFamily="34" charset="0"/>
                <a:cs typeface="Times New Roman" pitchFamily="18" charset="0"/>
              </a:rPr>
              <a:t>Stability of the system can be determined </a:t>
            </a: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by the location of poles.</a:t>
            </a:r>
          </a:p>
          <a:p>
            <a:pPr algn="just"/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This method of examining the stability criterion of the system is known as </a:t>
            </a:r>
            <a:r>
              <a:rPr lang="en-US" sz="2000" b="1" dirty="0" err="1" smtClean="0">
                <a:solidFill>
                  <a:srgbClr val="006600"/>
                </a:solidFill>
                <a:latin typeface="Century Gothic" pitchFamily="34" charset="0"/>
                <a:cs typeface="Times New Roman" pitchFamily="18" charset="0"/>
              </a:rPr>
              <a:t>Routh’s</a:t>
            </a:r>
            <a:r>
              <a:rPr lang="en-US" sz="2000" b="1" dirty="0" smtClean="0">
                <a:solidFill>
                  <a:srgbClr val="006600"/>
                </a:solidFill>
                <a:latin typeface="Century Gothic" pitchFamily="34" charset="0"/>
                <a:cs typeface="Times New Roman" pitchFamily="18" charset="0"/>
              </a:rPr>
              <a:t> array method or </a:t>
            </a:r>
            <a:r>
              <a:rPr lang="en-US" sz="2000" b="1" dirty="0" err="1" smtClean="0">
                <a:solidFill>
                  <a:srgbClr val="006600"/>
                </a:solidFill>
                <a:latin typeface="Century Gothic" pitchFamily="34" charset="0"/>
                <a:cs typeface="Times New Roman" pitchFamily="18" charset="0"/>
              </a:rPr>
              <a:t>Routh</a:t>
            </a:r>
            <a:r>
              <a:rPr lang="en-US" sz="2000" b="1" dirty="0" smtClean="0">
                <a:solidFill>
                  <a:srgbClr val="006600"/>
                </a:solidFill>
                <a:latin typeface="Century Gothic" pitchFamily="34" charset="0"/>
                <a:cs typeface="Times New Roman" pitchFamily="18" charset="0"/>
              </a:rPr>
              <a:t>–Hurwitz method</a:t>
            </a: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Century Gothic" pitchFamily="34" charset="0"/>
                <a:cs typeface="Times New Roman" pitchFamily="18" charset="0"/>
              </a:rPr>
              <a:t>In this method, the coefficient of the characteristic equation of the system are tabulated or framed in a particular way. </a:t>
            </a:r>
          </a:p>
          <a:p>
            <a:pPr algn="just"/>
            <a:r>
              <a:rPr lang="en-US" sz="2000" b="1" dirty="0" smtClean="0">
                <a:solidFill>
                  <a:srgbClr val="660066"/>
                </a:solidFill>
                <a:latin typeface="Century Gothic" pitchFamily="34" charset="0"/>
                <a:cs typeface="Times New Roman" pitchFamily="18" charset="0"/>
              </a:rPr>
              <a:t>The array formed by tabulating the coefficients of the characteristic equation is called </a:t>
            </a:r>
            <a:r>
              <a:rPr lang="en-US" sz="2000" b="1" dirty="0" err="1" smtClean="0">
                <a:solidFill>
                  <a:srgbClr val="660066"/>
                </a:solidFill>
                <a:latin typeface="Century Gothic" pitchFamily="34" charset="0"/>
                <a:cs typeface="Times New Roman" pitchFamily="18" charset="0"/>
              </a:rPr>
              <a:t>Routh’s</a:t>
            </a:r>
            <a:r>
              <a:rPr lang="en-US" sz="2000" b="1" dirty="0" smtClean="0">
                <a:solidFill>
                  <a:srgbClr val="660066"/>
                </a:solidFill>
                <a:latin typeface="Century Gothic" pitchFamily="34" charset="0"/>
                <a:cs typeface="Times New Roman" pitchFamily="18" charset="0"/>
              </a:rPr>
              <a:t> array.</a:t>
            </a:r>
          </a:p>
          <a:p>
            <a:pPr algn="just"/>
            <a:endParaRPr lang="en-US" sz="2000" b="1" dirty="0" smtClean="0">
              <a:solidFill>
                <a:srgbClr val="660066"/>
              </a:solidFill>
              <a:latin typeface="Century Gothic" pitchFamily="34" charset="0"/>
              <a:cs typeface="Times New Roman" pitchFamily="18" charset="0"/>
            </a:endParaRPr>
          </a:p>
          <a:p>
            <a:endParaRPr lang="en-US" sz="20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34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Array Construction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2052"/>
            <a:ext cx="86963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120" y="1922580"/>
            <a:ext cx="4191000" cy="53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438400"/>
            <a:ext cx="6553200" cy="416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62000" y="2438400"/>
            <a:ext cx="6934200" cy="1143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29400" y="3657600"/>
            <a:ext cx="5619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Oval 11"/>
          <p:cNvSpPr/>
          <p:nvPr/>
        </p:nvSpPr>
        <p:spPr>
          <a:xfrm>
            <a:off x="1066800" y="5859192"/>
            <a:ext cx="1752600" cy="91440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726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2052"/>
            <a:ext cx="2889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386832"/>
            <a:ext cx="8153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1336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743200"/>
            <a:ext cx="5029200" cy="295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1752600" y="2743200"/>
            <a:ext cx="2590800" cy="289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85918" y="4071942"/>
            <a:ext cx="3429024" cy="142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938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2052"/>
            <a:ext cx="2889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386832"/>
            <a:ext cx="8153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1336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743200"/>
            <a:ext cx="5029200" cy="295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1752600" y="2743200"/>
            <a:ext cx="2590800" cy="289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85918" y="5000636"/>
            <a:ext cx="1500198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938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2052"/>
            <a:ext cx="2889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386832"/>
            <a:ext cx="8153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1336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743200"/>
            <a:ext cx="5029200" cy="295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924" y="57150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1752600" y="2743200"/>
            <a:ext cx="2590800" cy="2895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0" y="4343400"/>
            <a:ext cx="26391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Stable System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938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282388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2057400"/>
            <a:ext cx="3581400" cy="58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590800"/>
            <a:ext cx="7162800" cy="52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114800"/>
            <a:ext cx="836104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2971799"/>
            <a:ext cx="4343400" cy="111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0491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Century Gothic" pitchFamily="34" charset="0"/>
                <a:cs typeface="Times New Roman" pitchFamily="18" charset="0"/>
              </a:rPr>
              <a:t>A system is said to be stable </a:t>
            </a:r>
            <a:r>
              <a:rPr lang="en-US" sz="24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if it does not exhibit large changes in its output for a small change in its input</a:t>
            </a:r>
            <a:r>
              <a:rPr lang="en-US" sz="2400" dirty="0" smtClean="0">
                <a:latin typeface="Century Gothic" pitchFamily="34" charset="0"/>
                <a:cs typeface="Times New Roman" pitchFamily="18" charset="0"/>
              </a:rPr>
              <a:t>, initial conditions or its system parameters. </a:t>
            </a:r>
          </a:p>
          <a:p>
            <a:pPr algn="just"/>
            <a:r>
              <a:rPr lang="en-US" sz="2400" b="1" dirty="0" smtClean="0">
                <a:solidFill>
                  <a:srgbClr val="7030A0"/>
                </a:solidFill>
                <a:latin typeface="Century Gothic" pitchFamily="34" charset="0"/>
                <a:cs typeface="Times New Roman" pitchFamily="18" charset="0"/>
              </a:rPr>
              <a:t>In a stable system, the output is predictable and finite for a given input. </a:t>
            </a:r>
          </a:p>
          <a:p>
            <a:pPr algn="just"/>
            <a:r>
              <a:rPr lang="en-US" sz="2400" dirty="0" smtClean="0">
                <a:latin typeface="Century Gothic" pitchFamily="34" charset="0"/>
                <a:cs typeface="Times New Roman" pitchFamily="18" charset="0"/>
              </a:rPr>
              <a:t>The definition of stability depends on the type of system. </a:t>
            </a:r>
          </a:p>
          <a:p>
            <a:pPr algn="just"/>
            <a:r>
              <a:rPr lang="en-US" sz="2400" b="1" dirty="0" smtClean="0">
                <a:solidFill>
                  <a:srgbClr val="003300"/>
                </a:solidFill>
                <a:latin typeface="Century Gothic" pitchFamily="34" charset="0"/>
                <a:cs typeface="Times New Roman" pitchFamily="18" charset="0"/>
              </a:rPr>
              <a:t>Generally, the stability of a system is classified as </a:t>
            </a:r>
            <a:r>
              <a:rPr lang="en-US" sz="2400" b="1" i="1" dirty="0" smtClean="0">
                <a:solidFill>
                  <a:srgbClr val="003300"/>
                </a:solidFill>
                <a:latin typeface="Century Gothic" pitchFamily="34" charset="0"/>
                <a:cs typeface="Times New Roman" pitchFamily="18" charset="0"/>
              </a:rPr>
              <a:t>stable, unstable and marginally stable.</a:t>
            </a:r>
          </a:p>
          <a:p>
            <a:pPr algn="just"/>
            <a:r>
              <a:rPr lang="en-US" sz="2400" dirty="0" smtClean="0">
                <a:latin typeface="Century Gothic" pitchFamily="34" charset="0"/>
                <a:cs typeface="Times New Roman" pitchFamily="18" charset="0"/>
              </a:rPr>
              <a:t>A linear time-invariant(LTIV) system is said to be stable if the output remains bounded when the system is excited by a bounded input. This is called the </a:t>
            </a:r>
            <a:r>
              <a:rPr lang="en-US" sz="2400" b="1" i="1" dirty="0" smtClean="0">
                <a:solidFill>
                  <a:srgbClr val="003300"/>
                </a:solidFill>
                <a:latin typeface="Century Gothic" pitchFamily="34" charset="0"/>
                <a:cs typeface="Times New Roman" pitchFamily="18" charset="0"/>
              </a:rPr>
              <a:t>Bounded-Input Bounded-Output (BIBO) stability criterion.</a:t>
            </a:r>
          </a:p>
          <a:p>
            <a:pPr algn="just"/>
            <a:endParaRPr lang="en-US" sz="2400" b="1" dirty="0" smtClean="0">
              <a:solidFill>
                <a:srgbClr val="003300"/>
              </a:solidFill>
              <a:latin typeface="Century Gothic" pitchFamily="34" charset="0"/>
              <a:cs typeface="Times New Roman" pitchFamily="18" charset="0"/>
            </a:endParaRPr>
          </a:p>
          <a:p>
            <a:pPr algn="just"/>
            <a:endParaRPr lang="en-US" sz="2400" b="1" dirty="0">
              <a:solidFill>
                <a:srgbClr val="003300"/>
              </a:solidFill>
              <a:latin typeface="Century Gothic" pitchFamily="34" charset="0"/>
              <a:cs typeface="Times New Roman" pitchFamily="18" charset="0"/>
            </a:endParaRPr>
          </a:p>
          <a:p>
            <a:endParaRPr lang="en-US" sz="2400" dirty="0">
              <a:latin typeface="Century Gothic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7158" y="7141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entury Gothic" pitchFamily="34" charset="0"/>
                <a:ea typeface="+mj-ea"/>
                <a:cs typeface="Times New Roman" pitchFamily="18" charset="0"/>
              </a:rPr>
              <a:t>Concept of Stability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3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990600"/>
            <a:ext cx="48291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500166" y="2643182"/>
            <a:ext cx="2571768" cy="185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45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990600"/>
            <a:ext cx="48291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500166" y="3214686"/>
            <a:ext cx="257176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45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990600"/>
            <a:ext cx="48291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500166" y="3786190"/>
            <a:ext cx="257176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45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990600"/>
            <a:ext cx="48291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500166" y="3786190"/>
            <a:ext cx="2571768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45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990600"/>
            <a:ext cx="48291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02920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276600" y="6019800"/>
            <a:ext cx="26391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Stable System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455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14400"/>
            <a:ext cx="1524000" cy="53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990600"/>
            <a:ext cx="5791200" cy="38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1600200"/>
            <a:ext cx="4648200" cy="486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524000" y="2438400"/>
            <a:ext cx="762000" cy="18288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00166" y="3000372"/>
            <a:ext cx="2571768" cy="357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954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14400"/>
            <a:ext cx="1524000" cy="53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990600"/>
            <a:ext cx="5791200" cy="38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1600200"/>
            <a:ext cx="4648200" cy="486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524000" y="2438400"/>
            <a:ext cx="762000" cy="18288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00166" y="3643314"/>
            <a:ext cx="2571768" cy="2928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954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14400"/>
            <a:ext cx="1524000" cy="53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990600"/>
            <a:ext cx="5791200" cy="38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1600200"/>
            <a:ext cx="4648200" cy="486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524000" y="2438400"/>
            <a:ext cx="762000" cy="18288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00166" y="4357694"/>
            <a:ext cx="2571768" cy="221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954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14400"/>
            <a:ext cx="1524000" cy="53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990600"/>
            <a:ext cx="5791200" cy="38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1600200"/>
            <a:ext cx="4648200" cy="486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524000" y="2438400"/>
            <a:ext cx="762000" cy="18288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00166" y="5000636"/>
            <a:ext cx="257176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954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14400"/>
            <a:ext cx="1524000" cy="53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990600"/>
            <a:ext cx="5791200" cy="38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1600200"/>
            <a:ext cx="4648200" cy="486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524000" y="2438400"/>
            <a:ext cx="762000" cy="18288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00166" y="5643578"/>
            <a:ext cx="257176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954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660066"/>
                </a:solidFill>
                <a:latin typeface="Century Gothic" pitchFamily="34" charset="0"/>
                <a:cs typeface="Times New Roman" pitchFamily="18" charset="0"/>
              </a:rPr>
              <a:t>Concept of Stability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3300"/>
                </a:solidFill>
                <a:latin typeface="Century Gothic" pitchFamily="34" charset="0"/>
                <a:cs typeface="Times New Roman" pitchFamily="18" charset="0"/>
              </a:rPr>
              <a:t>Further, </a:t>
            </a:r>
            <a:r>
              <a:rPr lang="en-US" sz="2400" u="sng" dirty="0" smtClean="0">
                <a:solidFill>
                  <a:srgbClr val="00B050"/>
                </a:solidFill>
                <a:latin typeface="Century Gothic" pitchFamily="34" charset="0"/>
                <a:cs typeface="Times New Roman" pitchFamily="18" charset="0"/>
              </a:rPr>
              <a:t>When there is no input, the system should produce a zero output irrespective of initial conditions. </a:t>
            </a:r>
            <a:r>
              <a:rPr lang="en-US" sz="2400" dirty="0" smtClean="0">
                <a:solidFill>
                  <a:srgbClr val="00B050"/>
                </a:solidFill>
                <a:latin typeface="Century Gothic" pitchFamily="34" charset="0"/>
                <a:cs typeface="Times New Roman" pitchFamily="18" charset="0"/>
              </a:rPr>
              <a:t>This is called the </a:t>
            </a:r>
            <a:r>
              <a:rPr lang="en-US" sz="2400" u="sng" dirty="0" smtClean="0">
                <a:solidFill>
                  <a:srgbClr val="00B050"/>
                </a:solidFill>
                <a:latin typeface="Century Gothic" pitchFamily="34" charset="0"/>
                <a:cs typeface="Times New Roman" pitchFamily="18" charset="0"/>
              </a:rPr>
              <a:t>asymptotic stability criterion</a:t>
            </a:r>
            <a:r>
              <a:rPr lang="en-US" sz="2400" b="1" dirty="0" smtClean="0">
                <a:solidFill>
                  <a:srgbClr val="00B050"/>
                </a:solidFill>
                <a:latin typeface="Century Gothic" pitchFamily="34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b="1" dirty="0" smtClean="0">
                <a:solidFill>
                  <a:srgbClr val="371EA2"/>
                </a:solidFill>
                <a:latin typeface="Century Gothic" pitchFamily="34" charset="0"/>
                <a:cs typeface="Times New Roman" pitchFamily="18" charset="0"/>
              </a:rPr>
              <a:t>If a bounded input is applied, the system remains stable for all values of system parameters. This is called the </a:t>
            </a:r>
            <a:r>
              <a:rPr lang="en-US" sz="2400" b="1" u="sng" dirty="0" smtClean="0">
                <a:solidFill>
                  <a:srgbClr val="371EA2"/>
                </a:solidFill>
                <a:latin typeface="Century Gothic" pitchFamily="34" charset="0"/>
                <a:cs typeface="Times New Roman" pitchFamily="18" charset="0"/>
              </a:rPr>
              <a:t>absolute stability</a:t>
            </a:r>
            <a:r>
              <a:rPr lang="en-US" sz="2400" b="1" dirty="0" smtClean="0">
                <a:solidFill>
                  <a:srgbClr val="371EA2"/>
                </a:solidFill>
                <a:latin typeface="Century Gothic" pitchFamily="34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  <a:latin typeface="Century Gothic" pitchFamily="34" charset="0"/>
                <a:cs typeface="Times New Roman" pitchFamily="18" charset="0"/>
              </a:rPr>
              <a:t>The stability of a system that exists for a particular range of parameters is called </a:t>
            </a:r>
            <a:r>
              <a:rPr lang="en-US" sz="2400" b="1" u="sng" dirty="0" smtClean="0">
                <a:solidFill>
                  <a:srgbClr val="C00000"/>
                </a:solidFill>
                <a:latin typeface="Century Gothic" pitchFamily="34" charset="0"/>
                <a:cs typeface="Times New Roman" pitchFamily="18" charset="0"/>
              </a:rPr>
              <a:t>conditional stability.</a:t>
            </a: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  <a:latin typeface="Century Gothic" pitchFamily="34" charset="0"/>
                <a:cs typeface="Times New Roman" pitchFamily="18" charset="0"/>
              </a:rPr>
              <a:t>The </a:t>
            </a:r>
            <a:r>
              <a:rPr lang="en-US" sz="2400" b="1" u="sng" dirty="0" smtClean="0">
                <a:solidFill>
                  <a:srgbClr val="C00000"/>
                </a:solidFill>
                <a:latin typeface="Century Gothic" pitchFamily="34" charset="0"/>
                <a:cs typeface="Times New Roman" pitchFamily="18" charset="0"/>
              </a:rPr>
              <a:t>relative stability </a:t>
            </a:r>
            <a:r>
              <a:rPr lang="en-US" sz="2400" b="1" dirty="0" smtClean="0">
                <a:solidFill>
                  <a:srgbClr val="C00000"/>
                </a:solidFill>
                <a:latin typeface="Century Gothic" pitchFamily="34" charset="0"/>
                <a:cs typeface="Times New Roman" pitchFamily="18" charset="0"/>
              </a:rPr>
              <a:t>indicates how close the system is to instability. </a:t>
            </a: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  <a:latin typeface="Century Gothic" pitchFamily="34" charset="0"/>
                <a:cs typeface="Times New Roman" pitchFamily="18" charset="0"/>
              </a:rPr>
              <a:t>Limitedly stable system produces output that has constant amplitude of oscillations.</a:t>
            </a:r>
          </a:p>
          <a:p>
            <a:pPr algn="just"/>
            <a:endParaRPr lang="en-US" sz="2400" b="1" dirty="0" smtClean="0">
              <a:solidFill>
                <a:srgbClr val="003300"/>
              </a:solidFill>
              <a:latin typeface="Century Gothic" pitchFamily="34" charset="0"/>
              <a:cs typeface="Times New Roman" pitchFamily="18" charset="0"/>
            </a:endParaRPr>
          </a:p>
          <a:p>
            <a:pPr algn="just"/>
            <a:endParaRPr lang="en-US" sz="2400" b="1" dirty="0">
              <a:solidFill>
                <a:srgbClr val="003300"/>
              </a:solidFill>
              <a:latin typeface="Century Gothic" pitchFamily="34" charset="0"/>
              <a:cs typeface="Times New Roman" pitchFamily="18" charset="0"/>
            </a:endParaRPr>
          </a:p>
          <a:p>
            <a:endParaRPr lang="en-US" sz="24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33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</a:t>
            </a:r>
            <a:r>
              <a:rPr lang="en-US" sz="3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Routh</a:t>
            </a: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Stability Criterion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14400"/>
            <a:ext cx="1524000" cy="53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990600"/>
            <a:ext cx="5791200" cy="38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1600200"/>
            <a:ext cx="4648200" cy="486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524000" y="2438400"/>
            <a:ext cx="762000" cy="18288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3657600"/>
            <a:ext cx="3886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29200" y="5486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943600" y="6146613"/>
            <a:ext cx="31042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Uns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table System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954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4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>
              <a:buNone/>
            </a:pPr>
            <a:endParaRPr lang="en-IN" dirty="0" smtClean="0">
              <a:latin typeface="Century Gothic" pitchFamily="34" charset="0"/>
            </a:endParaRPr>
          </a:p>
          <a:p>
            <a:pPr algn="r">
              <a:buNone/>
            </a:pPr>
            <a:endParaRPr lang="en-IN" dirty="0" smtClean="0">
              <a:latin typeface="Century Gothic" pitchFamily="34" charset="0"/>
            </a:endParaRPr>
          </a:p>
          <a:p>
            <a:pPr algn="r">
              <a:buNone/>
            </a:pPr>
            <a:endParaRPr lang="en-IN" dirty="0" smtClean="0">
              <a:latin typeface="Century Gothic" pitchFamily="34" charset="0"/>
            </a:endParaRPr>
          </a:p>
          <a:p>
            <a:pPr algn="r">
              <a:buNone/>
            </a:pPr>
            <a:endParaRPr lang="en-IN" dirty="0" smtClean="0">
              <a:latin typeface="Century Gothic" pitchFamily="34" charset="0"/>
            </a:endParaRPr>
          </a:p>
          <a:p>
            <a:pPr algn="r">
              <a:buNone/>
            </a:pPr>
            <a:endParaRPr lang="en-IN" dirty="0" smtClean="0">
              <a:latin typeface="Century Gothic" pitchFamily="34" charset="0"/>
            </a:endParaRPr>
          </a:p>
          <a:p>
            <a:pPr algn="r">
              <a:buNone/>
            </a:pPr>
            <a:endParaRPr lang="en-IN" dirty="0" smtClean="0">
              <a:latin typeface="Century Gothic" pitchFamily="34" charset="0"/>
            </a:endParaRPr>
          </a:p>
          <a:p>
            <a:pPr algn="r">
              <a:buNone/>
            </a:pPr>
            <a:endParaRPr lang="en-IN" dirty="0" smtClean="0">
              <a:latin typeface="Century Gothic" pitchFamily="34" charset="0"/>
            </a:endParaRPr>
          </a:p>
          <a:p>
            <a:pPr algn="r">
              <a:buNone/>
            </a:pPr>
            <a:r>
              <a:rPr lang="en-IN" dirty="0" smtClean="0">
                <a:latin typeface="Century Gothic" pitchFamily="34" charset="0"/>
              </a:rPr>
              <a:t>Thank you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446" y="1495273"/>
            <a:ext cx="5105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0246" y="3528048"/>
            <a:ext cx="2162175" cy="35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47846" y="3522188"/>
            <a:ext cx="1424354" cy="35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3970607"/>
            <a:ext cx="7162800" cy="135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5060847"/>
            <a:ext cx="4343400" cy="4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4399" y="5464123"/>
            <a:ext cx="4148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91200" y="5486399"/>
            <a:ext cx="1539880" cy="38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4800" y="0"/>
            <a:ext cx="855784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305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876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     Stable System: </a:t>
            </a:r>
          </a:p>
          <a:p>
            <a:pPr algn="just">
              <a:buNone/>
            </a:pPr>
            <a:r>
              <a:rPr lang="en-US" sz="3600" b="1" dirty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Century Gothic" pitchFamily="34" charset="0"/>
                <a:cs typeface="Times New Roman" pitchFamily="18" charset="0"/>
              </a:rPr>
              <a:t>                     </a:t>
            </a:r>
            <a:r>
              <a:rPr lang="en-US" sz="3600" b="1" dirty="0" smtClean="0">
                <a:solidFill>
                  <a:srgbClr val="0000CC"/>
                </a:solidFill>
                <a:latin typeface="Century Gothic" pitchFamily="34" charset="0"/>
                <a:cs typeface="Times New Roman" pitchFamily="18" charset="0"/>
              </a:rPr>
              <a:t>A system is said to be stable if it maintains its equilibrium position (original position) when a small disturbance is applied to it. </a:t>
            </a:r>
          </a:p>
          <a:p>
            <a:pPr algn="just"/>
            <a:endParaRPr lang="en-US" sz="3600" b="1" dirty="0" smtClean="0">
              <a:solidFill>
                <a:srgbClr val="0000CC"/>
              </a:solidFill>
              <a:latin typeface="Century Gothic" pitchFamily="34" charset="0"/>
              <a:cs typeface="Times New Roman" pitchFamily="18" charset="0"/>
            </a:endParaRPr>
          </a:p>
          <a:p>
            <a:pPr algn="just"/>
            <a:endParaRPr lang="en-US" sz="36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741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Effects of Location of Poles on Stability</a:t>
            </a:r>
            <a:endParaRPr lang="en-US" sz="3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4391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124" y="3276599"/>
            <a:ext cx="8915400" cy="340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357158" y="2939412"/>
            <a:ext cx="271464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7158" y="1357298"/>
            <a:ext cx="228601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01497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Effects of Location of Poles on Stability</a:t>
            </a:r>
            <a:endParaRPr lang="en-US" sz="3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4201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657600"/>
            <a:ext cx="8610600" cy="298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2775572" y="2939412"/>
            <a:ext cx="271464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2426" y="1346820"/>
            <a:ext cx="271464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6112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340"/>
            <a:ext cx="8229600" cy="76786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Effects of Location of Poles on Stability</a:t>
            </a:r>
            <a:endParaRPr lang="en-US" sz="3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3439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971801"/>
            <a:ext cx="8077200" cy="320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876800" y="6079774"/>
            <a:ext cx="27926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Unstable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28794" y="2816538"/>
            <a:ext cx="271464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4281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592</Words>
  <Application>Microsoft Office PowerPoint</Application>
  <PresentationFormat>On-screen Show (4:3)</PresentationFormat>
  <Paragraphs>80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Slide 1</vt:lpstr>
      <vt:lpstr>STABILITY CONCEPT- INTRO</vt:lpstr>
      <vt:lpstr>Slide 3</vt:lpstr>
      <vt:lpstr>Concept of Stability</vt:lpstr>
      <vt:lpstr>Slide 5</vt:lpstr>
      <vt:lpstr>Slide 6</vt:lpstr>
      <vt:lpstr>Effects of Location of Poles on Stability</vt:lpstr>
      <vt:lpstr>Effects of Location of Poles on Stability</vt:lpstr>
      <vt:lpstr>Effects of Location of Poles on Stability</vt:lpstr>
      <vt:lpstr>Effects of Location of Poles on Stability</vt:lpstr>
      <vt:lpstr>Effects of Location of Poles on Stability</vt:lpstr>
      <vt:lpstr>Effects of Location of Poles on Stability</vt:lpstr>
      <vt:lpstr>Effects of Location of Poles on Stability</vt:lpstr>
      <vt:lpstr>Effects of Location of Poles on Stability</vt:lpstr>
      <vt:lpstr>Effects of Location of Poles on Stability</vt:lpstr>
      <vt:lpstr>Effects of Location of Poles on Stability</vt:lpstr>
      <vt:lpstr>Effects of Location of Poles on Stability</vt:lpstr>
      <vt:lpstr>Effects of Location of Poles on Stability</vt:lpstr>
      <vt:lpstr>Effects of Location of Poles on Stability</vt:lpstr>
      <vt:lpstr>Relative Stability</vt:lpstr>
      <vt:lpstr>Relative Stability</vt:lpstr>
      <vt:lpstr>Relative Stability</vt:lpstr>
      <vt:lpstr>Slide 23</vt:lpstr>
      <vt:lpstr>Routh–Hurwitz criterion</vt:lpstr>
      <vt:lpstr>Routh Array Construction</vt:lpstr>
      <vt:lpstr>Problems in Routh Stability Criterion</vt:lpstr>
      <vt:lpstr>Problems in Routh Stability Criterion</vt:lpstr>
      <vt:lpstr>Problems in Routh Stability Criterion</vt:lpstr>
      <vt:lpstr>Problems in Routh Stability Criterion</vt:lpstr>
      <vt:lpstr>Problems in Routh Stability Criterion</vt:lpstr>
      <vt:lpstr>Problems in Routh Stability Criterion</vt:lpstr>
      <vt:lpstr>Problems in Routh Stability Criterion</vt:lpstr>
      <vt:lpstr>Problems in Routh Stability Criterion</vt:lpstr>
      <vt:lpstr>Problems in Routh Stability Criterion</vt:lpstr>
      <vt:lpstr>Problems in Routh Stability Criterion</vt:lpstr>
      <vt:lpstr>Problems in Routh Stability Criterion</vt:lpstr>
      <vt:lpstr>Problems in Routh Stability Criterion</vt:lpstr>
      <vt:lpstr>Problems in Routh Stability Criterion</vt:lpstr>
      <vt:lpstr>Problems in Routh Stability Criterion</vt:lpstr>
      <vt:lpstr>Problems in Routh Stability Criterion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SASTRA</dc:creator>
  <cp:lastModifiedBy>SASTRA</cp:lastModifiedBy>
  <cp:revision>38</cp:revision>
  <dcterms:created xsi:type="dcterms:W3CDTF">2025-02-07T05:08:50Z</dcterms:created>
  <dcterms:modified xsi:type="dcterms:W3CDTF">2025-02-17T10:34:25Z</dcterms:modified>
</cp:coreProperties>
</file>