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6" r:id="rId3"/>
    <p:sldId id="278" r:id="rId4"/>
    <p:sldId id="279" r:id="rId5"/>
    <p:sldId id="277" r:id="rId6"/>
    <p:sldId id="280" r:id="rId7"/>
    <p:sldId id="286" r:id="rId8"/>
    <p:sldId id="281" r:id="rId9"/>
    <p:sldId id="283" r:id="rId10"/>
    <p:sldId id="282" r:id="rId11"/>
    <p:sldId id="257" r:id="rId12"/>
    <p:sldId id="267" r:id="rId13"/>
    <p:sldId id="260" r:id="rId14"/>
    <p:sldId id="261" r:id="rId15"/>
    <p:sldId id="262" r:id="rId16"/>
    <p:sldId id="263" r:id="rId17"/>
    <p:sldId id="264" r:id="rId18"/>
    <p:sldId id="268" r:id="rId19"/>
    <p:sldId id="284" r:id="rId20"/>
    <p:sldId id="287" r:id="rId21"/>
    <p:sldId id="271" r:id="rId22"/>
    <p:sldId id="272" r:id="rId23"/>
    <p:sldId id="288" r:id="rId24"/>
    <p:sldId id="269" r:id="rId25"/>
    <p:sldId id="273" r:id="rId26"/>
    <p:sldId id="274" r:id="rId27"/>
    <p:sldId id="289" r:id="rId28"/>
    <p:sldId id="290" r:id="rId29"/>
    <p:sldId id="291" r:id="rId30"/>
    <p:sldId id="292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A10C-5DB9-437E-878C-B8511B27C234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00B1-CD70-445B-B13F-0C8471AF5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A10C-5DB9-437E-878C-B8511B27C234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00B1-CD70-445B-B13F-0C8471AF5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A10C-5DB9-437E-878C-B8511B27C234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00B1-CD70-445B-B13F-0C8471AF5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A10C-5DB9-437E-878C-B8511B27C234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00B1-CD70-445B-B13F-0C8471AF5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A10C-5DB9-437E-878C-B8511B27C234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00B1-CD70-445B-B13F-0C8471AF5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A10C-5DB9-437E-878C-B8511B27C234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00B1-CD70-445B-B13F-0C8471AF5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A10C-5DB9-437E-878C-B8511B27C234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00B1-CD70-445B-B13F-0C8471AF5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A10C-5DB9-437E-878C-B8511B27C234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00B1-CD70-445B-B13F-0C8471AF5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A10C-5DB9-437E-878C-B8511B27C234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00B1-CD70-445B-B13F-0C8471AF5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A10C-5DB9-437E-878C-B8511B27C234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00B1-CD70-445B-B13F-0C8471AF5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A10C-5DB9-437E-878C-B8511B27C234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00B1-CD70-445B-B13F-0C8471AF5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CA10C-5DB9-437E-878C-B8511B27C234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100B1-CD70-445B-B13F-0C8471AF58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829196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The order of the system is given by the maximum power of s in the denominator polynomial, Q(s).</a:t>
            </a:r>
          </a:p>
          <a:p>
            <a:pPr marL="457200" indent="-457200" algn="just"/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Then n is the order of the system</a:t>
            </a:r>
            <a:endParaRPr lang="en-US" sz="2400" dirty="0" smtClean="0">
              <a:latin typeface="Century Gothic" pitchFamily="34" charset="0"/>
              <a:cs typeface="Times New Roman" pitchFamily="18" charset="0"/>
            </a:endParaRPr>
          </a:p>
          <a:p>
            <a:pPr marL="457200" indent="-457200" algn="just"/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If n = 0, then the system is zero order system. </a:t>
            </a:r>
          </a:p>
          <a:p>
            <a:pPr marL="457200" indent="-457200" algn="just"/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If n = 1, then the system is first order system and so on.</a:t>
            </a:r>
          </a:p>
          <a:p>
            <a:pPr marL="457200" indent="-457200" algn="just"/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The order can be specified for both open loop system and closed loop system. </a:t>
            </a:r>
          </a:p>
          <a:p>
            <a:pPr marL="457200" indent="-457200" algn="just"/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Also the value of n gives the number of poles in the transfer function. </a:t>
            </a:r>
          </a:p>
          <a:p>
            <a:pPr marL="457200" indent="-457200" algn="just"/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Hence the number of poles of the transfer function gives the order.</a:t>
            </a:r>
            <a:endParaRPr lang="en-GB" sz="2400" dirty="0" smtClean="0">
              <a:latin typeface="Century Gothic" pitchFamily="34" charset="0"/>
              <a:cs typeface="Times New Roman" pitchFamily="18" charset="0"/>
            </a:endParaRPr>
          </a:p>
          <a:p>
            <a:endParaRPr lang="en-US" sz="2400" dirty="0">
              <a:latin typeface="Century Gothic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Order of the System</a:t>
            </a:r>
            <a:endParaRPr lang="en-US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Time response analysis 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79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9890"/>
            <a:ext cx="85344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Transfer Functions of I Order System</a:t>
            </a:r>
            <a:endParaRPr lang="en-US" sz="36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962400"/>
            <a:ext cx="81248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4656" y="956604"/>
            <a:ext cx="838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6905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9890"/>
            <a:ext cx="85344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Impulse Response of I Order Systems</a:t>
            </a:r>
            <a:endParaRPr lang="en-US" sz="36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58794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00200"/>
            <a:ext cx="84915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999" y="5410200"/>
            <a:ext cx="810985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367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9890"/>
            <a:ext cx="85344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Impulse Response of I Order Systems</a:t>
            </a:r>
            <a:endParaRPr lang="en-US" sz="36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5943600" cy="175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836" y="2743200"/>
            <a:ext cx="6935364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5861540"/>
            <a:ext cx="8610600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275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9890"/>
            <a:ext cx="85344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Step Response of I Order Systems</a:t>
            </a:r>
            <a:endParaRPr lang="en-US" sz="36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74184"/>
            <a:ext cx="84582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2792" y="5029200"/>
            <a:ext cx="6096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4378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9890"/>
            <a:ext cx="85344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Step Response of I Order Systems</a:t>
            </a:r>
            <a:endParaRPr lang="en-US" sz="36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6096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14600"/>
            <a:ext cx="8610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300" y="3406724"/>
            <a:ext cx="72390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5934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II order system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660066"/>
                </a:solidFill>
                <a:latin typeface="Century Gothic" pitchFamily="34" charset="0"/>
                <a:cs typeface="Times New Roman" pitchFamily="18" charset="0"/>
              </a:rPr>
              <a:t>Introduction – 2</a:t>
            </a:r>
            <a:r>
              <a:rPr lang="en-US" b="1" baseline="30000" dirty="0" smtClean="0">
                <a:solidFill>
                  <a:srgbClr val="660066"/>
                </a:solidFill>
                <a:latin typeface="Century Gothic" pitchFamily="34" charset="0"/>
                <a:cs typeface="Times New Roman" pitchFamily="18" charset="0"/>
              </a:rPr>
              <a:t>nd</a:t>
            </a:r>
            <a:r>
              <a:rPr lang="en-US" b="1" dirty="0" smtClean="0">
                <a:solidFill>
                  <a:srgbClr val="660066"/>
                </a:solidFill>
                <a:latin typeface="Century Gothic" pitchFamily="34" charset="0"/>
                <a:cs typeface="Times New Roman" pitchFamily="18" charset="0"/>
              </a:rPr>
              <a:t> order system</a:t>
            </a:r>
            <a:endParaRPr lang="en-US" b="1" dirty="0">
              <a:solidFill>
                <a:srgbClr val="660066"/>
              </a:solidFill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19200"/>
            <a:ext cx="8643998" cy="5353072"/>
          </a:xfrm>
          <a:ln>
            <a:solidFill>
              <a:srgbClr val="008000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latin typeface="Century Gothic" pitchFamily="34" charset="0"/>
                <a:cs typeface="Times New Roman" pitchFamily="18" charset="0"/>
              </a:rPr>
              <a:t>The most practical standard is to start with the system at rest &amp; so the output &amp; all the time derivatives before t = 0 will be zero. </a:t>
            </a:r>
          </a:p>
          <a:p>
            <a:pPr algn="just"/>
            <a:r>
              <a:rPr lang="en-US" sz="2400" b="1" dirty="0" smtClean="0">
                <a:latin typeface="Century Gothic" pitchFamily="34" charset="0"/>
                <a:cs typeface="Times New Roman" pitchFamily="18" charset="0"/>
              </a:rPr>
              <a:t>(For a II order systems) The transient response of a practical control system often exhibits damped oscillations before reaching steady state. </a:t>
            </a:r>
          </a:p>
          <a:p>
            <a:pPr algn="just"/>
            <a:r>
              <a:rPr lang="en-IN" sz="2400" b="1" dirty="0" smtClean="0">
                <a:latin typeface="Century Gothic" pitchFamily="34" charset="0"/>
                <a:cs typeface="Times New Roman" pitchFamily="18" charset="0"/>
              </a:rPr>
              <a:t>Systems with energy storage elements cannot respond instantaneously and will exhibit transient responses</a:t>
            </a:r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, </a:t>
            </a:r>
            <a:r>
              <a:rPr lang="en-IN" sz="2400" b="1" dirty="0" smtClean="0">
                <a:latin typeface="Century Gothic" pitchFamily="34" charset="0"/>
                <a:cs typeface="Times New Roman" pitchFamily="18" charset="0"/>
              </a:rPr>
              <a:t>whenever they are subjected to inputs or disturbances. </a:t>
            </a:r>
            <a:endParaRPr lang="en-US" sz="2400" b="1" dirty="0" smtClean="0">
              <a:latin typeface="Century Gothic" pitchFamily="34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The </a:t>
            </a:r>
            <a:r>
              <a:rPr lang="en-IN" sz="2400" b="1" dirty="0" smtClean="0">
                <a:latin typeface="Century Gothic" pitchFamily="34" charset="0"/>
                <a:cs typeface="Times New Roman" pitchFamily="18" charset="0"/>
              </a:rPr>
              <a:t>desired performance characteristics of a system of any order may be specified in terms of the transient response to a unit step input signal.</a:t>
            </a:r>
          </a:p>
        </p:txBody>
      </p:sp>
    </p:spTree>
    <p:extLst>
      <p:ext uri="{BB962C8B-B14F-4D97-AF65-F5344CB8AC3E}">
        <p14:creationId xmlns:p14="http://schemas.microsoft.com/office/powerpoint/2010/main" xmlns="" val="126865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Time response Analysis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30.1.25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660066"/>
                </a:solidFill>
                <a:latin typeface="Century Gothic" pitchFamily="34" charset="0"/>
                <a:cs typeface="Times New Roman" pitchFamily="18" charset="0"/>
              </a:rPr>
              <a:t>Introduction – 2</a:t>
            </a:r>
            <a:r>
              <a:rPr lang="en-US" b="1" baseline="30000" dirty="0" smtClean="0">
                <a:solidFill>
                  <a:srgbClr val="660066"/>
                </a:solidFill>
                <a:latin typeface="Century Gothic" pitchFamily="34" charset="0"/>
                <a:cs typeface="Times New Roman" pitchFamily="18" charset="0"/>
              </a:rPr>
              <a:t>nd</a:t>
            </a:r>
            <a:r>
              <a:rPr lang="en-US" b="1" dirty="0" smtClean="0">
                <a:solidFill>
                  <a:srgbClr val="660066"/>
                </a:solidFill>
                <a:latin typeface="Century Gothic" pitchFamily="34" charset="0"/>
                <a:cs typeface="Times New Roman" pitchFamily="18" charset="0"/>
              </a:rPr>
              <a:t> order system</a:t>
            </a:r>
            <a:endParaRPr lang="en-US" b="1" dirty="0">
              <a:solidFill>
                <a:srgbClr val="660066"/>
              </a:solidFill>
              <a:latin typeface="Century Gothic" pitchFamily="34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9200"/>
            <a:ext cx="8643998" cy="5181600"/>
          </a:xfrm>
          <a:ln>
            <a:solidFill>
              <a:srgbClr val="008000"/>
            </a:solidFill>
          </a:ln>
        </p:spPr>
        <p:txBody>
          <a:bodyPr>
            <a:noAutofit/>
          </a:bodyPr>
          <a:lstStyle/>
          <a:p>
            <a:pPr algn="just"/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The response of a second order system for unit step input with various values of damping ratio is shown below</a:t>
            </a:r>
            <a:endParaRPr lang="en-US" sz="2400" dirty="0" smtClean="0">
              <a:latin typeface="Century Gothic" pitchFamily="34" charset="0"/>
              <a:cs typeface="Times New Roman" pitchFamily="18" charset="0"/>
            </a:endParaRPr>
          </a:p>
          <a:p>
            <a:pPr algn="just"/>
            <a:endParaRPr lang="en-IN" sz="2000" dirty="0" smtClean="0">
              <a:latin typeface="Century Gothic" pitchFamily="34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934" y="2643182"/>
            <a:ext cx="8581346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6865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9890"/>
            <a:ext cx="85344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Transfer Function of II Order System</a:t>
            </a:r>
            <a:endParaRPr lang="en-US" sz="36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75" y="2971800"/>
            <a:ext cx="365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041994"/>
            <a:ext cx="5181600" cy="3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4442922"/>
            <a:ext cx="3374858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5064242"/>
            <a:ext cx="5181600" cy="53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5549578"/>
            <a:ext cx="8001000" cy="1232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990600"/>
            <a:ext cx="78105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2425" y="1379287"/>
            <a:ext cx="5424455" cy="173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4529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00175"/>
            <a:ext cx="680085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71824" y="2000250"/>
            <a:ext cx="25622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57412" y="523874"/>
            <a:ext cx="45910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819400"/>
            <a:ext cx="459105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49" y="3924300"/>
            <a:ext cx="663892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50" y="5643561"/>
            <a:ext cx="8105775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19300" y="6105525"/>
            <a:ext cx="6324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152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To find the response for a unit step input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711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0062" y="142852"/>
            <a:ext cx="63246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0050" y="995340"/>
            <a:ext cx="685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033440"/>
            <a:ext cx="28384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9075" y="1828777"/>
            <a:ext cx="68865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" y="2366940"/>
            <a:ext cx="75819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14740"/>
            <a:ext cx="694372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10040"/>
            <a:ext cx="78867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0"/>
          <p:cNvCxnSpPr/>
          <p:nvPr/>
        </p:nvCxnSpPr>
        <p:spPr>
          <a:xfrm>
            <a:off x="685800" y="2219302"/>
            <a:ext cx="62484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2061" y="5429264"/>
            <a:ext cx="68675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9890"/>
            <a:ext cx="8686800" cy="792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Step response of a II  Order under damped System with TD spec. illustrations</a:t>
            </a:r>
            <a:endParaRPr lang="en-US" sz="22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7630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8495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9890"/>
            <a:ext cx="8686800" cy="792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Plot for types of II  Order System as a fn. of damping ratio</a:t>
            </a:r>
            <a:endParaRPr lang="en-US" sz="22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744926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84048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9890"/>
            <a:ext cx="8686800" cy="79216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r>
              <a:rPr lang="en-US" sz="22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Pole – zero plot for II  Order under damped System</a:t>
            </a:r>
            <a:endParaRPr lang="en-US" sz="22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9908" y="990600"/>
            <a:ext cx="86868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19818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 smtClean="0">
                <a:latin typeface="Century Gothic" pitchFamily="34" charset="0"/>
              </a:rPr>
              <a:t>EFFECTS OF POLES TO A II ORDER SYSTEM</a:t>
            </a:r>
            <a:endParaRPr lang="en-US" sz="3200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Century Gothic" pitchFamily="34" charset="0"/>
              </a:rPr>
              <a:t>POLES </a:t>
            </a:r>
            <a:r>
              <a:rPr lang="en-IN" sz="2400" dirty="0" smtClean="0">
                <a:latin typeface="Century Gothic" pitchFamily="34" charset="0"/>
                <a:sym typeface="Wingdings" pitchFamily="2" charset="2"/>
              </a:rPr>
              <a:t> THE SPEED OF RESPONSE, WHEEAS THE ZEROS WILL ADD OVERSHOOT IN THE RESPONSE.</a:t>
            </a:r>
            <a:r>
              <a:rPr lang="en-IN" sz="2400" dirty="0" smtClean="0">
                <a:latin typeface="Century Gothic" pitchFamily="34" charset="0"/>
              </a:rPr>
              <a:t> </a:t>
            </a:r>
            <a:endParaRPr lang="en-US" sz="2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SUMS to do..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The OLTF of a UFB system is given by</a:t>
            </a:r>
          </a:p>
          <a:p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        Obtain the response of the system, when the input is unit-step input. </a:t>
            </a:r>
          </a:p>
          <a:p>
            <a:endParaRPr lang="en-US" dirty="0">
              <a:latin typeface="Century Gothic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858016" y="2214554"/>
          <a:ext cx="1911649" cy="852492"/>
        </p:xfrm>
        <a:graphic>
          <a:graphicData uri="http://schemas.openxmlformats.org/presentationml/2006/ole">
            <p:oleObj spid="_x0000_s1026" name="Equation" r:id="rId3" imgW="9396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SUMS to do..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Determine the response of the system, for unit-step input whose CLTF is</a:t>
            </a:r>
          </a:p>
          <a:p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        </a:t>
            </a:r>
          </a:p>
          <a:p>
            <a:endParaRPr lang="en-US" dirty="0">
              <a:latin typeface="Century Gothic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14546" y="3000372"/>
          <a:ext cx="3957858" cy="1281114"/>
        </p:xfrm>
        <a:graphic>
          <a:graphicData uri="http://schemas.openxmlformats.org/presentationml/2006/ole">
            <p:oleObj spid="_x0000_s2050" name="Equation" r:id="rId3" imgW="12952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Time Response of the Control Systems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4905394"/>
            <a:ext cx="56864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857628"/>
            <a:ext cx="6154737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1214422"/>
            <a:ext cx="599281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9902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SUMS to do..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Find the unit-impulse response of the system, whose TF is given by</a:t>
            </a:r>
          </a:p>
          <a:p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        </a:t>
            </a:r>
          </a:p>
          <a:p>
            <a:endParaRPr lang="en-US" dirty="0">
              <a:latin typeface="Century Gothic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20963" y="3000375"/>
          <a:ext cx="3143250" cy="1281113"/>
        </p:xfrm>
        <a:graphic>
          <a:graphicData uri="http://schemas.openxmlformats.org/presentationml/2006/ole">
            <p:oleObj spid="_x0000_s3074" name="Equation" r:id="rId3" imgW="10285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Time Response of the Control Systems</a:t>
            </a: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3820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8778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956" y="142852"/>
            <a:ext cx="8839200" cy="6324600"/>
          </a:xfrm>
        </p:spPr>
        <p:txBody>
          <a:bodyPr>
            <a:noAutofit/>
          </a:bodyPr>
          <a:lstStyle/>
          <a:p>
            <a:pPr algn="just"/>
            <a:r>
              <a:rPr lang="en-IN" sz="2800" dirty="0" smtClean="0">
                <a:latin typeface="Century Gothic" pitchFamily="34" charset="0"/>
                <a:cs typeface="Times New Roman" pitchFamily="18" charset="0"/>
              </a:rPr>
              <a:t>Standard test signal</a:t>
            </a:r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s</a:t>
            </a:r>
            <a:r>
              <a:rPr lang="en-IN" sz="2800" dirty="0" smtClean="0">
                <a:latin typeface="Century Gothic" pitchFamily="34" charset="0"/>
                <a:cs typeface="Times New Roman" pitchFamily="18" charset="0"/>
              </a:rPr>
              <a:t> are:  </a:t>
            </a:r>
            <a:r>
              <a:rPr lang="en-IN" sz="2800" b="1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  <a:t>Step signal, Ramp signal, Parabolic signal, Impulse signal.</a:t>
            </a:r>
            <a:r>
              <a:rPr lang="en-IN" sz="2800" dirty="0" smtClean="0">
                <a:latin typeface="Century Gothic" pitchFamily="34" charset="0"/>
                <a:cs typeface="Times New Roman" pitchFamily="18" charset="0"/>
              </a:rPr>
              <a:t> </a:t>
            </a:r>
            <a:endParaRPr lang="en-US" sz="2800" dirty="0" smtClean="0">
              <a:latin typeface="Century Gothic" pitchFamily="34" charset="0"/>
              <a:cs typeface="Times New Roman" pitchFamily="18" charset="0"/>
            </a:endParaRPr>
          </a:p>
          <a:p>
            <a:pPr algn="just"/>
            <a:r>
              <a:rPr lang="en-IN" sz="2000" b="1" dirty="0" smtClean="0">
                <a:solidFill>
                  <a:srgbClr val="0000CC"/>
                </a:solidFill>
                <a:latin typeface="Century Gothic" pitchFamily="34" charset="0"/>
                <a:cs typeface="Times New Roman" pitchFamily="18" charset="0"/>
              </a:rPr>
              <a:t>Why we have to go for test signals? </a:t>
            </a:r>
          </a:p>
          <a:p>
            <a:pPr algn="just"/>
            <a:r>
              <a:rPr lang="en-IN" sz="2000" dirty="0" smtClean="0">
                <a:latin typeface="Century Gothic" pitchFamily="34" charset="0"/>
                <a:cs typeface="Times New Roman" pitchFamily="18" charset="0"/>
              </a:rPr>
              <a:t>The answer is that the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  <a:latin typeface="Century Gothic" pitchFamily="34" charset="0"/>
                <a:cs typeface="Times New Roman" pitchFamily="18" charset="0"/>
              </a:rPr>
              <a:t>Knowledge of input signal is required to predict the response of a system.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IN" sz="2000" b="1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  <a:t>In </a:t>
            </a:r>
            <a:r>
              <a:rPr lang="en-IN" sz="2000" b="1" u="sng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  <a:t>most of the systems the input signals are not known ahead of time</a:t>
            </a:r>
            <a:r>
              <a:rPr lang="en-IN" sz="2000" b="1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  <a:t> ,…. </a:t>
            </a:r>
            <a:r>
              <a:rPr lang="en-IN" sz="2000" b="1" u="sng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  <a:t>also it is difficult to express the input signals mathematically b</a:t>
            </a:r>
            <a:r>
              <a:rPr lang="en-IN" sz="2000" b="1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  <a:t>y simple equations.</a:t>
            </a:r>
            <a:endParaRPr lang="en-GB" sz="2000" b="1" dirty="0" smtClean="0">
              <a:solidFill>
                <a:srgbClr val="C00000"/>
              </a:solidFill>
              <a:latin typeface="Century Gothic" pitchFamily="34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chemeClr val="accent5">
                    <a:lumMod val="75000"/>
                  </a:schemeClr>
                </a:solidFill>
                <a:latin typeface="Century Gothic" pitchFamily="34" charset="0"/>
                <a:cs typeface="Times New Roman" pitchFamily="18" charset="0"/>
              </a:rPr>
              <a:t>Normally the characteristics of actual input signals are</a:t>
            </a:r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:</a:t>
            </a:r>
            <a:endParaRPr lang="en-US" sz="2400" dirty="0" smtClean="0">
              <a:latin typeface="Century Gothic" pitchFamily="34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 a sudden shock,</a:t>
            </a:r>
            <a:endParaRPr lang="en-US" sz="2400" dirty="0" smtClean="0">
              <a:latin typeface="Century Gothic" pitchFamily="34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a sudden change,</a:t>
            </a:r>
            <a:endParaRPr lang="en-US" sz="2400" dirty="0" smtClean="0">
              <a:latin typeface="Century Gothic" pitchFamily="34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a constant velocity and</a:t>
            </a:r>
            <a:endParaRPr lang="en-US" sz="2400" dirty="0" smtClean="0">
              <a:latin typeface="Century Gothic" pitchFamily="34" charset="0"/>
              <a:cs typeface="Times New Roman" pitchFamily="18" charset="0"/>
            </a:endParaRPr>
          </a:p>
          <a:p>
            <a:pPr lvl="1"/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a constant acceleration.</a:t>
            </a:r>
          </a:p>
          <a:p>
            <a:pPr algn="just"/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 Test signals </a:t>
            </a:r>
            <a:r>
              <a:rPr lang="en-IN" sz="2400" b="1" u="sng" dirty="0" smtClean="0">
                <a:latin typeface="Century Gothic" pitchFamily="34" charset="0"/>
                <a:cs typeface="Times New Roman" pitchFamily="18" charset="0"/>
              </a:rPr>
              <a:t>resembles these characteristics</a:t>
            </a:r>
            <a:r>
              <a:rPr lang="en-IN" sz="2400" dirty="0" smtClean="0">
                <a:latin typeface="Century Gothic" pitchFamily="34" charset="0"/>
                <a:cs typeface="Times New Roman" pitchFamily="18" charset="0"/>
              </a:rPr>
              <a:t> are used as input signals to predict the performance of the system. </a:t>
            </a:r>
            <a:endParaRPr lang="en-IN" sz="2800" dirty="0" smtClean="0">
              <a:latin typeface="Century Gothic" pitchFamily="34" charset="0"/>
              <a:cs typeface="Times New Roman" pitchFamily="18" charset="0"/>
            </a:endParaRPr>
          </a:p>
          <a:p>
            <a:endParaRPr lang="en-US" sz="2000" dirty="0">
              <a:latin typeface="Century Gothic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929190" y="2285992"/>
            <a:ext cx="3200400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214414" y="6357958"/>
            <a:ext cx="6343672" cy="158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429520" y="6000768"/>
            <a:ext cx="1357322" cy="1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1251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68"/>
            <a:ext cx="3886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428868"/>
            <a:ext cx="6147576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4682198"/>
            <a:ext cx="6357950" cy="2175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62625" y="214291"/>
            <a:ext cx="2095311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02428" y="2285992"/>
            <a:ext cx="2141572" cy="163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43768" y="4000504"/>
            <a:ext cx="17621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16" y="928670"/>
            <a:ext cx="2857520" cy="1143000"/>
          </a:xfrm>
        </p:spPr>
        <p:txBody>
          <a:bodyPr>
            <a:no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  <a:t>Step signal, </a:t>
            </a:r>
            <a:br>
              <a:rPr lang="en-IN" sz="2400" b="1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IN" sz="2400" b="1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  <a:t>Ramp signal, </a:t>
            </a:r>
            <a:br>
              <a:rPr lang="en-IN" sz="2400" b="1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</a:br>
            <a:r>
              <a:rPr lang="en-IN" sz="2400" b="1" dirty="0" smtClean="0">
                <a:solidFill>
                  <a:srgbClr val="C00000"/>
                </a:solidFill>
                <a:latin typeface="Century Gothic" pitchFamily="34" charset="0"/>
                <a:cs typeface="Times New Roman" pitchFamily="18" charset="0"/>
              </a:rPr>
              <a:t>Parabolic signal  &amp; Impulse signal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Standard test signals..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763" y="1747857"/>
            <a:ext cx="8116887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301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71414"/>
            <a:ext cx="1571636" cy="85725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TF.. </a:t>
            </a:r>
            <a:r>
              <a:rPr lang="en-US" dirty="0" smtClean="0">
                <a:latin typeface="Century Gothic" pitchFamily="34" charset="0"/>
                <a:sym typeface="Wingdings" pitchFamily="2" charset="2"/>
              </a:rPr>
              <a:t></a:t>
            </a:r>
            <a:r>
              <a:rPr lang="en-US" dirty="0" smtClean="0">
                <a:latin typeface="Century Gothic" pitchFamily="34" charset="0"/>
              </a:rPr>
              <a:t> 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142984"/>
            <a:ext cx="5143503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964196"/>
            <a:ext cx="3429024" cy="91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079" y="1928802"/>
            <a:ext cx="8229600" cy="401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1792" y="2371990"/>
            <a:ext cx="4048643" cy="881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1792" y="3482243"/>
            <a:ext cx="6927273" cy="440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="" xmlns:a14="http://schemas.microsoft.com/office/drawing/2010/main">
                  <a14:imgLayer r:embed="rId8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571868" y="4000504"/>
            <a:ext cx="5100654" cy="2628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71736" y="0"/>
            <a:ext cx="3690942" cy="835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Type of the System</a:t>
            </a:r>
            <a:endParaRPr lang="en-US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388" y="1322156"/>
            <a:ext cx="862566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Oval 3"/>
          <p:cNvSpPr/>
          <p:nvPr/>
        </p:nvSpPr>
        <p:spPr>
          <a:xfrm>
            <a:off x="5962650" y="3276600"/>
            <a:ext cx="438150" cy="4649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62650" y="4488094"/>
            <a:ext cx="438150" cy="4649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962650" y="5631094"/>
            <a:ext cx="438150" cy="4649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895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435</Words>
  <Application>Microsoft Office PowerPoint</Application>
  <PresentationFormat>On-screen Show (4:3)</PresentationFormat>
  <Paragraphs>63</Paragraphs>
  <Slides>30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Equation</vt:lpstr>
      <vt:lpstr>Slide 1</vt:lpstr>
      <vt:lpstr>Time response Analysis</vt:lpstr>
      <vt:lpstr>Time Response of the Control Systems</vt:lpstr>
      <vt:lpstr>Time Response of the Control Systems</vt:lpstr>
      <vt:lpstr>Slide 5</vt:lpstr>
      <vt:lpstr>Step signal,  Ramp signal,  Parabolic signal  &amp; Impulse signal</vt:lpstr>
      <vt:lpstr>Standard test signals..</vt:lpstr>
      <vt:lpstr>TF..  </vt:lpstr>
      <vt:lpstr>Type of the System</vt:lpstr>
      <vt:lpstr>Order of the System</vt:lpstr>
      <vt:lpstr>Time response analysis </vt:lpstr>
      <vt:lpstr>Slide 12</vt:lpstr>
      <vt:lpstr>Transfer Functions of I Order System</vt:lpstr>
      <vt:lpstr>Impulse Response of I Order Systems</vt:lpstr>
      <vt:lpstr>Impulse Response of I Order Systems</vt:lpstr>
      <vt:lpstr>Step Response of I Order Systems</vt:lpstr>
      <vt:lpstr>Step Response of I Order Systems</vt:lpstr>
      <vt:lpstr>II order system</vt:lpstr>
      <vt:lpstr>Introduction – 2nd order system</vt:lpstr>
      <vt:lpstr>Introduction – 2nd order system</vt:lpstr>
      <vt:lpstr>Transfer Function of II Order System</vt:lpstr>
      <vt:lpstr>Slide 22</vt:lpstr>
      <vt:lpstr>Slide 23</vt:lpstr>
      <vt:lpstr>Step response of a II  Order under damped System with TD spec. illustrations</vt:lpstr>
      <vt:lpstr>Plot for types of II  Order System as a fn. of damping ratio</vt:lpstr>
      <vt:lpstr>Pole – zero plot for II  Order under damped System</vt:lpstr>
      <vt:lpstr>EFFECTS OF POLES TO A II ORDER SYSTEM</vt:lpstr>
      <vt:lpstr>SUMS to do..</vt:lpstr>
      <vt:lpstr>SUMS to do..</vt:lpstr>
      <vt:lpstr>SUMS to do..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SASTRA</dc:creator>
  <cp:lastModifiedBy>SASTRA</cp:lastModifiedBy>
  <cp:revision>46</cp:revision>
  <dcterms:created xsi:type="dcterms:W3CDTF">2025-01-27T12:13:02Z</dcterms:created>
  <dcterms:modified xsi:type="dcterms:W3CDTF">2025-01-30T04:56:50Z</dcterms:modified>
</cp:coreProperties>
</file>