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0" r:id="rId4"/>
    <p:sldId id="261" r:id="rId5"/>
    <p:sldId id="257" r:id="rId6"/>
    <p:sldId id="258" r:id="rId7"/>
    <p:sldId id="259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5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6380-D13C-4BCD-9D93-B75D105B5303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CDDA-46D6-454F-B4D3-3B7EDAB313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6380-D13C-4BCD-9D93-B75D105B5303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CDDA-46D6-454F-B4D3-3B7EDAB313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6380-D13C-4BCD-9D93-B75D105B5303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CDDA-46D6-454F-B4D3-3B7EDAB313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6380-D13C-4BCD-9D93-B75D105B5303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CDDA-46D6-454F-B4D3-3B7EDAB313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6380-D13C-4BCD-9D93-B75D105B5303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CDDA-46D6-454F-B4D3-3B7EDAB313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6380-D13C-4BCD-9D93-B75D105B5303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CDDA-46D6-454F-B4D3-3B7EDAB313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6380-D13C-4BCD-9D93-B75D105B5303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CDDA-46D6-454F-B4D3-3B7EDAB313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6380-D13C-4BCD-9D93-B75D105B5303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CDDA-46D6-454F-B4D3-3B7EDAB313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6380-D13C-4BCD-9D93-B75D105B5303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CDDA-46D6-454F-B4D3-3B7EDAB313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6380-D13C-4BCD-9D93-B75D105B5303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CDDA-46D6-454F-B4D3-3B7EDAB313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6380-D13C-4BCD-9D93-B75D105B5303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CDDA-46D6-454F-B4D3-3B7EDAB313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06380-D13C-4BCD-9D93-B75D105B5303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3CDDA-46D6-454F-B4D3-3B7EDAB313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latin typeface="Century Gothic" pitchFamily="34" charset="0"/>
              </a:rPr>
              <a:t>Mechanical system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>
                <a:latin typeface="Century Gothic" pitchFamily="34" charset="0"/>
              </a:rPr>
              <a:t>State space modelling</a:t>
            </a:r>
            <a:endParaRPr lang="en-US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1928802"/>
            <a:ext cx="5440479" cy="3157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285728"/>
            <a:ext cx="4071934" cy="236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inkTgt spid="_x0000_s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inkTgt spid="_x0000_s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inkTgt spid="_x0000_s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inkTgt spid="_x0000_s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inkTgt spid="_x0000_s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inkTgt spid="_x0000_s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inkTgt spid="_x0000_s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inkTgt spid="_x0000_s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inkTgt spid="_x0000_s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inkTgt spid="_x0000_s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inkTgt spid="_x0000_s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inkTgt spid="_x0000_s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inkTgt spid="_x0000_s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inkTgt spid="_x0000_s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inkTgt spid="_x0000_s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inkTgt spid="_x0000_s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inkTgt spid="_x0000_s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inkTgt spid="_x0000_s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inkTgt spid="_x0000_s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inkTgt spid="_x0000_s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inkTgt spid="_x0000_s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inkTgt spid="_x0000_s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inkTgt spid="_x0000_s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inkTgt spid="_x0000_s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inkTgt spid="_x0000_s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inkTgt spid="_x0000_s1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inkTgt spid="_x0000_s1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inkTgt spid="_x0000_s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inkTgt spid="_x0000_s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inkTgt spid="_x0000_s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inkTgt spid="_x0000_s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inkTgt spid="_x0000_s1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inkTgt spid="_x0000_s1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inkTgt spid="_x0000_s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inkTgt spid="_x0000_s1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inkTgt spid="_x0000_s1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inkTgt spid="_x0000_s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inkTgt spid="_x0000_s1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inkTgt spid="_x0000_s1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inkTgt spid="_x0000_s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inkTgt spid="_x0000_s1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inkTgt spid="_x0000_s1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inkTgt spid="_x0000_s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inkTgt spid="_x0000_s1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inkTgt spid="_x0000_s1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inkTgt spid="_x0000_s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inkTgt spid="_x0000_s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inkTgt spid="_x0000_s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inkTgt spid="_x0000_s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inkTgt spid="_x0000_s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inkTgt spid="_x0000_s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inkTgt spid="_x0000_s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inkTgt spid="_x0000_s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inkTgt spid="_x0000_s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inkTgt spid="_x0000_s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inkTgt spid="_x0000_s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inkTgt spid="_x0000_s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inkTgt spid="_x0000_s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inkTgt spid="_x0000_s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inkTgt spid="_x0000_s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inkTgt spid="_x0000_s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inkTgt spid="_x0000_s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inkTgt spid="_x0000_s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inkTgt spid="_x0000_s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inkTgt spid="_x0000_s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inkTgt spid="_x0000_s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inkTgt spid="_x0000_s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inkTgt spid="_x0000_s2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inkTgt spid="_x0000_s2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inkTgt spid="_x0000_s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inkTgt spid="_x0000_s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inkTgt spid="_x0000_s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inkTgt spid="_x0000_s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inkTgt spid="_x0000_s2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inkTgt spid="_x0000_s2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inkTgt spid="_x0000_s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inkTgt spid="_x0000_s2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inkTgt spid="_x0000_s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inkTgt spid="_x0000_s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inkTgt spid="_x0000_s2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inkTgt spid="_x0000_s2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inkTgt spid="_x0000_s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inkTgt spid="_x0000_s2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inkTgt spid="_x0000_s2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inkTgt spid="_x0000_s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inkTgt spid="_x0000_s2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inkTgt spid="_x0000_s2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inkTgt spid="_x0000_s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inkTgt spid="_x0000_s2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inkTgt spid="_x0000_s2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inkTgt spid="_x0000_s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inkTgt spid="_x0000_s2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inkTgt spid="_x0000_s2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inkTgt spid="_x0000_s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inkTgt spid="_x0000_s2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inkTgt spid="_x0000_s2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inkTgt spid="_x0000_s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inkTgt spid="_x0000_s2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inkTgt spid="_x0000_s2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inkTgt spid="_x0000_s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inkTgt spid="_x0000_s2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inkTgt spid="_x0000_s2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inkTgt spid="_x0000_s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inkTgt spid="_x0000_s2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inkTgt spid="_x0000_s2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inkTgt spid="_x0000_s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inkTgt spid="_x0000_s2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inkTgt spid="_x0000_s2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inkTgt spid="_x0000_s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inkTgt spid="_x0000_s2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inkTgt spid="_x0000_s2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inkTgt spid="_x0000_s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inkTgt spid="_x0000_s2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inkTgt spid="_x0000_s2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inkTgt spid="_x0000_s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inkTgt spid="_x0000_s2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inkTgt spid="_x0000_s2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inkTgt spid="_x0000_s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inkTgt spid="_x0000_s2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inkTgt spid="_x0000_s2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inkTgt spid="_x0000_s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inkTgt spid="_x0000_s2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inkTgt spid="_x0000_s2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inkTgt spid="_x0000_s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inkTgt spid="_x0000_s2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inkTgt spid="_x0000_s2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inkTgt spid="_x0000_s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inkTgt spid="_x0000_s2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inkTgt spid="_x0000_s2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inkTgt spid="_x0000_s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inkTgt spid="_x0000_s2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inkTgt spid="_x0000_s2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inkTgt spid="_x0000_s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inkTgt spid="_x0000_s2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inkTgt spid="_x0000_s2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inkTgt spid="_x0000_s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inkTgt spid="_x0000_s2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inkTgt spid="_x0000_s2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inkTgt spid="_x0000_s2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inkTgt spid="_x0000_s2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inkTgt spid="_x0000_s2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latin typeface="Century Gothic" pitchFamily="34" charset="0"/>
              </a:rPr>
              <a:t>O/P, displacement, x</a:t>
            </a:r>
            <a:r>
              <a:rPr lang="en-IN" sz="1800" dirty="0" smtClean="0">
                <a:latin typeface="Century Gothic" pitchFamily="34" charset="0"/>
              </a:rPr>
              <a:t> </a:t>
            </a:r>
            <a:r>
              <a:rPr lang="en-IN" sz="2800" dirty="0" smtClean="0">
                <a:latin typeface="Century Gothic" pitchFamily="34" charset="0"/>
              </a:rPr>
              <a:t>(t)</a:t>
            </a:r>
            <a:r>
              <a:rPr lang="en-IN" sz="2800" dirty="0" smtClean="0">
                <a:latin typeface="Century Gothic" pitchFamily="34" charset="0"/>
                <a:sym typeface="Wingdings" pitchFamily="2" charset="2"/>
              </a:rPr>
              <a:t></a:t>
            </a:r>
            <a:r>
              <a:rPr lang="en-IN" sz="2800" dirty="0" smtClean="0">
                <a:latin typeface="Century Gothic" pitchFamily="34" charset="0"/>
              </a:rPr>
              <a:t> is the first state variable as x</a:t>
            </a:r>
            <a:r>
              <a:rPr lang="en-IN" sz="1800" dirty="0" smtClean="0">
                <a:latin typeface="Century Gothic" pitchFamily="34" charset="0"/>
              </a:rPr>
              <a:t>1</a:t>
            </a:r>
            <a:endParaRPr lang="en-IN" sz="2800" dirty="0" smtClean="0">
              <a:latin typeface="Century Gothic" pitchFamily="34" charset="0"/>
            </a:endParaRPr>
          </a:p>
          <a:p>
            <a:r>
              <a:rPr lang="en-IN" sz="2800" dirty="0" smtClean="0">
                <a:latin typeface="Century Gothic" pitchFamily="34" charset="0"/>
              </a:rPr>
              <a:t>dx</a:t>
            </a:r>
            <a:r>
              <a:rPr lang="en-IN" sz="1800" dirty="0" smtClean="0">
                <a:latin typeface="Century Gothic" pitchFamily="34" charset="0"/>
              </a:rPr>
              <a:t>1</a:t>
            </a:r>
            <a:r>
              <a:rPr lang="en-IN" sz="2800" dirty="0" smtClean="0">
                <a:latin typeface="Century Gothic" pitchFamily="34" charset="0"/>
              </a:rPr>
              <a:t>/</a:t>
            </a:r>
            <a:r>
              <a:rPr lang="en-IN" sz="2800" dirty="0" err="1" smtClean="0">
                <a:latin typeface="Century Gothic" pitchFamily="34" charset="0"/>
              </a:rPr>
              <a:t>dt</a:t>
            </a:r>
            <a:r>
              <a:rPr lang="en-IN" sz="2800" dirty="0" smtClean="0">
                <a:latin typeface="Century Gothic" pitchFamily="34" charset="0"/>
              </a:rPr>
              <a:t>  i.e. x</a:t>
            </a:r>
            <a:r>
              <a:rPr lang="en-IN" sz="1800" dirty="0" smtClean="0">
                <a:latin typeface="Century Gothic" pitchFamily="34" charset="0"/>
              </a:rPr>
              <a:t>1</a:t>
            </a:r>
            <a:r>
              <a:rPr lang="en-IN" sz="2800" dirty="0" smtClean="0">
                <a:latin typeface="Century Gothic" pitchFamily="34" charset="0"/>
              </a:rPr>
              <a:t>(dot) is the II state variable as x</a:t>
            </a:r>
            <a:r>
              <a:rPr lang="en-IN" sz="1600" dirty="0" smtClean="0">
                <a:latin typeface="Century Gothic" pitchFamily="34" charset="0"/>
              </a:rPr>
              <a:t>2</a:t>
            </a:r>
            <a:endParaRPr lang="en-IN" sz="2800" dirty="0" smtClean="0">
              <a:latin typeface="Century Gothic" pitchFamily="34" charset="0"/>
            </a:endParaRPr>
          </a:p>
          <a:p>
            <a:endParaRPr lang="en-US" sz="2800" dirty="0">
              <a:latin typeface="Century Gothic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3022" y="3071810"/>
            <a:ext cx="6630978" cy="851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00364" y="4357694"/>
            <a:ext cx="5468166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therefore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38458" y="252394"/>
            <a:ext cx="7305542" cy="1962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2857496"/>
            <a:ext cx="4094538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357298"/>
            <a:ext cx="8740873" cy="36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143248"/>
            <a:ext cx="8472518" cy="2786082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Century Gothic" pitchFamily="34" charset="0"/>
              </a:rPr>
              <a:t>x</a:t>
            </a:r>
            <a:r>
              <a:rPr lang="en-IN" baseline="-25000" dirty="0" smtClean="0">
                <a:latin typeface="Century Gothic" pitchFamily="34" charset="0"/>
              </a:rPr>
              <a:t>1</a:t>
            </a:r>
            <a:r>
              <a:rPr lang="en-IN" dirty="0" smtClean="0">
                <a:latin typeface="Century Gothic" pitchFamily="34" charset="0"/>
              </a:rPr>
              <a:t> = x</a:t>
            </a:r>
            <a:r>
              <a:rPr lang="en-IN" baseline="-25000" dirty="0" smtClean="0">
                <a:latin typeface="Century Gothic" pitchFamily="34" charset="0"/>
              </a:rPr>
              <a:t>1</a:t>
            </a:r>
            <a:r>
              <a:rPr lang="en-IN" dirty="0" smtClean="0">
                <a:latin typeface="Century Gothic" pitchFamily="34" charset="0"/>
              </a:rPr>
              <a:t> &amp; x</a:t>
            </a:r>
            <a:r>
              <a:rPr lang="en-IN" baseline="-25000" dirty="0" smtClean="0">
                <a:latin typeface="Century Gothic" pitchFamily="34" charset="0"/>
              </a:rPr>
              <a:t>2</a:t>
            </a:r>
            <a:r>
              <a:rPr lang="en-IN" dirty="0" smtClean="0">
                <a:latin typeface="Century Gothic" pitchFamily="34" charset="0"/>
              </a:rPr>
              <a:t> = x</a:t>
            </a:r>
            <a:r>
              <a:rPr lang="en-IN" baseline="-25000" dirty="0" smtClean="0">
                <a:latin typeface="Century Gothic" pitchFamily="34" charset="0"/>
              </a:rPr>
              <a:t>2</a:t>
            </a:r>
            <a:r>
              <a:rPr lang="en-IN" dirty="0" smtClean="0">
                <a:latin typeface="Century Gothic" pitchFamily="34" charset="0"/>
              </a:rPr>
              <a:t> are 2 state variables.</a:t>
            </a:r>
          </a:p>
          <a:p>
            <a:endParaRPr lang="en-IN" sz="1100" dirty="0" smtClean="0">
              <a:latin typeface="Century Gothic" pitchFamily="34" charset="0"/>
            </a:endParaRPr>
          </a:p>
          <a:p>
            <a:r>
              <a:rPr lang="en-IN" dirty="0" smtClean="0">
                <a:latin typeface="Century Gothic" pitchFamily="34" charset="0"/>
              </a:rPr>
              <a:t>d x</a:t>
            </a:r>
            <a:r>
              <a:rPr lang="en-IN" baseline="-25000" dirty="0" smtClean="0">
                <a:latin typeface="Century Gothic" pitchFamily="34" charset="0"/>
              </a:rPr>
              <a:t>1</a:t>
            </a:r>
            <a:r>
              <a:rPr lang="en-IN" dirty="0" smtClean="0">
                <a:latin typeface="Century Gothic" pitchFamily="34" charset="0"/>
              </a:rPr>
              <a:t>/</a:t>
            </a:r>
            <a:r>
              <a:rPr lang="en-IN" dirty="0" err="1" smtClean="0">
                <a:latin typeface="Century Gothic" pitchFamily="34" charset="0"/>
              </a:rPr>
              <a:t>dt</a:t>
            </a:r>
            <a:r>
              <a:rPr lang="en-IN" dirty="0" smtClean="0">
                <a:latin typeface="Century Gothic" pitchFamily="34" charset="0"/>
              </a:rPr>
              <a:t> =    =  x</a:t>
            </a:r>
            <a:r>
              <a:rPr lang="en-IN" baseline="-25000" dirty="0" smtClean="0">
                <a:latin typeface="Century Gothic" pitchFamily="34" charset="0"/>
              </a:rPr>
              <a:t>3</a:t>
            </a:r>
            <a:r>
              <a:rPr lang="en-IN" dirty="0" smtClean="0">
                <a:latin typeface="Century Gothic" pitchFamily="34" charset="0"/>
              </a:rPr>
              <a:t> as 3</a:t>
            </a:r>
            <a:r>
              <a:rPr lang="en-IN" baseline="30000" dirty="0" smtClean="0">
                <a:latin typeface="Century Gothic" pitchFamily="34" charset="0"/>
              </a:rPr>
              <a:t>rd</a:t>
            </a:r>
            <a:r>
              <a:rPr lang="en-IN" dirty="0" smtClean="0">
                <a:latin typeface="Century Gothic" pitchFamily="34" charset="0"/>
              </a:rPr>
              <a:t> state variable and  </a:t>
            </a:r>
          </a:p>
          <a:p>
            <a:r>
              <a:rPr lang="en-IN" dirty="0" smtClean="0">
                <a:latin typeface="Century Gothic" pitchFamily="34" charset="0"/>
              </a:rPr>
              <a:t>d x</a:t>
            </a:r>
            <a:r>
              <a:rPr lang="en-IN" baseline="-25000" dirty="0" smtClean="0">
                <a:latin typeface="Century Gothic" pitchFamily="34" charset="0"/>
              </a:rPr>
              <a:t>2</a:t>
            </a:r>
            <a:r>
              <a:rPr lang="en-IN" dirty="0" smtClean="0">
                <a:latin typeface="Century Gothic" pitchFamily="34" charset="0"/>
              </a:rPr>
              <a:t>/</a:t>
            </a:r>
            <a:r>
              <a:rPr lang="en-IN" dirty="0" err="1" smtClean="0">
                <a:latin typeface="Century Gothic" pitchFamily="34" charset="0"/>
              </a:rPr>
              <a:t>dt</a:t>
            </a:r>
            <a:r>
              <a:rPr lang="en-IN" dirty="0" smtClean="0">
                <a:latin typeface="Century Gothic" pitchFamily="34" charset="0"/>
              </a:rPr>
              <a:t> =      = x</a:t>
            </a:r>
            <a:r>
              <a:rPr lang="en-IN" baseline="-25000" dirty="0" smtClean="0">
                <a:latin typeface="Century Gothic" pitchFamily="34" charset="0"/>
              </a:rPr>
              <a:t>4</a:t>
            </a:r>
            <a:r>
              <a:rPr lang="en-IN" dirty="0" smtClean="0">
                <a:latin typeface="Century Gothic" pitchFamily="34" charset="0"/>
              </a:rPr>
              <a:t> as 4</a:t>
            </a:r>
            <a:r>
              <a:rPr lang="en-IN" baseline="30000" dirty="0" smtClean="0">
                <a:latin typeface="Century Gothic" pitchFamily="34" charset="0"/>
              </a:rPr>
              <a:t>th</a:t>
            </a:r>
            <a:r>
              <a:rPr lang="en-IN" dirty="0" smtClean="0">
                <a:latin typeface="Century Gothic" pitchFamily="34" charset="0"/>
              </a:rPr>
              <a:t> state variable</a:t>
            </a:r>
          </a:p>
          <a:p>
            <a:endParaRPr lang="en-US" dirty="0">
              <a:latin typeface="Century Gothic" pitchFamily="34" charset="0"/>
            </a:endParaRPr>
          </a:p>
        </p:txBody>
      </p:sp>
      <p:pic>
        <p:nvPicPr>
          <p:cNvPr id="3088" name="Picture 1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214290"/>
            <a:ext cx="6049963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9" name="Group 8"/>
          <p:cNvGrpSpPr/>
          <p:nvPr/>
        </p:nvGrpSpPr>
        <p:grpSpPr>
          <a:xfrm>
            <a:off x="2571736" y="3886209"/>
            <a:ext cx="561975" cy="1198243"/>
            <a:chOff x="2571736" y="3886209"/>
            <a:chExt cx="561975" cy="1198243"/>
          </a:xfrm>
        </p:grpSpPr>
        <p:pic>
          <p:nvPicPr>
            <p:cNvPr id="3090" name="Picture 18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571736" y="3886209"/>
              <a:ext cx="438150" cy="828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91" name="Picture 19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571736" y="4398652"/>
              <a:ext cx="561975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549" y="123819"/>
            <a:ext cx="6049963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65</Words>
  <Application>Microsoft Office PowerPoint</Application>
  <PresentationFormat>On-screen Show (4:3)</PresentationFormat>
  <Paragraphs>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Mechanical system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Mechanical system</dc:title>
  <dc:creator>SASTRA</dc:creator>
  <cp:lastModifiedBy>SASTRA</cp:lastModifiedBy>
  <cp:revision>33</cp:revision>
  <dcterms:created xsi:type="dcterms:W3CDTF">2025-03-10T11:43:45Z</dcterms:created>
  <dcterms:modified xsi:type="dcterms:W3CDTF">2025-03-27T05:09:12Z</dcterms:modified>
</cp:coreProperties>
</file>