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7" r:id="rId5"/>
    <p:sldId id="278" r:id="rId6"/>
    <p:sldId id="279" r:id="rId7"/>
    <p:sldId id="280" r:id="rId8"/>
    <p:sldId id="282" r:id="rId9"/>
    <p:sldId id="283" r:id="rId10"/>
    <p:sldId id="284" r:id="rId11"/>
    <p:sldId id="281" r:id="rId12"/>
    <p:sldId id="266" r:id="rId13"/>
    <p:sldId id="285" r:id="rId14"/>
    <p:sldId id="288" r:id="rId15"/>
    <p:sldId id="287" r:id="rId16"/>
    <p:sldId id="258" r:id="rId17"/>
    <p:sldId id="259" r:id="rId18"/>
    <p:sldId id="286" r:id="rId19"/>
    <p:sldId id="261" r:id="rId20"/>
    <p:sldId id="264" r:id="rId21"/>
    <p:sldId id="267" r:id="rId22"/>
    <p:sldId id="269" r:id="rId23"/>
    <p:sldId id="270" r:id="rId24"/>
    <p:sldId id="271" r:id="rId25"/>
    <p:sldId id="272" r:id="rId26"/>
    <p:sldId id="275" r:id="rId27"/>
    <p:sldId id="273" r:id="rId28"/>
    <p:sldId id="274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66" d="100"/>
          <a:sy n="66" d="100"/>
        </p:scale>
        <p:origin x="-1422" y="-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C2557C-5300-43D6-8B23-F12828E21E22}" type="datetimeFigureOut">
              <a:rPr lang="en-US" smtClean="0"/>
              <a:pPr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041E97-CFD2-4B56-8FA5-C81BF06F5B6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pstele.com/network-monitoring/real-time-remote.php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Unit 4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12.4.25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381000"/>
            <a:ext cx="8758238" cy="5413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IN" sz="3200" b="1" dirty="0" smtClean="0">
                <a:solidFill>
                  <a:srgbClr val="FF0000"/>
                </a:solidFill>
                <a:latin typeface="Century Gothic" pitchFamily="34" charset="0"/>
              </a:rPr>
              <a:t>Generalized DATA ACQUISITION SYSTEM</a:t>
            </a:r>
            <a:endParaRPr lang="en-US" sz="3200" b="1" dirty="0">
              <a:solidFill>
                <a:srgbClr val="FF0000"/>
              </a:solidFill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357298"/>
            <a:ext cx="8858280" cy="5143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  <a:latin typeface="Comic Sans MS" pitchFamily="66" charset="0"/>
              </a:rPr>
              <a:t>SCADA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285852" y="1785926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ct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32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entury Gothic" pitchFamily="34" charset="0"/>
                <a:ea typeface="+mn-ea"/>
                <a:cs typeface="+mn-cs"/>
              </a:rPr>
              <a:t>Supervisory Control and Data Acquisition</a:t>
            </a: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entury Gothic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75" y="285728"/>
            <a:ext cx="8786843" cy="6357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1638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smtClean="0">
                <a:solidFill>
                  <a:srgbClr val="FF0000"/>
                </a:solidFill>
                <a:latin typeface="Comic Sans MS" pitchFamily="66" charset="0"/>
              </a:rPr>
              <a:t>SCADA…. </a:t>
            </a:r>
          </a:p>
        </p:txBody>
      </p:sp>
      <p:pic>
        <p:nvPicPr>
          <p:cNvPr id="16388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1288" y="1428750"/>
            <a:ext cx="8859837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22"/>
            <a:ext cx="8229600" cy="1143000"/>
          </a:xfrm>
        </p:spPr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SCADA applications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438" y="1142984"/>
            <a:ext cx="8929718" cy="528641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solidFill>
                  <a:srgbClr val="002060"/>
                </a:solidFill>
                <a:latin typeface="Century Gothic" pitchFamily="34" charset="0"/>
              </a:rPr>
              <a:t>Transportation Systems</a:t>
            </a:r>
            <a:endParaRPr lang="en-US" sz="2800" dirty="0" smtClean="0">
              <a:solidFill>
                <a:srgbClr val="002060"/>
              </a:solidFill>
              <a:latin typeface="Century Gothic" pitchFamily="34" charset="0"/>
            </a:endParaRPr>
          </a:p>
          <a:p>
            <a:pPr lvl="1"/>
            <a:r>
              <a:rPr lang="en-US" sz="1800" dirty="0" smtClean="0">
                <a:latin typeface="Century Gothic" pitchFamily="34" charset="0"/>
              </a:rPr>
              <a:t>Monitor and manage rail networks, traffic signals, and airport systems.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Century Gothic" pitchFamily="34" charset="0"/>
              </a:rPr>
              <a:t>Building Automation</a:t>
            </a:r>
          </a:p>
          <a:p>
            <a:pPr lvl="1"/>
            <a:r>
              <a:rPr lang="en-US" sz="1800" dirty="0" smtClean="0">
                <a:latin typeface="Century Gothic" pitchFamily="34" charset="0"/>
              </a:rPr>
              <a:t>Security systems and lighting control.</a:t>
            </a:r>
          </a:p>
          <a:p>
            <a:pPr lvl="1"/>
            <a:r>
              <a:rPr lang="en-US" sz="1800" dirty="0" smtClean="0">
                <a:latin typeface="Century Gothic" pitchFamily="34" charset="0"/>
              </a:rPr>
              <a:t>Energy usage monitoring and optimization</a:t>
            </a:r>
          </a:p>
          <a:p>
            <a:r>
              <a:rPr lang="en-US" sz="2400" b="1" dirty="0" smtClean="0">
                <a:solidFill>
                  <a:srgbClr val="002060"/>
                </a:solidFill>
                <a:latin typeface="Century Gothic" pitchFamily="34" charset="0"/>
              </a:rPr>
              <a:t>Manufacturing &amp; Industrial Automation</a:t>
            </a:r>
          </a:p>
          <a:p>
            <a:pPr lvl="2"/>
            <a:r>
              <a:rPr lang="en-US" sz="2000" dirty="0" smtClean="0">
                <a:latin typeface="Century Gothic" pitchFamily="34" charset="0"/>
              </a:rPr>
              <a:t>Monitor production lines, equipment status, and quality metrics.</a:t>
            </a:r>
          </a:p>
          <a:p>
            <a:pPr lvl="2"/>
            <a:r>
              <a:rPr lang="en-US" sz="2000" dirty="0" smtClean="0">
                <a:latin typeface="Century Gothic" pitchFamily="34" charset="0"/>
              </a:rPr>
              <a:t>Schedule maintenance and manage alarms.</a:t>
            </a:r>
          </a:p>
          <a:p>
            <a:pPr lvl="2"/>
            <a:r>
              <a:rPr lang="en-US" sz="2000" dirty="0" smtClean="0">
                <a:latin typeface="Century Gothic" pitchFamily="34" charset="0"/>
              </a:rPr>
              <a:t>Track real-time data for analytics and optimization</a:t>
            </a:r>
          </a:p>
          <a:p>
            <a:r>
              <a:rPr lang="en-IN" sz="2800" dirty="0" smtClean="0">
                <a:solidFill>
                  <a:srgbClr val="002060"/>
                </a:solidFill>
                <a:latin typeface="Century Gothic" pitchFamily="34" charset="0"/>
              </a:rPr>
              <a:t>Oil &amp; Gas, Power generation, water &amp; waste water management &amp; etc…</a:t>
            </a:r>
            <a:endParaRPr lang="en-US" sz="2800" dirty="0">
              <a:solidFill>
                <a:srgbClr val="002060"/>
              </a:solidFill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entury Gothic" pitchFamily="34" charset="0"/>
                <a:cs typeface="Arial" charset="0"/>
              </a:rPr>
              <a:t>SCADA &amp; DCS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50292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>
                <a:solidFill>
                  <a:srgbClr val="002060"/>
                </a:solidFill>
                <a:latin typeface="Century Gothic" pitchFamily="34" charset="0"/>
                <a:cs typeface="Arial" charset="0"/>
              </a:rPr>
              <a:t>SCADA system is a collection of both software and hardware components that allow supervision and control of plants </a:t>
            </a:r>
            <a:r>
              <a:rPr lang="en-US" dirty="0" smtClean="0">
                <a:solidFill>
                  <a:schemeClr val="accent2"/>
                </a:solidFill>
                <a:latin typeface="Century Gothic" pitchFamily="34" charset="0"/>
                <a:cs typeface="Arial" charset="0"/>
              </a:rPr>
              <a:t>……………, </a:t>
            </a:r>
            <a:r>
              <a:rPr lang="en-US" b="1" i="1" dirty="0" smtClean="0">
                <a:solidFill>
                  <a:schemeClr val="accent2"/>
                </a:solidFill>
                <a:latin typeface="Century Gothic" pitchFamily="34" charset="0"/>
                <a:cs typeface="Arial" charset="0"/>
              </a:rPr>
              <a:t>both locally and remotely.</a:t>
            </a:r>
          </a:p>
          <a:p>
            <a:pPr algn="just" eaLnBrk="1" hangingPunct="1"/>
            <a:endParaRPr lang="en-US" b="1" i="1" dirty="0" smtClean="0">
              <a:latin typeface="Century Gothic" pitchFamily="34" charset="0"/>
              <a:cs typeface="Arial" charset="0"/>
            </a:endParaRPr>
          </a:p>
          <a:p>
            <a:pPr algn="just" eaLnBrk="1" hangingPunct="1"/>
            <a:endParaRPr lang="en-US" dirty="0" smtClean="0">
              <a:latin typeface="Century Gothic" pitchFamily="34" charset="0"/>
              <a:cs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00600"/>
          </a:xfrm>
        </p:spPr>
        <p:txBody>
          <a:bodyPr>
            <a:normAutofit/>
          </a:bodyPr>
          <a:lstStyle/>
          <a:p>
            <a:pPr algn="just" eaLnBrk="1" hangingPunct="1"/>
            <a:r>
              <a:rPr lang="en-US" dirty="0" smtClean="0">
                <a:latin typeface="Century Gothic" pitchFamily="34" charset="0"/>
                <a:cs typeface="Arial" charset="0"/>
              </a:rPr>
              <a:t>SCADA system is used to gather and present data to operators, …….to make decisions about processes……. with the aid of operator input, and control plant functions based on those decisions.</a:t>
            </a:r>
          </a:p>
          <a:p>
            <a:pPr algn="just" eaLnBrk="1" hangingPunct="1"/>
            <a:endParaRPr lang="en-US" dirty="0" smtClean="0">
              <a:latin typeface="Century Gothic" pitchFamily="34" charset="0"/>
              <a:cs typeface="Arial" charset="0"/>
            </a:endParaRPr>
          </a:p>
        </p:txBody>
      </p:sp>
      <p:sp>
        <p:nvSpPr>
          <p:cNvPr id="717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entury Gothic" pitchFamily="34" charset="0"/>
                <a:cs typeface="Arial" charset="0"/>
              </a:rPr>
              <a:t>SCADA…...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72518" cy="868346"/>
          </a:xfrm>
        </p:spPr>
        <p:txBody>
          <a:bodyPr/>
          <a:lstStyle/>
          <a:p>
            <a:r>
              <a:rPr lang="en-US" b="1" dirty="0" smtClean="0">
                <a:latin typeface="Century Gothic" pitchFamily="34" charset="0"/>
              </a:rPr>
              <a:t>SCADA …….. Includes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500174"/>
            <a:ext cx="8715436" cy="5072098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Sensors &amp; Actuators </a:t>
            </a:r>
            <a:r>
              <a:rPr lang="en-US" dirty="0" smtClean="0">
                <a:latin typeface="Century Gothic" pitchFamily="34" charset="0"/>
              </a:rPr>
              <a:t>– Collect data and control physical systems.</a:t>
            </a:r>
          </a:p>
          <a:p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RTUs (Remote Terminal Units) </a:t>
            </a:r>
            <a:r>
              <a:rPr lang="en-US" dirty="0" smtClean="0">
                <a:latin typeface="Century Gothic" pitchFamily="34" charset="0"/>
              </a:rPr>
              <a:t>– Connect to sensors and send data to central SCADA system.</a:t>
            </a:r>
          </a:p>
          <a:p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PLCs (Programmable Logic Controllers)</a:t>
            </a:r>
            <a:r>
              <a:rPr lang="en-US" dirty="0" smtClean="0">
                <a:latin typeface="Century Gothic" pitchFamily="34" charset="0"/>
              </a:rPr>
              <a:t> – Perform control logic locally.</a:t>
            </a:r>
          </a:p>
          <a:p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HMI (Human-Machine Interface)</a:t>
            </a:r>
            <a:r>
              <a:rPr lang="en-US" dirty="0" smtClean="0">
                <a:latin typeface="Century Gothic" pitchFamily="34" charset="0"/>
              </a:rPr>
              <a:t> – Visual display for operators.</a:t>
            </a:r>
          </a:p>
          <a:p>
            <a:r>
              <a:rPr lang="en-US" dirty="0" smtClean="0">
                <a:solidFill>
                  <a:srgbClr val="FF0000"/>
                </a:solidFill>
                <a:latin typeface="Century Gothic" pitchFamily="34" charset="0"/>
              </a:rPr>
              <a:t>Central SCADA Software </a:t>
            </a:r>
            <a:r>
              <a:rPr lang="en-US" dirty="0" smtClean="0">
                <a:latin typeface="Century Gothic" pitchFamily="34" charset="0"/>
              </a:rPr>
              <a:t>– Processes and logs data, manages alarms, and enables control.</a:t>
            </a:r>
          </a:p>
          <a:p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entury Gothic" pitchFamily="34" charset="0"/>
              </a:rPr>
              <a:t>SCADA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763000" cy="49530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 smtClean="0">
                <a:latin typeface="Century Gothic" pitchFamily="34" charset="0"/>
                <a:cs typeface="Arial" pitchFamily="34" charset="0"/>
              </a:rPr>
              <a:t>SCADA system would be more popular where 3 or 4 sites need to connect to one main control room to visualize everything.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>
              <a:latin typeface="Century Gothic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sz="2400" dirty="0" smtClean="0">
                <a:latin typeface="Century Gothic" pitchFamily="34" charset="0"/>
                <a:cs typeface="Arial" charset="0"/>
              </a:rPr>
              <a:t>SCADA system can be geographically at different locations that's why </a:t>
            </a:r>
            <a:r>
              <a:rPr lang="en-US" sz="2400" b="1" dirty="0" smtClean="0">
                <a:latin typeface="Century Gothic" pitchFamily="34" charset="0"/>
                <a:cs typeface="Arial" charset="0"/>
              </a:rPr>
              <a:t>there is a high distance communication required for SCADA</a:t>
            </a:r>
          </a:p>
          <a:p>
            <a:pPr algn="just">
              <a:defRPr/>
            </a:pPr>
            <a:endParaRPr lang="en-US" sz="2000" b="1" dirty="0" smtClean="0">
              <a:latin typeface="Century Gothic" pitchFamily="34" charset="0"/>
              <a:cs typeface="Arial" charset="0"/>
            </a:endParaRPr>
          </a:p>
          <a:p>
            <a:pPr algn="just">
              <a:defRPr/>
            </a:pPr>
            <a:r>
              <a:rPr lang="en-US" sz="2400" dirty="0" smtClean="0">
                <a:latin typeface="Century Gothic" pitchFamily="34" charset="0"/>
                <a:cs typeface="Arial" pitchFamily="34" charset="0"/>
              </a:rPr>
              <a:t>For instance, </a:t>
            </a:r>
            <a:r>
              <a:rPr lang="en-US" sz="2400" b="1" i="1" dirty="0" smtClean="0">
                <a:solidFill>
                  <a:srgbClr val="0070C0"/>
                </a:solidFill>
                <a:latin typeface="Century Gothic" pitchFamily="34" charset="0"/>
                <a:cs typeface="Arial" pitchFamily="34" charset="0"/>
              </a:rPr>
              <a:t>site ( A ) in a country, site (B) in another country and site (C) in another and communicate with each other, </a:t>
            </a:r>
            <a:r>
              <a:rPr lang="en-US" sz="2400" b="1" i="1" dirty="0" smtClean="0">
                <a:solidFill>
                  <a:srgbClr val="C00000"/>
                </a:solidFill>
                <a:latin typeface="Century Gothic" pitchFamily="34" charset="0"/>
                <a:cs typeface="Arial" pitchFamily="34" charset="0"/>
              </a:rPr>
              <a:t>DCS system will never ever apply there. </a:t>
            </a:r>
            <a:r>
              <a:rPr lang="en-US" sz="2400" dirty="0" smtClean="0">
                <a:latin typeface="Century Gothic" pitchFamily="34" charset="0"/>
                <a:cs typeface="Arial" pitchFamily="34" charset="0"/>
              </a:rPr>
              <a:t>Definitely shall rely on the SCADA system.</a:t>
            </a:r>
          </a:p>
          <a:p>
            <a:pPr algn="just">
              <a:defRPr/>
            </a:pPr>
            <a:endParaRPr lang="en-US" sz="2400" b="1" dirty="0" smtClean="0">
              <a:latin typeface="Century Gothic" pitchFamily="34" charset="0"/>
              <a:cs typeface="Arial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DAS, SCADA………………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smtClean="0">
                <a:latin typeface="Century Gothic" pitchFamily="34" charset="0"/>
                <a:cs typeface="Arial" charset="0"/>
              </a:rPr>
              <a:t>SCADA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800600"/>
          </a:xfrm>
        </p:spPr>
        <p:txBody>
          <a:bodyPr rtlCol="0">
            <a:normAutofit/>
          </a:bodyPr>
          <a:lstStyle/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b="1" dirty="0" smtClean="0">
                <a:latin typeface="Century Gothic" pitchFamily="34" charset="0"/>
                <a:cs typeface="Arial" pitchFamily="34" charset="0"/>
              </a:rPr>
              <a:t>SCADA system is event driven.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1800" dirty="0" smtClean="0">
              <a:latin typeface="Century Gothic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800" dirty="0" smtClean="0">
                <a:latin typeface="Century Gothic" pitchFamily="34" charset="0"/>
                <a:cs typeface="Arial" pitchFamily="34" charset="0"/>
              </a:rPr>
              <a:t>In SCADA system </a:t>
            </a:r>
            <a:r>
              <a:rPr lang="en-US" sz="2800" dirty="0">
                <a:latin typeface="Century Gothic" pitchFamily="34" charset="0"/>
                <a:cs typeface="Arial" pitchFamily="34" charset="0"/>
              </a:rPr>
              <a:t>if </a:t>
            </a:r>
            <a:r>
              <a:rPr lang="en-US" sz="2800" dirty="0" smtClean="0">
                <a:latin typeface="Century Gothic" pitchFamily="34" charset="0"/>
                <a:cs typeface="Arial" pitchFamily="34" charset="0"/>
              </a:rPr>
              <a:t>your communication </a:t>
            </a:r>
            <a:r>
              <a:rPr lang="en-US" sz="2800" dirty="0">
                <a:latin typeface="Century Gothic" pitchFamily="34" charset="0"/>
                <a:cs typeface="Arial" pitchFamily="34" charset="0"/>
              </a:rPr>
              <a:t>failed by any </a:t>
            </a:r>
            <a:r>
              <a:rPr lang="en-US" sz="2800" dirty="0" smtClean="0">
                <a:latin typeface="Century Gothic" pitchFamily="34" charset="0"/>
                <a:cs typeface="Arial" pitchFamily="34" charset="0"/>
              </a:rPr>
              <a:t>reason SCADA system </a:t>
            </a:r>
            <a:r>
              <a:rPr lang="en-US" sz="2800" dirty="0">
                <a:latin typeface="Century Gothic" pitchFamily="34" charset="0"/>
                <a:cs typeface="Arial" pitchFamily="34" charset="0"/>
              </a:rPr>
              <a:t>can still </a:t>
            </a:r>
            <a:r>
              <a:rPr lang="en-US" sz="2800" dirty="0" smtClean="0">
                <a:latin typeface="Century Gothic" pitchFamily="34" charset="0"/>
                <a:cs typeface="Arial" pitchFamily="34" charset="0"/>
              </a:rPr>
              <a:t>function. 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latin typeface="Century Gothic" pitchFamily="34" charset="0"/>
              <a:cs typeface="Arial" pitchFamily="34" charset="0"/>
            </a:endParaRPr>
          </a:p>
          <a:p>
            <a:pPr algn="just">
              <a:defRPr/>
            </a:pPr>
            <a:r>
              <a:rPr lang="en-US" sz="2800" dirty="0" smtClean="0">
                <a:latin typeface="Century Gothic" pitchFamily="34" charset="0"/>
                <a:cs typeface="Arial" pitchFamily="34" charset="0"/>
              </a:rPr>
              <a:t>SCADA system can also be implemented with the low cost and it's not a must requirement of redundancy in most of the SCADA system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 smtClean="0">
              <a:latin typeface="Century Gothic" pitchFamily="34" charset="0"/>
              <a:cs typeface="Arial" pitchFamily="34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800" dirty="0">
              <a:latin typeface="Century Gothic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11175"/>
          </a:xfrm>
        </p:spPr>
        <p:txBody>
          <a:bodyPr rtlCol="0">
            <a:normAutofit fontScale="9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SCADA…. </a:t>
            </a:r>
            <a:endParaRPr lang="en-US" b="1" dirty="0">
              <a:solidFill>
                <a:srgbClr val="FF000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876800"/>
          </a:xfrm>
        </p:spPr>
        <p:txBody>
          <a:bodyPr rtlCol="0">
            <a:normAutofit/>
          </a:bodyPr>
          <a:lstStyle/>
          <a:p>
            <a:pPr marL="0" indent="0" algn="just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dirty="0">
                <a:latin typeface="Comic Sans MS" pitchFamily="66" charset="0"/>
              </a:rPr>
              <a:t>Supervisory control </a:t>
            </a:r>
            <a:r>
              <a:rPr lang="en-US" sz="2400" dirty="0" smtClean="0">
                <a:latin typeface="Comic Sans MS" pitchFamily="66" charset="0"/>
              </a:rPr>
              <a:t>&amp; data </a:t>
            </a:r>
            <a:r>
              <a:rPr lang="en-US" sz="2400" dirty="0">
                <a:latin typeface="Comic Sans MS" pitchFamily="66" charset="0"/>
              </a:rPr>
              <a:t>acquisition (SCADA) is a system of software and hardware elements that allows industrial organizations to</a:t>
            </a:r>
            <a:r>
              <a:rPr lang="en-US" sz="2400" dirty="0" smtClean="0">
                <a:latin typeface="Comic Sans MS" pitchFamily="66" charset="0"/>
              </a:rPr>
              <a:t>: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Comic Sans MS" pitchFamily="66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FF0000"/>
                </a:solidFill>
                <a:latin typeface="Comic Sans MS" pitchFamily="66" charset="0"/>
              </a:rPr>
              <a:t>Control industrial processes locally or at remote locations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Monitor, </a:t>
            </a:r>
            <a:r>
              <a:rPr lang="en-US" sz="2400" b="1" dirty="0">
                <a:solidFill>
                  <a:srgbClr val="0070C0"/>
                </a:solidFill>
                <a:latin typeface="Comic Sans MS" pitchFamily="66" charset="0"/>
              </a:rPr>
              <a:t>gather, and process real-time </a:t>
            </a: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data…….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Directly interact with devices such as sensors, valves, pumps, motors, and more through human-machine interface (HMI) software</a:t>
            </a: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r>
              <a:rPr lang="en-US" sz="2400" b="1" dirty="0">
                <a:solidFill>
                  <a:srgbClr val="0070C0"/>
                </a:solidFill>
                <a:latin typeface="Comic Sans MS" pitchFamily="66" charset="0"/>
              </a:rPr>
              <a:t>Record events into a log </a:t>
            </a:r>
            <a:r>
              <a:rPr lang="en-US" sz="2400" b="1" dirty="0" smtClean="0">
                <a:solidFill>
                  <a:srgbClr val="0070C0"/>
                </a:solidFill>
                <a:latin typeface="Comic Sans MS" pitchFamily="66" charset="0"/>
              </a:rPr>
              <a:t>file…</a:t>
            </a:r>
            <a:endParaRPr lang="en-US" sz="2400" b="1" dirty="0">
              <a:solidFill>
                <a:srgbClr val="0070C0"/>
              </a:solidFill>
              <a:latin typeface="Comic Sans MS" pitchFamily="66" charset="0"/>
            </a:endParaRPr>
          </a:p>
          <a:p>
            <a:pPr algn="just" eaLnBrk="1" fontAlgn="auto" hangingPunct="1">
              <a:spcAft>
                <a:spcPts val="0"/>
              </a:spcAft>
              <a:buFont typeface="Arial" pitchFamily="34" charset="0"/>
              <a:buChar char="•"/>
              <a:defRPr/>
            </a:pPr>
            <a:endParaRPr lang="en-US" sz="2400" dirty="0">
              <a:latin typeface="Comic Sans MS" pitchFamily="66" charset="0"/>
            </a:endParaRPr>
          </a:p>
        </p:txBody>
      </p:sp>
      <p:sp>
        <p:nvSpPr>
          <p:cNvPr id="1741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 smtClean="0">
                <a:solidFill>
                  <a:srgbClr val="FF0000"/>
                </a:solidFill>
                <a:latin typeface="Comic Sans MS" pitchFamily="66" charset="0"/>
              </a:rPr>
              <a:t>SCADA in automation....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SCADA Diagram Example System with Main Components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4" name="AutoShape 2" descr="https://ih1.dpstele.com/images/scadasys.webp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2844" y="2243141"/>
            <a:ext cx="8868197" cy="4329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Century Gothic" pitchFamily="34" charset="0"/>
              </a:rPr>
              <a:t>How Do SCADA Systems Work?</a:t>
            </a:r>
            <a:endParaRPr lang="en-US" sz="3600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b="1" dirty="0" smtClean="0">
                <a:latin typeface="Century Gothic" pitchFamily="34" charset="0"/>
              </a:rPr>
              <a:t>Supervisory </a:t>
            </a:r>
            <a:r>
              <a:rPr lang="en-US" sz="2800" b="1" dirty="0">
                <a:latin typeface="Century Gothic" pitchFamily="34" charset="0"/>
              </a:rPr>
              <a:t>Control and Data Acquisition (SCADA) </a:t>
            </a:r>
            <a:r>
              <a:rPr lang="en-US" sz="2800" dirty="0">
                <a:latin typeface="Century Gothic" pitchFamily="34" charset="0"/>
              </a:rPr>
              <a:t>is a system that </a:t>
            </a:r>
            <a:r>
              <a:rPr lang="en-US" sz="2800" dirty="0">
                <a:solidFill>
                  <a:schemeClr val="accent2"/>
                </a:solidFill>
                <a:latin typeface="Century Gothic" pitchFamily="34" charset="0"/>
              </a:rPr>
              <a:t>aims to monitor and control field devices at your remote sites. </a:t>
            </a:r>
            <a:endParaRPr lang="en-US" sz="2800" dirty="0" smtClean="0">
              <a:solidFill>
                <a:schemeClr val="accent2"/>
              </a:solidFill>
              <a:latin typeface="Century Gothic" pitchFamily="34" charset="0"/>
            </a:endParaRPr>
          </a:p>
          <a:p>
            <a:pPr algn="just"/>
            <a:r>
              <a:rPr lang="en-US" sz="2800" b="1" dirty="0" smtClean="0">
                <a:solidFill>
                  <a:srgbClr val="0000FF"/>
                </a:solidFill>
                <a:latin typeface="Century Gothic" pitchFamily="34" charset="0"/>
              </a:rPr>
              <a:t>SCADA </a:t>
            </a:r>
            <a:r>
              <a:rPr lang="en-US" sz="2800" b="1" dirty="0">
                <a:solidFill>
                  <a:srgbClr val="0000FF"/>
                </a:solidFill>
                <a:latin typeface="Century Gothic" pitchFamily="34" charset="0"/>
              </a:rPr>
              <a:t>systems are invaluable in industries where real-time monitoring and data acquisition are crucial. </a:t>
            </a:r>
            <a:endParaRPr lang="en-US" sz="2800" b="1" dirty="0" smtClean="0">
              <a:solidFill>
                <a:srgbClr val="0000FF"/>
              </a:solidFill>
              <a:latin typeface="Century Gothic" pitchFamily="34" charset="0"/>
            </a:endParaRPr>
          </a:p>
          <a:p>
            <a:pPr algn="just"/>
            <a:r>
              <a:rPr lang="en-US" sz="2800" dirty="0" smtClean="0">
                <a:latin typeface="Century Gothic" pitchFamily="34" charset="0"/>
              </a:rPr>
              <a:t>These </a:t>
            </a:r>
            <a:r>
              <a:rPr lang="en-US" sz="2800" dirty="0">
                <a:latin typeface="Century Gothic" pitchFamily="34" charset="0"/>
              </a:rPr>
              <a:t>systems are critical as they help maintain efficiency by collecting and processing </a:t>
            </a:r>
            <a:r>
              <a:rPr lang="en-US" sz="2800" b="1" u="sng" dirty="0">
                <a:latin typeface="Century Gothic" pitchFamily="34" charset="0"/>
                <a:hlinkClick r:id="rId2"/>
              </a:rPr>
              <a:t>real-time data</a:t>
            </a:r>
            <a:r>
              <a:rPr lang="en-US" sz="2800" dirty="0">
                <a:latin typeface="Century Gothic" pitchFamily="34" charset="0"/>
              </a:rPr>
              <a:t>.</a:t>
            </a:r>
          </a:p>
          <a:p>
            <a:pPr algn="just"/>
            <a:endParaRPr lang="en-US" sz="28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What it performs? (steps)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0174"/>
            <a:ext cx="8401080" cy="4972072"/>
          </a:xfrm>
        </p:spPr>
        <p:txBody>
          <a:bodyPr>
            <a:normAutofit fontScale="92500" lnSpcReduction="10000"/>
          </a:bodyPr>
          <a:lstStyle/>
          <a:p>
            <a:pPr algn="just">
              <a:buNone/>
            </a:pPr>
            <a:r>
              <a:rPr lang="en-US" b="1" dirty="0" smtClean="0">
                <a:latin typeface="Century Gothic" pitchFamily="34" charset="0"/>
              </a:rPr>
              <a:t>   </a:t>
            </a:r>
            <a:r>
              <a:rPr lang="en-US" dirty="0" smtClean="0">
                <a:latin typeface="Century Gothic" pitchFamily="34" charset="0"/>
              </a:rPr>
              <a:t>SCADA </a:t>
            </a:r>
            <a:r>
              <a:rPr lang="en-US" dirty="0">
                <a:latin typeface="Century Gothic" pitchFamily="34" charset="0"/>
              </a:rPr>
              <a:t>systems perform several functions that allow for proper management of remote facilities. </a:t>
            </a:r>
            <a:endParaRPr lang="en-US" dirty="0" smtClean="0">
              <a:latin typeface="Century Gothic" pitchFamily="34" charset="0"/>
            </a:endParaRPr>
          </a:p>
          <a:p>
            <a:pPr algn="just"/>
            <a:r>
              <a:rPr lang="en-US" dirty="0" smtClean="0">
                <a:latin typeface="Century Gothic" pitchFamily="34" charset="0"/>
              </a:rPr>
              <a:t>The </a:t>
            </a:r>
            <a:r>
              <a:rPr lang="en-US" dirty="0">
                <a:latin typeface="Century Gothic" pitchFamily="34" charset="0"/>
              </a:rPr>
              <a:t>following are the core functions of a SCADA system.</a:t>
            </a:r>
            <a:endParaRPr lang="en-US" b="1" dirty="0">
              <a:latin typeface="Century Gothic" pitchFamily="34" charset="0"/>
            </a:endParaRPr>
          </a:p>
          <a:p>
            <a:pPr algn="just">
              <a:buNone/>
            </a:pPr>
            <a:r>
              <a:rPr lang="en-US" b="1" dirty="0" smtClean="0">
                <a:latin typeface="Century Gothic" pitchFamily="34" charset="0"/>
              </a:rPr>
              <a:t>        </a:t>
            </a:r>
            <a:r>
              <a:rPr lang="en-US" b="1" dirty="0" smtClean="0">
                <a:solidFill>
                  <a:srgbClr val="FF0000"/>
                </a:solidFill>
                <a:latin typeface="Century Gothic" pitchFamily="34" charset="0"/>
              </a:rPr>
              <a:t>Four SCADA Functions……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Century Gothic" pitchFamily="34" charset="0"/>
              </a:rPr>
              <a:t>DATA ACQUISITION..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Century Gothic" pitchFamily="34" charset="0"/>
              </a:rPr>
              <a:t>NETWORK DATA COMMUNICATION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Century Gothic" pitchFamily="34" charset="0"/>
              </a:rPr>
              <a:t>DATA PRESENTATION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IN" dirty="0" smtClean="0">
                <a:latin typeface="Century Gothic" pitchFamily="34" charset="0"/>
              </a:rPr>
              <a:t>CONTROL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282" y="274638"/>
            <a:ext cx="8472518" cy="1255662"/>
          </a:xfrm>
        </p:spPr>
        <p:txBody>
          <a:bodyPr>
            <a:normAutofit/>
          </a:bodyPr>
          <a:lstStyle/>
          <a:p>
            <a:r>
              <a:rPr lang="en-US" b="1" dirty="0">
                <a:latin typeface="Century Gothic" pitchFamily="34" charset="0"/>
              </a:rPr>
              <a:t>Main Components Of </a:t>
            </a:r>
            <a:r>
              <a:rPr lang="en-US" b="1" dirty="0" smtClean="0">
                <a:latin typeface="Century Gothic" pitchFamily="34" charset="0"/>
              </a:rPr>
              <a:t>SCADA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4282" y="1600200"/>
            <a:ext cx="8643998" cy="4972072"/>
          </a:xfrm>
        </p:spPr>
        <p:txBody>
          <a:bodyPr>
            <a:normAutofit/>
          </a:bodyPr>
          <a:lstStyle/>
          <a:p>
            <a:pPr algn="just"/>
            <a:r>
              <a:rPr lang="en-US" sz="2400" b="1" dirty="0" smtClean="0">
                <a:latin typeface="Century Gothic" pitchFamily="34" charset="0"/>
              </a:rPr>
              <a:t>Inputs</a:t>
            </a:r>
            <a:r>
              <a:rPr lang="en-US" sz="2400" dirty="0" smtClean="0">
                <a:latin typeface="Century Gothic" pitchFamily="34" charset="0"/>
              </a:rPr>
              <a:t> </a:t>
            </a:r>
            <a:r>
              <a:rPr lang="en-US" sz="2400" dirty="0">
                <a:latin typeface="Century Gothic" pitchFamily="34" charset="0"/>
              </a:rPr>
              <a:t>(either digital or analog) and output relays or electrical signals that directly interface with managed elements in the remote sites</a:t>
            </a:r>
            <a:r>
              <a:rPr lang="en-US" sz="2400" dirty="0" smtClean="0">
                <a:latin typeface="Century Gothic" pitchFamily="34" charset="0"/>
              </a:rPr>
              <a:t>.</a:t>
            </a:r>
          </a:p>
          <a:p>
            <a:pPr algn="just"/>
            <a:r>
              <a:rPr lang="en-US" sz="2400" b="1" dirty="0" smtClean="0">
                <a:solidFill>
                  <a:srgbClr val="0000FF"/>
                </a:solidFill>
                <a:latin typeface="Century Gothic" pitchFamily="34" charset="0"/>
              </a:rPr>
              <a:t>Remote Telemetry Units (RTUs) are just like PLCs. </a:t>
            </a:r>
            <a:r>
              <a:rPr lang="en-US" sz="2400" b="1" dirty="0" smtClean="0">
                <a:solidFill>
                  <a:schemeClr val="accent2"/>
                </a:solidFill>
                <a:latin typeface="Century Gothic" pitchFamily="34" charset="0"/>
              </a:rPr>
              <a:t>RTUs are small computerized units deployed in the field at specific sites and locations.</a:t>
            </a:r>
          </a:p>
          <a:p>
            <a:pPr algn="just"/>
            <a:r>
              <a:rPr lang="en-US" sz="2400" dirty="0" smtClean="0">
                <a:latin typeface="Century Gothic" pitchFamily="34" charset="0"/>
              </a:rPr>
              <a:t>Human Machine Interface (HMI)- </a:t>
            </a:r>
            <a:r>
              <a:rPr lang="en-US" sz="2400" dirty="0" smtClean="0">
                <a:solidFill>
                  <a:srgbClr val="0000FF"/>
                </a:solidFill>
                <a:latin typeface="Century Gothic" pitchFamily="34" charset="0"/>
              </a:rPr>
              <a:t>HMI software is a computer master station system that processes data </a:t>
            </a:r>
            <a:r>
              <a:rPr lang="en-US" sz="2400" dirty="0" smtClean="0">
                <a:solidFill>
                  <a:srgbClr val="C00000"/>
                </a:solidFill>
                <a:latin typeface="Century Gothic" pitchFamily="34" charset="0"/>
              </a:rPr>
              <a:t>and allows a human operator to manage and control the system.</a:t>
            </a:r>
          </a:p>
          <a:p>
            <a:pPr algn="just"/>
            <a:endParaRPr lang="en-US" sz="2400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Century Gothic" pitchFamily="34" charset="0"/>
              </a:rPr>
              <a:t>SCADA in organisations..</a:t>
            </a:r>
            <a:endParaRPr lang="en-US" dirty="0">
              <a:latin typeface="Century Gothic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600200"/>
            <a:ext cx="8329642" cy="4757758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dirty="0" smtClean="0">
                <a:latin typeface="Century Gothic" pitchFamily="34" charset="0"/>
              </a:rPr>
              <a:t>  Thus with </a:t>
            </a:r>
            <a:r>
              <a:rPr lang="en-US" dirty="0">
                <a:latin typeface="Century Gothic" pitchFamily="34" charset="0"/>
              </a:rPr>
              <a:t>SCADA, </a:t>
            </a:r>
            <a:r>
              <a:rPr lang="en-US" dirty="0" smtClean="0">
                <a:latin typeface="Century Gothic" pitchFamily="34" charset="0"/>
              </a:rPr>
              <a:t>organizations </a:t>
            </a:r>
            <a:r>
              <a:rPr lang="en-US" dirty="0">
                <a:latin typeface="Century Gothic" pitchFamily="34" charset="0"/>
              </a:rPr>
              <a:t>can achieve:</a:t>
            </a:r>
          </a:p>
          <a:p>
            <a:pPr algn="just"/>
            <a:r>
              <a:rPr lang="en-US" b="1" dirty="0">
                <a:latin typeface="Century Gothic" pitchFamily="34" charset="0"/>
              </a:rPr>
              <a:t>Control:</a:t>
            </a:r>
            <a:r>
              <a:rPr lang="en-US" dirty="0">
                <a:latin typeface="Century Gothic" pitchFamily="34" charset="0"/>
              </a:rPr>
              <a:t> Manage processes locally or remotely.</a:t>
            </a:r>
          </a:p>
          <a:p>
            <a:pPr algn="just"/>
            <a:r>
              <a:rPr lang="en-US" b="1" dirty="0">
                <a:latin typeface="Century Gothic" pitchFamily="34" charset="0"/>
              </a:rPr>
              <a:t>Data Acquisition:</a:t>
            </a:r>
            <a:r>
              <a:rPr lang="en-US" dirty="0">
                <a:latin typeface="Century Gothic" pitchFamily="34" charset="0"/>
              </a:rPr>
              <a:t> Gather, analyze, and display real-time data.</a:t>
            </a:r>
          </a:p>
          <a:p>
            <a:pPr algn="just"/>
            <a:r>
              <a:rPr lang="en-US" b="1" dirty="0">
                <a:latin typeface="Century Gothic" pitchFamily="34" charset="0"/>
              </a:rPr>
              <a:t>Interaction:</a:t>
            </a:r>
            <a:r>
              <a:rPr lang="en-US" dirty="0">
                <a:latin typeface="Century Gothic" pitchFamily="34" charset="0"/>
              </a:rPr>
              <a:t> Directly engage with industrial equipment such as sensors, valves, pumps, and motors.</a:t>
            </a:r>
          </a:p>
          <a:p>
            <a:pPr algn="just"/>
            <a:r>
              <a:rPr lang="en-US" b="1" dirty="0">
                <a:latin typeface="Century Gothic" pitchFamily="34" charset="0"/>
              </a:rPr>
              <a:t>Event Recording:</a:t>
            </a:r>
            <a:r>
              <a:rPr lang="en-US" dirty="0">
                <a:latin typeface="Century Gothic" pitchFamily="34" charset="0"/>
              </a:rPr>
              <a:t> Document and archive events for reporting and future reference.</a:t>
            </a:r>
          </a:p>
          <a:p>
            <a:pPr algn="just"/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r"/>
            <a:endParaRPr lang="en-IN" dirty="0" smtClean="0">
              <a:latin typeface="Century Gothic" pitchFamily="34" charset="0"/>
            </a:endParaRPr>
          </a:p>
          <a:p>
            <a:pPr algn="r"/>
            <a:endParaRPr lang="en-IN" dirty="0" smtClean="0">
              <a:latin typeface="Century Gothic" pitchFamily="34" charset="0"/>
            </a:endParaRPr>
          </a:p>
          <a:p>
            <a:pPr algn="r"/>
            <a:endParaRPr lang="en-IN" dirty="0" smtClean="0">
              <a:latin typeface="Century Gothic" pitchFamily="34" charset="0"/>
            </a:endParaRPr>
          </a:p>
          <a:p>
            <a:pPr algn="r"/>
            <a:endParaRPr lang="en-IN" dirty="0" smtClean="0">
              <a:latin typeface="Century Gothic" pitchFamily="34" charset="0"/>
            </a:endParaRPr>
          </a:p>
          <a:p>
            <a:pPr algn="r"/>
            <a:endParaRPr lang="en-IN" dirty="0" smtClean="0">
              <a:latin typeface="Century Gothic" pitchFamily="34" charset="0"/>
            </a:endParaRPr>
          </a:p>
          <a:p>
            <a:pPr algn="r"/>
            <a:endParaRPr lang="en-IN" dirty="0" smtClean="0">
              <a:latin typeface="Century Gothic" pitchFamily="34" charset="0"/>
            </a:endParaRPr>
          </a:p>
          <a:p>
            <a:pPr algn="r"/>
            <a:endParaRPr lang="en-IN" dirty="0" smtClean="0">
              <a:latin typeface="Century Gothic" pitchFamily="34" charset="0"/>
            </a:endParaRPr>
          </a:p>
          <a:p>
            <a:pPr algn="r">
              <a:buNone/>
            </a:pPr>
            <a:r>
              <a:rPr lang="en-IN" dirty="0" smtClean="0">
                <a:latin typeface="Century Gothic" pitchFamily="34" charset="0"/>
              </a:rPr>
              <a:t>THANK YOU…….</a:t>
            </a:r>
            <a:endParaRPr lang="en-US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IN" smtClean="0">
                <a:latin typeface="Comic Sans MS" pitchFamily="66" charset="0"/>
              </a:rPr>
              <a:t> need of DAQ…..</a:t>
            </a:r>
            <a:endParaRPr lang="en-US" smtClean="0">
              <a:latin typeface="Comic Sans MS" pitchFamily="66" charset="0"/>
            </a:endParaRP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smtClean="0"/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50891" y="1619270"/>
            <a:ext cx="8164513" cy="466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/>
          <p:cNvSpPr>
            <a:spLocks noGrp="1"/>
          </p:cNvSpPr>
          <p:nvPr>
            <p:ph type="title"/>
          </p:nvPr>
        </p:nvSpPr>
        <p:spPr>
          <a:xfrm>
            <a:off x="428625" y="71438"/>
            <a:ext cx="8229600" cy="1143000"/>
          </a:xfrm>
        </p:spPr>
        <p:txBody>
          <a:bodyPr/>
          <a:lstStyle/>
          <a:p>
            <a:pPr eaLnBrk="1" hangingPunct="1"/>
            <a:r>
              <a:rPr lang="en-US" smtClean="0">
                <a:latin typeface="Comic Sans MS" pitchFamily="66" charset="0"/>
              </a:rPr>
              <a:t>DAS</a:t>
            </a:r>
          </a:p>
        </p:txBody>
      </p:sp>
      <p:pic>
        <p:nvPicPr>
          <p:cNvPr id="1229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1000125"/>
            <a:ext cx="9244013" cy="440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55563" y="4508500"/>
            <a:ext cx="1928812" cy="1939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Physical variable : </a:t>
            </a:r>
          </a:p>
          <a:p>
            <a:r>
              <a:rPr lang="en-US" sz="2000" b="1">
                <a:solidFill>
                  <a:srgbClr val="0000FF"/>
                </a:solidFill>
                <a:latin typeface="Comic Sans MS" pitchFamily="66" charset="0"/>
              </a:rPr>
              <a:t>Temperature</a:t>
            </a:r>
          </a:p>
          <a:p>
            <a:r>
              <a:rPr lang="en-US" sz="2000" b="1">
                <a:solidFill>
                  <a:srgbClr val="0000FF"/>
                </a:solidFill>
                <a:latin typeface="Comic Sans MS" pitchFamily="66" charset="0"/>
              </a:rPr>
              <a:t>Pressure</a:t>
            </a:r>
          </a:p>
          <a:p>
            <a:r>
              <a:rPr lang="en-US" sz="2000" b="1">
                <a:solidFill>
                  <a:srgbClr val="0000FF"/>
                </a:solidFill>
                <a:latin typeface="Comic Sans MS" pitchFamily="66" charset="0"/>
              </a:rPr>
              <a:t>Motion</a:t>
            </a:r>
          </a:p>
          <a:p>
            <a:r>
              <a:rPr lang="en-US" sz="2000" b="1">
                <a:solidFill>
                  <a:srgbClr val="0000FF"/>
                </a:solidFill>
                <a:latin typeface="Comic Sans MS" pitchFamily="66" charset="0"/>
              </a:rPr>
              <a:t>Flow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928813" y="4572000"/>
            <a:ext cx="1357312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660066"/>
                </a:solidFill>
                <a:latin typeface="Comic Sans MS" pitchFamily="66" charset="0"/>
              </a:rPr>
              <a:t>Noisy Electrical signal</a:t>
            </a:r>
          </a:p>
        </p:txBody>
      </p:sp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857625" y="4533900"/>
            <a:ext cx="1428750" cy="1323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latin typeface="Comic Sans MS" pitchFamily="66" charset="0"/>
              </a:rPr>
              <a:t>Filtered and amplified signal</a:t>
            </a: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6072188" y="5364163"/>
            <a:ext cx="13573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000" b="1">
                <a:solidFill>
                  <a:srgbClr val="0000FF"/>
                </a:solidFill>
                <a:latin typeface="Comic Sans MS" pitchFamily="66" charset="0"/>
              </a:rPr>
              <a:t>Digitized signal</a:t>
            </a:r>
          </a:p>
        </p:txBody>
      </p:sp>
      <p:sp>
        <p:nvSpPr>
          <p:cNvPr id="9" name="TextBox 8"/>
          <p:cNvSpPr txBox="1">
            <a:spLocks noChangeArrowheads="1"/>
          </p:cNvSpPr>
          <p:nvPr/>
        </p:nvSpPr>
        <p:spPr bwMode="auto">
          <a:xfrm>
            <a:off x="7858125" y="5572125"/>
            <a:ext cx="114300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en-US" sz="2000" b="1">
                <a:latin typeface="Comic Sans MS" pitchFamily="66" charset="0"/>
              </a:rPr>
              <a:t>8 – bit </a:t>
            </a:r>
          </a:p>
          <a:p>
            <a:pPr algn="r"/>
            <a:r>
              <a:rPr lang="en-US" sz="2000" b="1">
                <a:latin typeface="Comic Sans MS" pitchFamily="66" charset="0"/>
              </a:rPr>
              <a:t>Binary code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  <p:bldP spid="6" grpId="0" build="p"/>
      <p:bldP spid="7" grpId="0" build="p"/>
      <p:bldP spid="8" grpId="0" build="p"/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8683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j-ea"/>
                <a:cs typeface="Arial" charset="0"/>
              </a:rPr>
              <a:t>Data Acquisition System (DAQ)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304800" y="1600200"/>
            <a:ext cx="8686800" cy="4343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A data acquisition system is 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a collection of software and hardware that allows one to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measure 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or</a:t>
            </a:r>
            <a:r>
              <a:rPr kumimoji="0" 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 control physical characteristics of something in the real world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.</a:t>
            </a: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 </a:t>
            </a: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en-US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omic Sans MS" pitchFamily="66" charset="0"/>
              <a:ea typeface="+mn-ea"/>
              <a:cs typeface="Arial" charset="0"/>
            </a:endParaRPr>
          </a:p>
          <a:p>
            <a:pPr marL="342900" marR="0" lvl="0" indent="-342900" algn="just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omic Sans MS" pitchFamily="66" charset="0"/>
                <a:ea typeface="+mn-ea"/>
                <a:cs typeface="Arial" charset="0"/>
              </a:rPr>
              <a:t>A complete DAQ consist of DAQ hardware, sensors and actuators, signal conditioning hardware, &amp; a computer running DAQ software.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15216"/>
            <a:ext cx="8229600" cy="1143000"/>
          </a:xfrm>
        </p:spPr>
        <p:txBody>
          <a:bodyPr>
            <a:normAutofit/>
          </a:bodyPr>
          <a:lstStyle/>
          <a:p>
            <a:pPr lvl="0"/>
            <a:r>
              <a:rPr lang="en-US" b="1" dirty="0" smtClean="0">
                <a:latin typeface="Comic Sans MS" pitchFamily="66" charset="0"/>
              </a:rPr>
              <a:t>DAQ - Components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42876" y="1571612"/>
            <a:ext cx="8858280" cy="4857784"/>
          </a:xfrm>
        </p:spPr>
        <p:txBody>
          <a:bodyPr>
            <a:noAutofit/>
          </a:bodyPr>
          <a:lstStyle/>
          <a:p>
            <a:pPr lvl="0" algn="just">
              <a:defRPr/>
            </a:pP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</a:rPr>
              <a:t>Sensors </a:t>
            </a: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  <a:sym typeface="Wingdings" pitchFamily="2" charset="2"/>
              </a:rPr>
              <a:t></a:t>
            </a: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</a:rPr>
              <a:t>used to collect data from the physical systems</a:t>
            </a:r>
            <a:r>
              <a:rPr lang="en-US" sz="2400" b="1" dirty="0" smtClean="0">
                <a:latin typeface="Century Gothic" pitchFamily="34" charset="0"/>
              </a:rPr>
              <a:t>, [</a:t>
            </a:r>
            <a:r>
              <a:rPr lang="en-US" sz="2400" b="1" dirty="0" smtClean="0">
                <a:solidFill>
                  <a:srgbClr val="0000FF"/>
                </a:solidFill>
                <a:latin typeface="Century Gothic" pitchFamily="34" charset="0"/>
              </a:rPr>
              <a:t>Sense physical variables.. </a:t>
            </a:r>
            <a:r>
              <a:rPr lang="en-US" sz="2400" b="1" dirty="0" smtClean="0">
                <a:latin typeface="Century Gothic" pitchFamily="34" charset="0"/>
              </a:rPr>
              <a:t>speech signal, image signal, ECG signal, EEG signal and so on…)</a:t>
            </a:r>
          </a:p>
          <a:p>
            <a:pPr lvl="0" algn="just">
              <a:defRPr/>
            </a:pPr>
            <a:endParaRPr lang="en-US" sz="2000" b="1" dirty="0" smtClean="0">
              <a:latin typeface="Century Gothic" pitchFamily="34" charset="0"/>
            </a:endParaRPr>
          </a:p>
          <a:p>
            <a:pPr lvl="0" algn="just">
              <a:defRPr/>
            </a:pPr>
            <a:r>
              <a:rPr lang="en-US" sz="2400" b="1" dirty="0" smtClean="0">
                <a:latin typeface="Century Gothic" pitchFamily="34" charset="0"/>
              </a:rPr>
              <a:t>Sensors that convert physical parameters to electrical signals. </a:t>
            </a:r>
            <a:r>
              <a:rPr lang="en-US" sz="2400" b="1" dirty="0" smtClean="0">
                <a:solidFill>
                  <a:srgbClr val="FF0000"/>
                </a:solidFill>
                <a:latin typeface="Century Gothic" pitchFamily="34" charset="0"/>
              </a:rPr>
              <a:t>(TRANSDUCERS)…</a:t>
            </a:r>
          </a:p>
          <a:p>
            <a:pPr lvl="0" algn="just">
              <a:defRPr/>
            </a:pPr>
            <a:endParaRPr lang="en-US" sz="1600" b="1" dirty="0" smtClean="0">
              <a:solidFill>
                <a:srgbClr val="FF0000"/>
              </a:solidFill>
              <a:latin typeface="Century Gothic" pitchFamily="34" charset="0"/>
            </a:endParaRPr>
          </a:p>
          <a:p>
            <a:pPr lvl="0" algn="just">
              <a:defRPr/>
            </a:pPr>
            <a:r>
              <a:rPr lang="en-US" sz="2400" b="1" dirty="0" smtClean="0">
                <a:latin typeface="Century Gothic" pitchFamily="34" charset="0"/>
              </a:rPr>
              <a:t>Signal conditioning circuitry to convert sensor signals into a form that can be converted to digital values. (</a:t>
            </a:r>
            <a:r>
              <a:rPr lang="en-US" sz="2400" b="1" dirty="0" smtClean="0">
                <a:solidFill>
                  <a:srgbClr val="660066"/>
                </a:solidFill>
                <a:latin typeface="Century Gothic" pitchFamily="34" charset="0"/>
              </a:rPr>
              <a:t>to make it readable by an A/D board)</a:t>
            </a:r>
            <a:r>
              <a:rPr lang="en-US" sz="2400" b="1" dirty="0" smtClean="0">
                <a:latin typeface="Century Gothic" pitchFamily="34" charset="0"/>
              </a:rPr>
              <a:t> </a:t>
            </a:r>
          </a:p>
          <a:p>
            <a:pPr lvl="0" algn="just">
              <a:defRPr/>
            </a:pPr>
            <a:endParaRPr lang="en-US" sz="1200" b="1" dirty="0" smtClean="0">
              <a:latin typeface="Century Gothic" pitchFamily="34" charset="0"/>
            </a:endParaRPr>
          </a:p>
          <a:p>
            <a:pPr lvl="0" algn="just">
              <a:defRPr/>
            </a:pPr>
            <a:r>
              <a:rPr lang="en-US" sz="2400" b="1" dirty="0" smtClean="0">
                <a:latin typeface="Century Gothic" pitchFamily="34" charset="0"/>
              </a:rPr>
              <a:t>Analog-to-digital converters, which convert conditioned sensor signals to digital values.</a:t>
            </a:r>
          </a:p>
          <a:p>
            <a:pPr algn="just"/>
            <a:endParaRPr lang="en-US" sz="2400" b="1" dirty="0">
              <a:latin typeface="Century Gothic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en-US" b="1" dirty="0" smtClean="0">
                <a:latin typeface="Comic Sans MS" pitchFamily="66" charset="0"/>
              </a:rPr>
              <a:t>DAQ - Components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" y="228600"/>
            <a:ext cx="5276850" cy="2486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928813" y="3071813"/>
            <a:ext cx="6748462" cy="3529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316" name="TextBox 3"/>
          <p:cNvSpPr txBox="1">
            <a:spLocks noChangeArrowheads="1"/>
          </p:cNvSpPr>
          <p:nvPr/>
        </p:nvSpPr>
        <p:spPr bwMode="auto">
          <a:xfrm>
            <a:off x="6400800" y="642938"/>
            <a:ext cx="2600325" cy="954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2800" b="1" i="1">
                <a:solidFill>
                  <a:srgbClr val="FF0000"/>
                </a:solidFill>
                <a:latin typeface="Comic Sans MS" pitchFamily="66" charset="0"/>
              </a:rPr>
              <a:t>Sensors (Transducers)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2863" y="485775"/>
            <a:ext cx="9058275" cy="5886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783</Words>
  <Application>Microsoft Office PowerPoint</Application>
  <PresentationFormat>On-screen Show (4:3)</PresentationFormat>
  <Paragraphs>105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Unit 4</vt:lpstr>
      <vt:lpstr>Slide 2</vt:lpstr>
      <vt:lpstr> need of DAQ…..</vt:lpstr>
      <vt:lpstr>DAS</vt:lpstr>
      <vt:lpstr>Slide 5</vt:lpstr>
      <vt:lpstr>DAQ - Components</vt:lpstr>
      <vt:lpstr>DAQ - Components</vt:lpstr>
      <vt:lpstr>Slide 8</vt:lpstr>
      <vt:lpstr>Slide 9</vt:lpstr>
      <vt:lpstr>Slide 10</vt:lpstr>
      <vt:lpstr>Generalized DATA ACQUISITION SYSTEM</vt:lpstr>
      <vt:lpstr>SCADA</vt:lpstr>
      <vt:lpstr>Slide 13</vt:lpstr>
      <vt:lpstr>SCADA…. </vt:lpstr>
      <vt:lpstr>SCADA applications</vt:lpstr>
      <vt:lpstr>SCADA &amp; DCS</vt:lpstr>
      <vt:lpstr>SCADA…...</vt:lpstr>
      <vt:lpstr>SCADA …….. Includes</vt:lpstr>
      <vt:lpstr>SCADA</vt:lpstr>
      <vt:lpstr>SCADA</vt:lpstr>
      <vt:lpstr>SCADA…. </vt:lpstr>
      <vt:lpstr>SCADA in automation....</vt:lpstr>
      <vt:lpstr>SCADA Diagram Example System with Main Components</vt:lpstr>
      <vt:lpstr>How Do SCADA Systems Work?</vt:lpstr>
      <vt:lpstr>What it performs? (steps)</vt:lpstr>
      <vt:lpstr>Main Components Of SCADA</vt:lpstr>
      <vt:lpstr>SCADA in organisations..</vt:lpstr>
      <vt:lpstr>Slide 28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4</dc:title>
  <dc:creator>SASTRA</dc:creator>
  <cp:lastModifiedBy>SASTRA</cp:lastModifiedBy>
  <cp:revision>47</cp:revision>
  <dcterms:created xsi:type="dcterms:W3CDTF">2025-04-08T03:53:28Z</dcterms:created>
  <dcterms:modified xsi:type="dcterms:W3CDTF">2025-04-12T09:50:24Z</dcterms:modified>
</cp:coreProperties>
</file>