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EB Garamond"/>
      <p:regular r:id="rId7"/>
      <p:bold r:id="rId8"/>
      <p:italic r:id="rId9"/>
      <p:boldItalic r:id="rId10"/>
    </p:embeddedFon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72">
          <p15:clr>
            <a:srgbClr val="9AA0A6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PrEO938h8OEX6Y0gwUVfzw5Dv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7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font" Target="fonts/EBGaramond-boldItalic.fntdata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BGaramond-italic.fntdata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EBGaramond-regular.fntdata"/><Relationship Id="rId8" Type="http://schemas.openxmlformats.org/officeDocument/2006/relationships/font" Target="fonts/EB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idx="1" type="body"/>
          </p:nvPr>
        </p:nvSpPr>
        <p:spPr>
          <a:xfrm>
            <a:off x="892975" y="3536185"/>
            <a:ext cx="73581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3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300">
                <a:solidFill>
                  <a:schemeClr val="dk1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300">
                <a:solidFill>
                  <a:schemeClr val="dk1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300">
                <a:solidFill>
                  <a:schemeClr val="dk1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300">
                <a:solidFill>
                  <a:schemeClr val="dk1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300">
                <a:solidFill>
                  <a:schemeClr val="dk1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300">
                <a:solidFill>
                  <a:schemeClr val="dk1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300">
                <a:solidFill>
                  <a:schemeClr val="dk1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type="title"/>
          </p:nvPr>
        </p:nvSpPr>
        <p:spPr>
          <a:xfrm>
            <a:off x="446273" y="930551"/>
            <a:ext cx="78048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5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5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5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5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5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5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5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5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" type="body"/>
          </p:nvPr>
        </p:nvSpPr>
        <p:spPr>
          <a:xfrm>
            <a:off x="892975" y="3536185"/>
            <a:ext cx="73581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446273" y="930551"/>
            <a:ext cx="78048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Char char="●"/>
              <a:defRPr b="1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■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■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○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■"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61950" y="3343275"/>
            <a:ext cx="78201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>
                <a:latin typeface="EB Garamond"/>
                <a:ea typeface="EB Garamond"/>
                <a:cs typeface="EB Garamond"/>
                <a:sym typeface="EB Garamond"/>
              </a:rPr>
              <a:t>Student’s Name</a:t>
            </a:r>
            <a:endParaRPr sz="48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6593567"/>
            <a:ext cx="9144000" cy="264300"/>
          </a:xfrm>
          <a:prstGeom prst="rect">
            <a:avLst/>
          </a:prstGeom>
          <a:solidFill>
            <a:srgbClr val="D83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0" y="-10433"/>
            <a:ext cx="9144000" cy="264300"/>
          </a:xfrm>
          <a:prstGeom prst="rect">
            <a:avLst/>
          </a:prstGeom>
          <a:solidFill>
            <a:srgbClr val="D83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38600" y="1382125"/>
            <a:ext cx="826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25" lIns="58925" spcFirstLastPara="1" rIns="58925" wrap="square" tIns="58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800"/>
              <a:t>Federal Acquisition Certification In Contracting</a:t>
            </a:r>
            <a:endParaRPr b="0"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800"/>
              <a:t>The Digital Services Credential (DITAP)</a:t>
            </a:r>
            <a:endParaRPr b="0"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800"/>
          </a:p>
        </p:txBody>
      </p:sp>
      <p:cxnSp>
        <p:nvCxnSpPr>
          <p:cNvPr id="19" name="Google Shape;19;p1"/>
          <p:cNvCxnSpPr/>
          <p:nvPr/>
        </p:nvCxnSpPr>
        <p:spPr>
          <a:xfrm>
            <a:off x="661950" y="2177500"/>
            <a:ext cx="7820100" cy="0"/>
          </a:xfrm>
          <a:prstGeom prst="straightConnector1">
            <a:avLst/>
          </a:prstGeom>
          <a:noFill/>
          <a:ln cap="flat" cmpd="sng" w="19050">
            <a:solidFill>
              <a:srgbClr val="E5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913650" y="4667325"/>
            <a:ext cx="7316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400"/>
              <a:t>Awarded For Completion Of</a:t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400"/>
              <a:t>Digital Information Technology Acquisition Professional (DITAP) Training Cohort</a:t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400"/>
              <a:t>Month day year - Month day year</a:t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/>
              <a:t>Training Facilitated By </a:t>
            </a:r>
            <a:r>
              <a:rPr lang="en-US" sz="1200"/>
              <a:t>Name of Vendor</a:t>
            </a:r>
            <a:endParaRPr b="0" sz="1200"/>
          </a:p>
        </p:txBody>
      </p:sp>
      <p:sp>
        <p:nvSpPr>
          <p:cNvPr id="21" name="Google Shape;21;p1"/>
          <p:cNvSpPr txBox="1"/>
          <p:nvPr/>
        </p:nvSpPr>
        <p:spPr>
          <a:xfrm>
            <a:off x="2032000" y="4667325"/>
            <a:ext cx="6069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458150" y="4617400"/>
            <a:ext cx="1185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 </a:t>
            </a:r>
            <a:r>
              <a:rPr b="1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CLP</a:t>
            </a:r>
            <a:endParaRPr b="1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6E6E6"/>
      </a:accent1>
      <a:accent2>
        <a:srgbClr val="333399"/>
      </a:accent2>
      <a:accent3>
        <a:srgbClr val="FFFFFF"/>
      </a:accent3>
      <a:accent4>
        <a:srgbClr val="E6E6E6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