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4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5143500" type="screen16x9"/>
  <p:notesSz cx="6858000" cy="9144000"/>
  <p:embeddedFontLst>
    <p:embeddedFont>
      <p:font typeface="Barlow" pitchFamily="2" charset="77"/>
      <p:regular r:id="rId50"/>
      <p:bold r:id="rId51"/>
      <p:italic r:id="rId52"/>
      <p:boldItalic r:id="rId53"/>
    </p:embeddedFont>
    <p:embeddedFont>
      <p:font typeface="Barlow ExtraLight" panose="020F0302020204030204" pitchFamily="34" charset="0"/>
      <p:regular r:id="rId54"/>
      <p:bold r:id="rId55"/>
      <p:italic r:id="rId56"/>
      <p:boldItalic r:id="rId57"/>
    </p:embeddedFont>
    <p:embeddedFont>
      <p:font typeface="Barlow Light" panose="020F0302020204030204" pitchFamily="34" charset="0"/>
      <p:regular r:id="rId58"/>
      <p:bold r:id="rId59"/>
      <p:italic r:id="rId60"/>
      <p:boldItalic r:id="rId61"/>
    </p:embeddedFont>
    <p:embeddedFont>
      <p:font typeface="Barlow Medium" panose="020F0502020204030204" pitchFamily="34" charset="0"/>
      <p:regular r:id="rId62"/>
      <p:bold r:id="rId63"/>
      <p:italic r:id="rId64"/>
      <p:boldItalic r:id="rId65"/>
    </p:embeddedFont>
    <p:embeddedFont>
      <p:font typeface="Cambria" panose="02040503050406030204" pitchFamily="18" charset="0"/>
      <p:regular r:id="rId66"/>
      <p:bold r:id="rId67"/>
      <p:italic r:id="rId68"/>
      <p:boldItalic r:id="rId69"/>
    </p:embeddedFont>
    <p:embeddedFont>
      <p:font typeface="Hepta Slab" pitchFamily="2" charset="77"/>
      <p:regular r:id="rId70"/>
      <p:bold r:id="rId71"/>
    </p:embeddedFont>
    <p:embeddedFont>
      <p:font typeface="Hepta Slab Light" pitchFamily="2" charset="77"/>
      <p:regular r:id="rId72"/>
      <p:bold r:id="rId73"/>
    </p:embeddedFont>
    <p:embeddedFont>
      <p:font typeface="Hepta Slab Medium" pitchFamily="2" charset="77"/>
      <p:regular r:id="rId74"/>
      <p:bold r:id="rId75"/>
    </p:embeddedFont>
    <p:embeddedFont>
      <p:font typeface="Inter" panose="02000503000000020004" pitchFamily="2" charset="0"/>
      <p:regular r:id="rId76"/>
      <p:bold r:id="rId77"/>
      <p:italic r:id="rId78"/>
      <p:boldItalic r:id="rId79"/>
    </p:embeddedFont>
    <p:embeddedFont>
      <p:font typeface="Inter Medium" panose="02000503000000020004" pitchFamily="2" charset="0"/>
      <p:regular r:id="rId80"/>
      <p:bold r:id="rId81"/>
      <p:italic r:id="rId82"/>
      <p:boldItalic r:id="rId83"/>
    </p:embeddedFont>
    <p:embeddedFont>
      <p:font typeface="Nunito" pitchFamily="2" charset="77"/>
      <p:regular r:id="rId84"/>
      <p:bold r:id="rId85"/>
      <p:italic r:id="rId86"/>
      <p:boldItalic r:id="rId87"/>
    </p:embeddedFont>
    <p:embeddedFont>
      <p:font typeface="Open Sans" panose="020B0606030504020204" pitchFamily="3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3144EA-C6BA-4097-BDF5-5AD6353D3DCE}">
  <a:tblStyle styleId="{DD3144EA-C6BA-4097-BDF5-5AD6353D3DC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0610" autoAdjust="0"/>
  </p:normalViewPr>
  <p:slideViewPr>
    <p:cSldViewPr snapToGrid="0">
      <p:cViewPr>
        <p:scale>
          <a:sx n="100" d="100"/>
          <a:sy n="100" d="100"/>
        </p:scale>
        <p:origin x="112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4.fntdata"/><Relationship Id="rId68" Type="http://schemas.openxmlformats.org/officeDocument/2006/relationships/font" Target="fonts/font19.fntdata"/><Relationship Id="rId84" Type="http://schemas.openxmlformats.org/officeDocument/2006/relationships/font" Target="fonts/font35.fntdata"/><Relationship Id="rId89" Type="http://schemas.openxmlformats.org/officeDocument/2006/relationships/font" Target="fonts/font40.fntdata"/><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font" Target="fonts/font4.fntdata"/><Relationship Id="rId58" Type="http://schemas.openxmlformats.org/officeDocument/2006/relationships/font" Target="fonts/font9.fntdata"/><Relationship Id="rId74" Type="http://schemas.openxmlformats.org/officeDocument/2006/relationships/font" Target="fonts/font25.fntdata"/><Relationship Id="rId79" Type="http://schemas.openxmlformats.org/officeDocument/2006/relationships/font" Target="fonts/font30.fntdata"/><Relationship Id="rId5" Type="http://schemas.openxmlformats.org/officeDocument/2006/relationships/slide" Target="slides/slide2.xml"/><Relationship Id="rId90" Type="http://schemas.openxmlformats.org/officeDocument/2006/relationships/font" Target="fonts/font41.fntdata"/><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font" Target="fonts/font15.fntdata"/><Relationship Id="rId69" Type="http://schemas.openxmlformats.org/officeDocument/2006/relationships/font" Target="fonts/font20.fntdata"/><Relationship Id="rId8" Type="http://schemas.openxmlformats.org/officeDocument/2006/relationships/slide" Target="slides/slide5.xml"/><Relationship Id="rId51" Type="http://schemas.openxmlformats.org/officeDocument/2006/relationships/font" Target="fonts/font2.fntdata"/><Relationship Id="rId72" Type="http://schemas.openxmlformats.org/officeDocument/2006/relationships/font" Target="fonts/font23.fntdata"/><Relationship Id="rId80" Type="http://schemas.openxmlformats.org/officeDocument/2006/relationships/font" Target="fonts/font31.fntdata"/><Relationship Id="rId85" Type="http://schemas.openxmlformats.org/officeDocument/2006/relationships/font" Target="fonts/font36.fntdata"/><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font" Target="fonts/font21.fntdata"/><Relationship Id="rId75" Type="http://schemas.openxmlformats.org/officeDocument/2006/relationships/font" Target="fonts/font26.fntdata"/><Relationship Id="rId83" Type="http://schemas.openxmlformats.org/officeDocument/2006/relationships/font" Target="fonts/font34.fntdata"/><Relationship Id="rId88" Type="http://schemas.openxmlformats.org/officeDocument/2006/relationships/font" Target="fonts/font39.fntdata"/><Relationship Id="rId91" Type="http://schemas.openxmlformats.org/officeDocument/2006/relationships/font" Target="fonts/font42.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font" Target="fonts/font24.fntdata"/><Relationship Id="rId78" Type="http://schemas.openxmlformats.org/officeDocument/2006/relationships/font" Target="fonts/font29.fntdata"/><Relationship Id="rId81" Type="http://schemas.openxmlformats.org/officeDocument/2006/relationships/font" Target="fonts/font32.fntdata"/><Relationship Id="rId86" Type="http://schemas.openxmlformats.org/officeDocument/2006/relationships/font" Target="fonts/font37.fntdata"/><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font" Target="fonts/font1.fntdata"/><Relationship Id="rId55" Type="http://schemas.openxmlformats.org/officeDocument/2006/relationships/font" Target="fonts/font6.fntdata"/><Relationship Id="rId76" Type="http://schemas.openxmlformats.org/officeDocument/2006/relationships/font" Target="fonts/font27.fntdata"/><Relationship Id="rId7" Type="http://schemas.openxmlformats.org/officeDocument/2006/relationships/slide" Target="slides/slide4.xml"/><Relationship Id="rId71" Type="http://schemas.openxmlformats.org/officeDocument/2006/relationships/font" Target="fonts/font22.fntdata"/><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font" Target="fonts/font17.fntdata"/><Relationship Id="rId87" Type="http://schemas.openxmlformats.org/officeDocument/2006/relationships/font" Target="fonts/font38.fntdata"/><Relationship Id="rId61" Type="http://schemas.openxmlformats.org/officeDocument/2006/relationships/font" Target="fonts/font12.fntdata"/><Relationship Id="rId82" Type="http://schemas.openxmlformats.org/officeDocument/2006/relationships/font" Target="fonts/font33.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font" Target="fonts/font7.fntdata"/><Relationship Id="rId77"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3d17db61dd_1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3d17db61dd_1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33d17db61dd_1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6a93de0891_0_2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g36a93de0891_0_2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**This can be done virtually or in-person. This activity is accompanied by a participant worksheet.  </a:t>
            </a:r>
            <a:endParaRPr b="1"/>
          </a:p>
          <a:p>
            <a:pPr marL="0" lvl="0" indent="0" algn="l" rtl="0">
              <a:spcBef>
                <a:spcPts val="0"/>
              </a:spcBef>
              <a:spcAft>
                <a:spcPts val="0"/>
              </a:spcAft>
              <a:buNone/>
            </a:pPr>
            <a:endParaRPr b="1"/>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Now we’re going to simulate something that rarely happens but </a:t>
            </a:r>
            <a:r>
              <a:rPr lang="en" i="1">
                <a:solidFill>
                  <a:schemeClr val="dk1"/>
                </a:solidFill>
              </a:rPr>
              <a:t>should</a:t>
            </a:r>
            <a:r>
              <a:rPr lang="en">
                <a:solidFill>
                  <a:schemeClr val="dk1"/>
                </a:solidFill>
              </a:rPr>
              <a:t>—building a shared charter at the start of a project.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small groups, you’ll take on the roles of the Product Owner, Contracting Officer’s Representative, and Contracting Officer, and work together to fill out a simple charter.</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This is your chance to align on what success looks like, who owns what, and how you’ll work together throughout delivery.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Just like in real life, you might not agree on everything at first—that’s part of the learning. The conversations you have will be just as valuable as what you write down.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We’ll give you a short project scenario and a charter template to work from. Let’s get into groups and start building!</a:t>
            </a:r>
            <a:endParaRPr>
              <a:solidFill>
                <a:schemeClr val="dk1"/>
              </a:solidFill>
            </a:endParaRPr>
          </a:p>
          <a:p>
            <a:pPr marL="0" lvl="0" indent="0" algn="l" rtl="0">
              <a:spcBef>
                <a:spcPts val="1200"/>
              </a:spcBef>
              <a:spcAft>
                <a:spcPts val="0"/>
              </a:spcAft>
              <a:buNone/>
            </a:pPr>
            <a:endParaRPr>
              <a:solidFill>
                <a:schemeClr val="dk1"/>
              </a:solidFill>
              <a:latin typeface="Open Sans"/>
              <a:ea typeface="Open Sans"/>
              <a:cs typeface="Open Sans"/>
              <a:sym typeface="Open Sans"/>
            </a:endParaRPr>
          </a:p>
        </p:txBody>
      </p:sp>
      <p:sp>
        <p:nvSpPr>
          <p:cNvPr id="540" name="Google Shape;540;g36a93de0891_0_2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6a93de0891_0_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8" name="Google Shape;548;g36a93de0891_0_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b="1"/>
            </a:br>
            <a:br>
              <a:rPr lang="en" b="1"/>
            </a:br>
            <a:r>
              <a:rPr lang="en">
                <a:solidFill>
                  <a:schemeClr val="dk1"/>
                </a:solidFill>
              </a:rPr>
              <a:t>Invite 1–2 groups to share highlights before opening to general discussion.</a:t>
            </a:r>
            <a:endParaRPr>
              <a:solidFill>
                <a:schemeClr val="dk1"/>
              </a:solidFill>
            </a:endParaRPr>
          </a:p>
          <a:p>
            <a:pPr marL="0" lvl="0" indent="0" algn="l" rtl="0">
              <a:spcBef>
                <a:spcPts val="0"/>
              </a:spcBef>
              <a:spcAft>
                <a:spcPts val="0"/>
              </a:spcAft>
              <a:buNone/>
            </a:pPr>
            <a:endParaRPr b="1"/>
          </a:p>
        </p:txBody>
      </p:sp>
      <p:sp>
        <p:nvSpPr>
          <p:cNvPr id="549" name="Google Shape;549;g36a93de0891_0_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3d17db61dd_1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33d17db61dd_1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3d17db61dd_1_7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2" name="Google Shape;562;g33d17db61dd_1_7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g33d17db61dd_1_7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3d17db61dd_1_7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33d17db61dd_1_7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33d17db61dd_1_7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3d17db61dd_1_8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g33d17db61dd_1_8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Let’s kick things off with why we’re even talking about metrics in agile procurement. Traditional contracting often focuses on whether a task was done ‘on time’ or ‘on budget.’ Agile asks a deeper question: </a:t>
            </a:r>
            <a:r>
              <a:rPr lang="en" i="1">
                <a:solidFill>
                  <a:schemeClr val="dk1"/>
                </a:solidFill>
              </a:rPr>
              <a:t>Did this deliver real value to users and mission?</a:t>
            </a:r>
            <a:r>
              <a:rPr lang="en">
                <a:solidFill>
                  <a:schemeClr val="dk1"/>
                </a:solidFill>
              </a:rPr>
              <a:t> That’s what our metrics need to measure—value, flow, and outcomes.</a:t>
            </a:r>
            <a:endParaRPr/>
          </a:p>
        </p:txBody>
      </p:sp>
      <p:sp>
        <p:nvSpPr>
          <p:cNvPr id="584" name="Google Shape;584;g33d17db61dd_1_8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6a93de0891_0_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1" name="Google Shape;591;g36a93de0891_0_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g36a93de0891_0_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6a93de0891_0_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g36a93de0891_0_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Here’s a high-level view of modern metrics categories. You don’t need to track </a:t>
            </a:r>
            <a:r>
              <a:rPr lang="en" i="1">
                <a:solidFill>
                  <a:schemeClr val="dk1"/>
                </a:solidFill>
              </a:rPr>
              <a:t>everything</a:t>
            </a:r>
            <a:r>
              <a:rPr lang="en">
                <a:solidFill>
                  <a:schemeClr val="dk1"/>
                </a:solidFill>
              </a:rPr>
              <a:t>—just focus on a few high-impact ones. These help tell the story of how fast value is flowing, whether users are benefiting, and how well the team is working together. Which of these stand out to you as useful for a contract you're currently managing?</a:t>
            </a:r>
            <a:endParaRPr/>
          </a:p>
        </p:txBody>
      </p:sp>
      <p:sp>
        <p:nvSpPr>
          <p:cNvPr id="600" name="Google Shape;600;g36a93de0891_0_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36a93de0891_0_8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g36a93de0891_0_8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Incentives should reinforce good behavior—not just reward outputs. The best contracts create a structure that motivates teams to continuously deliver value. Think about what success really looks like in your environment—and how to incentivize that, not just compliance.</a:t>
            </a:r>
            <a:endParaRPr/>
          </a:p>
        </p:txBody>
      </p:sp>
      <p:sp>
        <p:nvSpPr>
          <p:cNvPr id="608" name="Google Shape;608;g36a93de0891_0_8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6a93de0891_0_8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g36a93de0891_0_8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whole group discussion - 15 minutes</a:t>
            </a:r>
            <a:br>
              <a:rPr lang="en" b="1"/>
            </a:br>
            <a:br>
              <a:rPr lang="en" b="1"/>
            </a:br>
            <a:r>
              <a:rPr lang="en">
                <a:solidFill>
                  <a:schemeClr val="dk1"/>
                </a:solidFill>
              </a:rPr>
              <a:t>What we reward is often what we get. If we design a contract structure that rewards speed above all else, we might get fast delivery but not necessarily quality or usability. If we reward perfect documentation, we might get thorough paperwork but maybe less responsiveness to user needs.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question we’re exploring today is: What behavior do you actually want from your vendors and partners—and does your contract make that behavior likely, or does it unintentionally discourage it?</a:t>
            </a:r>
            <a:endParaRPr>
              <a:solidFill>
                <a:schemeClr val="dk1"/>
              </a:solidFill>
            </a:endParaRPr>
          </a:p>
          <a:p>
            <a:pPr marL="0" lvl="0" indent="0" algn="l" rtl="0">
              <a:spcBef>
                <a:spcPts val="0"/>
              </a:spcBef>
              <a:spcAft>
                <a:spcPts val="0"/>
              </a:spcAft>
              <a:buNone/>
            </a:pPr>
            <a:endParaRPr b="1"/>
          </a:p>
          <a:p>
            <a:pPr marL="0" lvl="0" indent="0" algn="l" rtl="0">
              <a:lnSpc>
                <a:spcPct val="115000"/>
              </a:lnSpc>
              <a:spcBef>
                <a:spcPts val="1200"/>
              </a:spcBef>
              <a:spcAft>
                <a:spcPts val="0"/>
              </a:spcAft>
              <a:buNone/>
            </a:pPr>
            <a:r>
              <a:rPr lang="en" b="1">
                <a:solidFill>
                  <a:schemeClr val="dk1"/>
                </a:solidFill>
              </a:rPr>
              <a:t>Examples</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“If you want </a:t>
            </a:r>
            <a:r>
              <a:rPr lang="en" b="1">
                <a:solidFill>
                  <a:schemeClr val="dk1"/>
                </a:solidFill>
              </a:rPr>
              <a:t>continuous improvement</a:t>
            </a:r>
            <a:r>
              <a:rPr lang="en">
                <a:solidFill>
                  <a:schemeClr val="dk1"/>
                </a:solidFill>
              </a:rPr>
              <a:t>, do your payment milestones or evaluation metrics allow vendors to adapt over time—or do they lock them into a rigid upfront plan?”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you want </a:t>
            </a:r>
            <a:r>
              <a:rPr lang="en" b="1">
                <a:solidFill>
                  <a:schemeClr val="dk1"/>
                </a:solidFill>
              </a:rPr>
              <a:t>collaboration with your in-house team</a:t>
            </a:r>
            <a:r>
              <a:rPr lang="en">
                <a:solidFill>
                  <a:schemeClr val="dk1"/>
                </a:solidFill>
              </a:rPr>
              <a:t>, does the contract allow time and budget for that, or does it only reward hitting delivery dates?”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you want </a:t>
            </a:r>
            <a:r>
              <a:rPr lang="en" b="1">
                <a:solidFill>
                  <a:schemeClr val="dk1"/>
                </a:solidFill>
              </a:rPr>
              <a:t>user-centered design</a:t>
            </a:r>
            <a:r>
              <a:rPr lang="en">
                <a:solidFill>
                  <a:schemeClr val="dk1"/>
                </a:solidFill>
              </a:rPr>
              <a:t>, are there incentives for testing with real users, or is it all about passing internal reviews?”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Prompt participants: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“What’s an example from your own work where the incentives matched the desired behavior well?”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“What’s an example where the incentives worked </a:t>
            </a:r>
            <a:r>
              <a:rPr lang="en" i="1">
                <a:solidFill>
                  <a:schemeClr val="dk1"/>
                </a:solidFill>
              </a:rPr>
              <a:t>against</a:t>
            </a:r>
            <a:r>
              <a:rPr lang="en">
                <a:solidFill>
                  <a:schemeClr val="dk1"/>
                </a:solidFill>
              </a:rPr>
              <a:t> the intended behavior?”</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you could redesign your current contract, what’s one small change that would better align it with your goals?”</a:t>
            </a:r>
            <a:br>
              <a:rPr lang="en">
                <a:solidFill>
                  <a:schemeClr val="dk1"/>
                </a:solidFill>
              </a:rPr>
            </a:br>
            <a:endParaRPr>
              <a:solidFill>
                <a:schemeClr val="dk1"/>
              </a:solidFill>
            </a:endParaRPr>
          </a:p>
          <a:p>
            <a:pPr marL="0" lvl="0" indent="0" algn="l" rtl="0">
              <a:lnSpc>
                <a:spcPct val="115000"/>
              </a:lnSpc>
              <a:spcBef>
                <a:spcPts val="1200"/>
              </a:spcBef>
              <a:spcAft>
                <a:spcPts val="0"/>
              </a:spcAft>
              <a:buNone/>
            </a:pPr>
            <a:r>
              <a:rPr lang="en">
                <a:solidFill>
                  <a:schemeClr val="dk1"/>
                </a:solidFill>
              </a:rPr>
              <a:t>Encourage participants to consider </a:t>
            </a:r>
            <a:r>
              <a:rPr lang="en" b="1">
                <a:solidFill>
                  <a:schemeClr val="dk1"/>
                </a:solidFill>
              </a:rPr>
              <a:t>both</a:t>
            </a:r>
            <a:r>
              <a:rPr lang="en">
                <a:solidFill>
                  <a:schemeClr val="dk1"/>
                </a:solidFill>
              </a:rPr>
              <a:t> vendor behavior and government team behavior.</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Takeaways </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“The big idea here is that incentive structures aren’t neutral—they drive behavior, whether we intend them to or not.”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“Modern acquisition gives us more tools—like modular contracting, performance-based requirements, and iterative milestones—to build incentives that encourage adaptability, user focus, and collaboration.”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“When you design a contract, ask yourself: </a:t>
            </a:r>
            <a:r>
              <a:rPr lang="en" i="1">
                <a:solidFill>
                  <a:schemeClr val="dk1"/>
                </a:solidFill>
              </a:rPr>
              <a:t>If I were the vendor, what behaviors would I focus on to get paid or earn high performance ratings? Do those behaviors match what the mission really needs?</a:t>
            </a:r>
            <a:r>
              <a:rPr lang="en">
                <a:solidFill>
                  <a:schemeClr val="dk1"/>
                </a:solidFill>
              </a:rPr>
              <a:t>”</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b="1"/>
          </a:p>
        </p:txBody>
      </p:sp>
      <p:sp>
        <p:nvSpPr>
          <p:cNvPr id="616" name="Google Shape;616;g36a93de0891_0_8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3d17db61dd_1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33d17db61dd_1_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33d17db61dd_1_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3d17db61dd_1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3d17db61dd_1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33d17db61dd_1_9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g33d17db61dd_1_9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r>
              <a:rPr lang="en"/>
              <a:t> This section addresses the full ecosystem of post-award readiness. We’ll go beyond logistics and look at how procurement professionals can set the tone for collaboration, define shared understanding, and reduce early delivery risk. Whether you’re the CO, COR, or supporting PO, your leadership in these early phases matters.</a:t>
            </a:r>
            <a:endParaRPr/>
          </a:p>
        </p:txBody>
      </p:sp>
      <p:sp>
        <p:nvSpPr>
          <p:cNvPr id="630" name="Google Shape;630;g33d17db61dd_1_9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3d17db61dd_1_9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g33d17db61dd_1_9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b="1"/>
          </a:p>
        </p:txBody>
      </p:sp>
      <p:sp>
        <p:nvSpPr>
          <p:cNvPr id="639" name="Google Shape;639;g33d17db61dd_1_9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36a93de0891_0_20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g36a93de0891_0_20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Now that the contract is awarded, the real work begins. Kickoffs aren’t just boxes to check—they shape how delivery unfolds. In agile digital services, we can't assume everything carries over cleanly from the solicitation. This section will help you lead or support stronger kickoffs that align both contract structure and agile execution.</a:t>
            </a:r>
            <a:endParaRPr/>
          </a:p>
        </p:txBody>
      </p:sp>
      <p:sp>
        <p:nvSpPr>
          <p:cNvPr id="651" name="Google Shape;651;g36a93de0891_0_20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36a93de0891_0_21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g36a93de0891_0_21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endParaRPr/>
          </a:p>
          <a:p>
            <a:pPr marL="0" lvl="0" indent="0" algn="l" rtl="0">
              <a:spcBef>
                <a:spcPts val="0"/>
              </a:spcBef>
              <a:spcAft>
                <a:spcPts val="0"/>
              </a:spcAft>
              <a:buNone/>
            </a:pPr>
            <a:r>
              <a:rPr lang="en"/>
              <a:t>Before we dive into best practices, let’s ground this in your own experience. Take a minute to think back to a recent contract kickoff—especially one involving software or cloud delivery. What helped? What didn’t? You can jot your thoughts down or share with a partner. This quick reflection will help you connect upcoming content with your real-world context.</a:t>
            </a:r>
            <a:endParaRPr/>
          </a:p>
        </p:txBody>
      </p:sp>
      <p:sp>
        <p:nvSpPr>
          <p:cNvPr id="659" name="Google Shape;659;g36a93de0891_0_21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6a93de0891_0_2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g36a93de0891_0_2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a:p>
          <a:p>
            <a:pPr marL="0" lvl="0" indent="0" algn="l" rtl="0">
              <a:lnSpc>
                <a:spcPct val="115000"/>
              </a:lnSpc>
              <a:spcBef>
                <a:spcPts val="1200"/>
              </a:spcBef>
              <a:spcAft>
                <a:spcPts val="0"/>
              </a:spcAft>
              <a:buNone/>
            </a:pPr>
            <a:r>
              <a:rPr lang="en"/>
              <a:t>In federal agile work, Sprint 0 isn’t optional. It’s a necessary bridge between award and execution. You may not be delivering software yet, but critical foundational work is happening.</a:t>
            </a:r>
            <a:endParaRPr/>
          </a:p>
          <a:p>
            <a:pPr marL="0" lvl="0" indent="0" algn="l" rtl="0">
              <a:lnSpc>
                <a:spcPct val="115000"/>
              </a:lnSpc>
              <a:spcBef>
                <a:spcPts val="1200"/>
              </a:spcBef>
              <a:spcAft>
                <a:spcPts val="0"/>
              </a:spcAft>
              <a:buNone/>
            </a:pPr>
            <a:r>
              <a:rPr lang="en"/>
              <a:t>From clearances and onboarding to backlog planning and kickoff meetings—this phase ensures everyone is equipped to start strong. If you treat Sprint 0 like dead time, you’ll miss the opportunity to shape the team’s delivery conditions.</a:t>
            </a: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
        <p:nvSpPr>
          <p:cNvPr id="667" name="Google Shape;667;g36a93de0891_0_2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6a93de0891_0_2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Google Shape;674;g36a93de0891_0_2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a:p>
          <a:p>
            <a:pPr marL="0" lvl="0" indent="0" algn="l" rtl="0">
              <a:lnSpc>
                <a:spcPct val="115000"/>
              </a:lnSpc>
              <a:spcBef>
                <a:spcPts val="1200"/>
              </a:spcBef>
              <a:spcAft>
                <a:spcPts val="0"/>
              </a:spcAft>
              <a:buClr>
                <a:schemeClr val="dk1"/>
              </a:buClr>
              <a:buSzPts val="1100"/>
              <a:buFont typeface="Arial"/>
              <a:buNone/>
            </a:pPr>
            <a:r>
              <a:rPr lang="en"/>
              <a:t>You’ll typically see two kickoff meetings at the start of a digital services contract—and they serve different purposes. The contract kickoff is your space to get on the same page about what’s in the awarded contract. The technical kickoff is where the delivery team aligns on how the work will actually get done, tracked, and accepted.</a:t>
            </a:r>
            <a:endParaRPr/>
          </a:p>
          <a:p>
            <a:pPr marL="0" lvl="0" indent="0" algn="l" rtl="0">
              <a:lnSpc>
                <a:spcPct val="115000"/>
              </a:lnSpc>
              <a:spcBef>
                <a:spcPts val="1200"/>
              </a:spcBef>
              <a:spcAft>
                <a:spcPts val="0"/>
              </a:spcAft>
              <a:buClr>
                <a:schemeClr val="dk1"/>
              </a:buClr>
              <a:buSzPts val="1100"/>
              <a:buFont typeface="Arial"/>
              <a:buNone/>
            </a:pPr>
            <a:r>
              <a:rPr lang="en"/>
              <a:t>This separation helps prevent miscommunication, sets clearer expectations, and gives each role space to lead where they have authority.</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675" name="Google Shape;675;g36a93de0891_0_2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36a93de0891_0_24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2" name="Google Shape;682;g36a93de0891_0_24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a:p>
          <a:p>
            <a:pPr marL="0" lvl="0" indent="0" algn="l" rtl="0">
              <a:lnSpc>
                <a:spcPct val="115000"/>
              </a:lnSpc>
              <a:spcBef>
                <a:spcPts val="1200"/>
              </a:spcBef>
              <a:spcAft>
                <a:spcPts val="0"/>
              </a:spcAft>
              <a:buNone/>
            </a:pPr>
            <a:r>
              <a:rPr lang="en"/>
              <a:t>Before we jump into our breach activity, let’s ground ourselves in the reality of cloud contract administration. In federal procurement, we can’t just assume the vendor has it all covered. From data control to access permissions and spending alerts—you’re a key player in keeping cloud operations compliant and secure.</a:t>
            </a:r>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Takeaway:</a:t>
            </a:r>
            <a:endParaRPr b="1">
              <a:solidFill>
                <a:schemeClr val="dk1"/>
              </a:solidFill>
            </a:endParaRPr>
          </a:p>
          <a:p>
            <a:pPr marL="0" lvl="0" indent="0" algn="l" rtl="0">
              <a:lnSpc>
                <a:spcPct val="115000"/>
              </a:lnSpc>
              <a:spcBef>
                <a:spcPts val="1200"/>
              </a:spcBef>
              <a:spcAft>
                <a:spcPts val="0"/>
              </a:spcAft>
              <a:buNone/>
            </a:pPr>
            <a:r>
              <a:rPr lang="en">
                <a:solidFill>
                  <a:schemeClr val="dk1"/>
                </a:solidFill>
              </a:rPr>
              <a:t>Cloud contracts are dynamic environments—oversight is not passive. COs and CORs must stay in the loop on access, cost, risk, and escalation.</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683" name="Google Shape;683;g36a93de0891_0_24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33d38197d8d_0_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0" name="Google Shape;690;g33d38197d8d_0_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Today’s activity is a hands-on tabletop exercise designed to help you test how your team would respond to a security breach—using the actual roles and responsibilities you hold in federal agile delivery.</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This is not about finding fault; it’s about surfacing process gaps and improving clarity between COs, CORs, Product Owners, vendors, and security leads. Think of it like a fire drill: we don’t wait for a real fire to find out who’s got the keys to the exit.</a:t>
            </a:r>
            <a:endParaRPr/>
          </a:p>
        </p:txBody>
      </p:sp>
      <p:sp>
        <p:nvSpPr>
          <p:cNvPr id="691" name="Google Shape;691;g33d38197d8d_0_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36a93de0891_0_1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9" name="Google Shape;699;g36a93de0891_0_1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700" name="Google Shape;700;g36a93de0891_0_1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3d17db61dd_1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33d17db61dd_1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33d17db61dd_1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36a93de0891_0_11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8" name="Google Shape;708;g36a93de0891_0_11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709" name="Google Shape;709;g36a93de0891_0_11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36a93de0891_0_18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g36a93de0891_0_18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717" name="Google Shape;717;g36a93de0891_0_18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6a93de0891_0_1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4" name="Google Shape;724;g36a93de0891_0_1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b="1"/>
          </a:p>
          <a:p>
            <a:pPr marL="0" lvl="0" indent="0" algn="l" rtl="0">
              <a:lnSpc>
                <a:spcPct val="115000"/>
              </a:lnSpc>
              <a:spcBef>
                <a:spcPts val="1200"/>
              </a:spcBef>
              <a:spcAft>
                <a:spcPts val="0"/>
              </a:spcAft>
              <a:buClr>
                <a:schemeClr val="dk1"/>
              </a:buClr>
              <a:buSzPts val="1100"/>
              <a:buFont typeface="Arial"/>
              <a:buNone/>
            </a:pPr>
            <a:r>
              <a:rPr lang="en"/>
              <a:t>Here’s how we’ll begin. First, your group will receive a scenario—based on real-world patterns we’ve seen in federal digital service delivery. Each of you will respond from your assigned role and walk through what you would do within the first 6 hours of discovering a possible breach.</a:t>
            </a:r>
            <a:endParaRPr/>
          </a:p>
          <a:p>
            <a:pPr marL="0" lvl="0" indent="0" algn="l" rtl="0">
              <a:lnSpc>
                <a:spcPct val="115000"/>
              </a:lnSpc>
              <a:spcBef>
                <a:spcPts val="1200"/>
              </a:spcBef>
              <a:spcAft>
                <a:spcPts val="0"/>
              </a:spcAft>
              <a:buClr>
                <a:schemeClr val="dk1"/>
              </a:buClr>
              <a:buSzPts val="1100"/>
              <a:buFont typeface="Arial"/>
              <a:buNone/>
            </a:pPr>
            <a:r>
              <a:rPr lang="en"/>
              <a:t>Don’t worry about getting it ‘right’—this is about testing assumptions, uncovering gaps, and practicing communication across teams. We’ll escalate the scenario with new information partway through, just like in a real event.</a:t>
            </a:r>
            <a:endParaRPr/>
          </a:p>
          <a:p>
            <a:pPr marL="0" lvl="0" indent="0" algn="l" rtl="0">
              <a:spcBef>
                <a:spcPts val="1200"/>
              </a:spcBef>
              <a:spcAft>
                <a:spcPts val="0"/>
              </a:spcAft>
              <a:buNone/>
            </a:pPr>
            <a:endParaRPr b="1"/>
          </a:p>
        </p:txBody>
      </p:sp>
      <p:sp>
        <p:nvSpPr>
          <p:cNvPr id="725" name="Google Shape;725;g36a93de0891_0_1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6a93de0891_0_1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2" name="Google Shape;732;g36a93de0891_0_1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b="1"/>
              <a:t>Speaker Notes: </a:t>
            </a:r>
            <a:endParaRPr b="1"/>
          </a:p>
        </p:txBody>
      </p:sp>
      <p:sp>
        <p:nvSpPr>
          <p:cNvPr id="733" name="Google Shape;733;g36a93de0891_0_1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6a93de0891_0_1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0" name="Google Shape;740;g36a93de0891_0_1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41" name="Google Shape;741;g36a93de0891_0_1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6a93de0891_0_15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8" name="Google Shape;748;g36a93de0891_0_15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49" name="Google Shape;749;g36a93de0891_0_15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6a93de0891_0_16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Google Shape;756;g36a93de0891_0_16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57" name="Google Shape;757;g36a93de0891_0_16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6a93de0891_0_17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36a93de0891_0_17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65" name="Google Shape;765;g36a93de0891_0_17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a93de0891_0_1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g36a93de0891_0_1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b="1"/>
            </a:br>
            <a:br>
              <a:rPr lang="en" b="1"/>
            </a:br>
            <a:r>
              <a:rPr lang="en">
                <a:solidFill>
                  <a:schemeClr val="dk1"/>
                </a:solidFill>
              </a:rPr>
              <a:t>Let’s come back together and reflect on what we just experienced. Think about your role—what was difficult or unclear? Where did coordination work, and where did it stall?</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This debrief is where the value of the exercise really comes through. Capture what surprised you, and let’s talk about how these insights can inform contract language, escalation paths, and internal training.</a:t>
            </a:r>
            <a:endParaRPr>
              <a:solidFill>
                <a:schemeClr val="dk1"/>
              </a:solidFill>
            </a:endParaRPr>
          </a:p>
          <a:p>
            <a:pPr marL="0" lvl="0" indent="0" algn="l" rtl="0">
              <a:lnSpc>
                <a:spcPct val="115000"/>
              </a:lnSpc>
              <a:spcBef>
                <a:spcPts val="1200"/>
              </a:spcBef>
              <a:spcAft>
                <a:spcPts val="0"/>
              </a:spcAft>
              <a:buNone/>
            </a:pPr>
            <a:r>
              <a:rPr lang="en">
                <a:solidFill>
                  <a:schemeClr val="dk1"/>
                </a:solidFill>
              </a:rPr>
              <a:t>If this had been a real breach—what would you have wanted in place ahead of time?</a:t>
            </a:r>
            <a:br>
              <a:rPr lang="en">
                <a:solidFill>
                  <a:schemeClr val="dk1"/>
                </a:solidFill>
              </a:rPr>
            </a:br>
            <a:br>
              <a:rPr lang="en">
                <a:solidFill>
                  <a:schemeClr val="dk1"/>
                </a:solidFill>
              </a:rPr>
            </a:br>
            <a:r>
              <a:rPr lang="en" b="1">
                <a:solidFill>
                  <a:schemeClr val="dk1"/>
                </a:solidFill>
              </a:rPr>
              <a:t>After-Action Ideas to Share with the Class to Consider:</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Clarify or revise breach response clauses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Identify training or documentation needs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Build a follow-up checklist or SOP for future reviews</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0"/>
              </a:spcBef>
              <a:spcAft>
                <a:spcPts val="0"/>
              </a:spcAft>
              <a:buNone/>
            </a:pPr>
            <a:endParaRPr b="1"/>
          </a:p>
        </p:txBody>
      </p:sp>
      <p:sp>
        <p:nvSpPr>
          <p:cNvPr id="773" name="Google Shape;773;g36a93de0891_0_1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36c77ebe60f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g36c77ebe60f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781" name="Google Shape;781;g36c77ebe60f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3d17db61dd_1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3d17db61dd_1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33d17db61dd_1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33d17db61dd_1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33d38197d8d_0_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5" name="Google Shape;795;g33d38197d8d_0_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g33d38197d8d_0_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36a93de0891_0_26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7" name="Google Shape;807;g36a93de0891_0_26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Even in agile environments—especially modular ones—there are moments when you need to decide: do we keep going, adjust course, or exit? These are high-stakes decisions, and they don’t happen in a vacuum. You’ll be weighing contract terms against system dependencies, vendor behavior, and long-term agency goals. Let’s set the stage for how we think through that.</a:t>
            </a:r>
            <a:br>
              <a:rPr lang="en">
                <a:solidFill>
                  <a:schemeClr val="dk1"/>
                </a:solidFill>
              </a:rPr>
            </a:br>
            <a:br>
              <a:rPr lang="en">
                <a:solidFill>
                  <a:schemeClr val="dk1"/>
                </a:solidFill>
              </a:rPr>
            </a:br>
            <a:r>
              <a:rPr lang="en">
                <a:solidFill>
                  <a:schemeClr val="dk1"/>
                </a:solidFill>
              </a:rPr>
              <a:t>Your role as the </a:t>
            </a:r>
            <a:r>
              <a:rPr lang="en" b="1">
                <a:solidFill>
                  <a:schemeClr val="dk1"/>
                </a:solidFill>
              </a:rPr>
              <a:t>CO/COR is to: </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Analyze contractual, technical, and operational impacts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Balance risk, cost, time, and mission priorities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Document performance, mitigation attempts, and decision rationale</a:t>
            </a:r>
            <a:br>
              <a:rPr lang="en">
                <a:solidFill>
                  <a:schemeClr val="dk1"/>
                </a:solidFill>
              </a:rPr>
            </a:b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808" name="Google Shape;808;g36a93de0891_0_26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36a93de0891_0_27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Google Shape;815;g36a93de0891_0_27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The case study you’ll explore online walks through a situation where these questions weren’t hypothetical—they were urgent. As you work through that material later, use this list as a thinking guide. What you’ll see is that modular flexibility comes with its own form of complexity, especially when interdependencies get tangled.</a:t>
            </a:r>
            <a:endParaRPr>
              <a:solidFill>
                <a:schemeClr val="dk1"/>
              </a:solidFill>
            </a:endParaRPr>
          </a:p>
        </p:txBody>
      </p:sp>
      <p:sp>
        <p:nvSpPr>
          <p:cNvPr id="816" name="Google Shape;816;g36a93de0891_0_27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36a93de0891_0_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g36a93de0891_0_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g36a93de0891_0_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366a562c0f1_0_1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g366a562c0f1_0_1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g366a562c0f1_0_1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4221800990_4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g34221800990_4_1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5" name="Google Shape;505;g34221800990_4_1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6a93de0891_0_29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g36a93de0891_0_29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b="1"/>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traditional acquisitions, we often think of contract award as the finish line for the CO. But in agile digital service delivery, it’s just the starting point.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As the Contracting Officer, your role </a:t>
            </a:r>
            <a:r>
              <a:rPr lang="en" i="1">
                <a:solidFill>
                  <a:schemeClr val="dk1"/>
                </a:solidFill>
              </a:rPr>
              <a:t>evolves</a:t>
            </a:r>
            <a:r>
              <a:rPr lang="en">
                <a:solidFill>
                  <a:schemeClr val="dk1"/>
                </a:solidFill>
              </a:rPr>
              <a:t>—you’re no longer just enforcing terms. You’re helping ensure the contract structure supports iterative delivery, evolving requirements, and product success.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That means being actively involved in key touchpoints: sprint reviews, demos, retrospectives—not just to observe, but to stay aware of risks, blockers, or scope shifts that may require contractual action.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You’ll work closely with the COR and PO. The COR will track performance data and team health; the PO will steer the backlog and user priorities; and you’ll ensure all of that remains anchored in the contract.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Agile delivery is adaptive by nature. You’re not managing a list of fixed outputs—you’re supporting a living product that evolves based on user feedback and technical feasibility. Your presence keeps that process grounded in acquisition integrity and mission outcomes.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That’s why post-award engagement isn’t optional—it’s a strategic lever.</a:t>
            </a:r>
            <a:endParaRPr>
              <a:solidFill>
                <a:schemeClr val="dk1"/>
              </a:solidFill>
            </a:endParaRPr>
          </a:p>
          <a:p>
            <a:pPr marL="0" lvl="0" indent="0" algn="l" rtl="0">
              <a:spcBef>
                <a:spcPts val="1200"/>
              </a:spcBef>
              <a:spcAft>
                <a:spcPts val="0"/>
              </a:spcAft>
              <a:buNone/>
            </a:pPr>
            <a:endParaRPr/>
          </a:p>
          <a:p>
            <a:pPr marL="0" lvl="0" indent="0" algn="l" rtl="0">
              <a:lnSpc>
                <a:spcPct val="115000"/>
              </a:lnSpc>
              <a:spcBef>
                <a:spcPts val="1200"/>
              </a:spcBef>
              <a:spcAft>
                <a:spcPts val="0"/>
              </a:spcAft>
              <a:buNone/>
            </a:pPr>
            <a:endParaRPr>
              <a:solidFill>
                <a:schemeClr val="dk1"/>
              </a:solidFill>
              <a:latin typeface="Open Sans"/>
              <a:ea typeface="Open Sans"/>
              <a:cs typeface="Open Sans"/>
              <a:sym typeface="Open Sans"/>
            </a:endParaRPr>
          </a:p>
          <a:p>
            <a:pPr marL="0" lvl="0" indent="0" algn="l" rtl="0">
              <a:spcBef>
                <a:spcPts val="1200"/>
              </a:spcBef>
              <a:spcAft>
                <a:spcPts val="0"/>
              </a:spcAft>
              <a:buNone/>
            </a:pPr>
            <a:endParaRPr b="1"/>
          </a:p>
        </p:txBody>
      </p:sp>
      <p:sp>
        <p:nvSpPr>
          <p:cNvPr id="515" name="Google Shape;515;g36a93de0891_0_29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33d17db61dd_1_72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g33d17db61dd_1_72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**This can be done virtually or in-person. This activity is accompanied by a participant worksheet.  </a:t>
            </a:r>
            <a:endParaRPr b="1"/>
          </a:p>
          <a:p>
            <a:pPr marL="0" lvl="0" indent="0" algn="l" rtl="0">
              <a:spcBef>
                <a:spcPts val="0"/>
              </a:spcBef>
              <a:spcAft>
                <a:spcPts val="0"/>
              </a:spcAft>
              <a:buNone/>
            </a:pPr>
            <a:endParaRPr b="1"/>
          </a:p>
          <a:p>
            <a:pPr marL="0" lvl="0" indent="0" algn="l" rtl="0">
              <a:spcBef>
                <a:spcPts val="0"/>
              </a:spcBef>
              <a:spcAft>
                <a:spcPts val="0"/>
              </a:spcAft>
              <a:buNone/>
            </a:pPr>
            <a:r>
              <a:rPr lang="en">
                <a:solidFill>
                  <a:schemeClr val="dk1"/>
                </a:solidFill>
                <a:latin typeface="Open Sans"/>
                <a:ea typeface="Open Sans"/>
                <a:cs typeface="Open Sans"/>
                <a:sym typeface="Open Sans"/>
              </a:rPr>
              <a:t>Next up, we’re going to dive into an activity called </a:t>
            </a:r>
            <a:r>
              <a:rPr lang="en" i="1">
                <a:solidFill>
                  <a:schemeClr val="dk1"/>
                </a:solidFill>
                <a:latin typeface="Open Sans"/>
                <a:ea typeface="Open Sans"/>
                <a:cs typeface="Open Sans"/>
                <a:sym typeface="Open Sans"/>
              </a:rPr>
              <a:t>‘Who Does What? Agile Role Round Robin.’</a:t>
            </a:r>
            <a:r>
              <a:rPr lang="en">
                <a:solidFill>
                  <a:schemeClr val="dk1"/>
                </a:solidFill>
                <a:latin typeface="Open Sans"/>
                <a:ea typeface="Open Sans"/>
                <a:cs typeface="Open Sans"/>
                <a:sym typeface="Open Sans"/>
              </a:rPr>
              <a:t> This is a chance to explore the real-world decision-making that happens across agile roles during delivery—especially between federal and vendor team members.</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You’ll rotate through several scenarios in small groups, taking turns playing key roles like Product Owner, COR, Contracting Officer, and Vendor.</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The goal isn’t to ‘get the answer right’—it’s to think critically about who owns what in agile delivery and where role boundaries blur.</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Expect to surface some tensions or overlaps. That’s normal—and valuable. We’ll unpack what those moments mean in the debrief.</a:t>
            </a:r>
            <a:endParaRPr>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latin typeface="Open Sans"/>
                <a:ea typeface="Open Sans"/>
                <a:cs typeface="Open Sans"/>
                <a:sym typeface="Open Sans"/>
              </a:rPr>
              <a:t>Ready? Let’s get started!</a:t>
            </a:r>
            <a:endParaRPr>
              <a:solidFill>
                <a:schemeClr val="dk1"/>
              </a:solidFill>
              <a:latin typeface="Open Sans"/>
              <a:ea typeface="Open Sans"/>
              <a:cs typeface="Open Sans"/>
              <a:sym typeface="Open Sans"/>
            </a:endParaRPr>
          </a:p>
          <a:p>
            <a:pPr marL="0" lvl="0" indent="0" algn="l" rtl="0">
              <a:spcBef>
                <a:spcPts val="1200"/>
              </a:spcBef>
              <a:spcAft>
                <a:spcPts val="0"/>
              </a:spcAft>
              <a:buNone/>
            </a:pPr>
            <a:endParaRPr b="1"/>
          </a:p>
        </p:txBody>
      </p:sp>
      <p:sp>
        <p:nvSpPr>
          <p:cNvPr id="523" name="Google Shape;523;g33d17db61dd_1_72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4221800990_4_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g34221800990_4_24: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b="1"/>
            </a:br>
            <a:br>
              <a:rPr lang="en" b="1"/>
            </a:br>
            <a:r>
              <a:rPr lang="en">
                <a:solidFill>
                  <a:schemeClr val="dk1"/>
                </a:solidFill>
              </a:rPr>
              <a:t>Let’s come back together and debrief a bit.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I’d love for each group to share </a:t>
            </a:r>
            <a:r>
              <a:rPr lang="en" i="1">
                <a:solidFill>
                  <a:schemeClr val="dk1"/>
                </a:solidFill>
              </a:rPr>
              <a:t>one</a:t>
            </a:r>
            <a:r>
              <a:rPr lang="en">
                <a:solidFill>
                  <a:schemeClr val="dk1"/>
                </a:solidFill>
              </a:rPr>
              <a:t> scenario you explored and a key insight that came out of the conversation. Maybe it was a moment where roles weren’t clear… or maybe someone in the group brought a new perspective that shifted how you thought about accountability.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After that, we’ll reflect together on what we noticed across the board.</a:t>
            </a:r>
            <a:endParaRPr>
              <a:solidFill>
                <a:schemeClr val="dk1"/>
              </a:solidFill>
            </a:endParaRPr>
          </a:p>
          <a:p>
            <a:pPr marL="0" lvl="0" indent="0" algn="l" rtl="0">
              <a:lnSpc>
                <a:spcPct val="115000"/>
              </a:lnSpc>
              <a:spcBef>
                <a:spcPts val="1200"/>
              </a:spcBef>
              <a:spcAft>
                <a:spcPts val="0"/>
              </a:spcAft>
              <a:buNone/>
            </a:pPr>
            <a:r>
              <a:rPr lang="en">
                <a:solidFill>
                  <a:schemeClr val="dk1"/>
                </a:solidFill>
              </a:rPr>
              <a:t>Some questions to think about:</a:t>
            </a:r>
            <a:br>
              <a:rPr lang="en">
                <a:solidFill>
                  <a:schemeClr val="dk1"/>
                </a:solidFill>
              </a:rPr>
            </a:br>
            <a:r>
              <a:rPr lang="en">
                <a:solidFill>
                  <a:schemeClr val="dk1"/>
                </a:solidFill>
              </a:rPr>
              <a:t> – Where did responsibilities overlap?</a:t>
            </a:r>
            <a:br>
              <a:rPr lang="en">
                <a:solidFill>
                  <a:schemeClr val="dk1"/>
                </a:solidFill>
              </a:rPr>
            </a:br>
            <a:r>
              <a:rPr lang="en">
                <a:solidFill>
                  <a:schemeClr val="dk1"/>
                </a:solidFill>
              </a:rPr>
              <a:t> – What helped you figure out who should take action?</a:t>
            </a:r>
            <a:br>
              <a:rPr lang="en">
                <a:solidFill>
                  <a:schemeClr val="dk1"/>
                </a:solidFill>
              </a:rPr>
            </a:br>
            <a:r>
              <a:rPr lang="en">
                <a:solidFill>
                  <a:schemeClr val="dk1"/>
                </a:solidFill>
              </a:rPr>
              <a:t> – And what kinds of tools or team agreements could make this clearer in your agency or with your vendors?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big takeaway here is that shared understanding—early on—prevents slowdowns later. Having clarity doesn’t mean eliminating every gray area, but it </a:t>
            </a:r>
            <a:r>
              <a:rPr lang="en" i="1">
                <a:solidFill>
                  <a:schemeClr val="dk1"/>
                </a:solidFill>
              </a:rPr>
              <a:t>does</a:t>
            </a:r>
            <a:r>
              <a:rPr lang="en">
                <a:solidFill>
                  <a:schemeClr val="dk1"/>
                </a:solidFill>
              </a:rPr>
              <a:t> mean deciding how you’ll navigate those areas as a team.</a:t>
            </a:r>
            <a:endParaRPr>
              <a:solidFill>
                <a:schemeClr val="dk1"/>
              </a:solidFill>
            </a:endParaRPr>
          </a:p>
          <a:p>
            <a:pPr marL="0" lvl="0" indent="0" algn="l" rtl="0">
              <a:spcBef>
                <a:spcPts val="1200"/>
              </a:spcBef>
              <a:spcAft>
                <a:spcPts val="0"/>
              </a:spcAft>
              <a:buNone/>
            </a:pPr>
            <a:endParaRPr b="1"/>
          </a:p>
        </p:txBody>
      </p:sp>
      <p:sp>
        <p:nvSpPr>
          <p:cNvPr id="532" name="Google Shape;532;g34221800990_4_24: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4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8" name="Google Shape;148;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9" name="Google Shape;14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2" name="Google Shape;15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6" name="Google Shape;15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0" name="Google Shape;160;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1" name="Google Shape;16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7" name="Google Shape;167;p2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8" name="Google Shape;16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71" name="Google Shape;17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2"/>
        <p:cNvGrpSpPr/>
        <p:nvPr/>
      </p:nvGrpSpPr>
      <p:grpSpPr>
        <a:xfrm>
          <a:off x="0" y="0"/>
          <a:ext cx="0" cy="0"/>
          <a:chOff x="0" y="0"/>
          <a:chExt cx="0" cy="0"/>
        </a:xfrm>
      </p:grpSpPr>
      <p:sp>
        <p:nvSpPr>
          <p:cNvPr id="173" name="Google Shape;173;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5" name="Google Shape;175;p2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6" name="Google Shape;176;p2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8"/>
        <p:cNvGrpSpPr/>
        <p:nvPr/>
      </p:nvGrpSpPr>
      <p:grpSpPr>
        <a:xfrm>
          <a:off x="0" y="0"/>
          <a:ext cx="0" cy="0"/>
          <a:chOff x="0" y="0"/>
          <a:chExt cx="0" cy="0"/>
        </a:xfrm>
      </p:grpSpPr>
      <p:sp>
        <p:nvSpPr>
          <p:cNvPr id="179" name="Google Shape;179;p2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80" name="Google Shape;18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81"/>
        <p:cNvGrpSpPr/>
        <p:nvPr/>
      </p:nvGrpSpPr>
      <p:grpSpPr>
        <a:xfrm>
          <a:off x="0" y="0"/>
          <a:ext cx="0" cy="0"/>
          <a:chOff x="0" y="0"/>
          <a:chExt cx="0" cy="0"/>
        </a:xfrm>
      </p:grpSpPr>
      <p:sp>
        <p:nvSpPr>
          <p:cNvPr id="182" name="Google Shape;182;p2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3" name="Google Shape;183;p2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4" name="Google Shape;18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5"/>
        <p:cNvGrpSpPr/>
        <p:nvPr/>
      </p:nvGrpSpPr>
      <p:grpSpPr>
        <a:xfrm>
          <a:off x="0" y="0"/>
          <a:ext cx="0" cy="0"/>
          <a:chOff x="0" y="0"/>
          <a:chExt cx="0" cy="0"/>
        </a:xfrm>
      </p:grpSpPr>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0" name="Google Shape;190;p30"/>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30"/>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30"/>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30"/>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4" name="Google Shape;194;p30"/>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5" name="Google Shape;195;p30"/>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31"/>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9" name="Google Shape;199;p31"/>
          <p:cNvSpPr>
            <a:spLocks noGrp="1"/>
          </p:cNvSpPr>
          <p:nvPr>
            <p:ph type="pic" idx="2"/>
          </p:nvPr>
        </p:nvSpPr>
        <p:spPr>
          <a:xfrm>
            <a:off x="4992024" y="1152775"/>
            <a:ext cx="3840300" cy="3416400"/>
          </a:xfrm>
          <a:prstGeom prst="rect">
            <a:avLst/>
          </a:prstGeom>
          <a:noFill/>
          <a:ln>
            <a:noFill/>
          </a:ln>
        </p:spPr>
      </p:sp>
      <p:sp>
        <p:nvSpPr>
          <p:cNvPr id="200" name="Google Shape;20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201"/>
        <p:cNvGrpSpPr/>
        <p:nvPr/>
      </p:nvGrpSpPr>
      <p:grpSpPr>
        <a:xfrm>
          <a:off x="0" y="0"/>
          <a:ext cx="0" cy="0"/>
          <a:chOff x="0" y="0"/>
          <a:chExt cx="0" cy="0"/>
        </a:xfrm>
      </p:grpSpPr>
      <p:sp>
        <p:nvSpPr>
          <p:cNvPr id="202" name="Google Shape;20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3" name="Google Shape;203;p32"/>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4" name="Google Shape;204;p32"/>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5" name="Google Shape;205;p32"/>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6" name="Google Shape;206;p32"/>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7" name="Google Shape;207;p32"/>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8"/>
        <p:cNvGrpSpPr/>
        <p:nvPr/>
      </p:nvGrpSpPr>
      <p:grpSpPr>
        <a:xfrm>
          <a:off x="0" y="0"/>
          <a:ext cx="0" cy="0"/>
          <a:chOff x="0" y="0"/>
          <a:chExt cx="0" cy="0"/>
        </a:xfrm>
      </p:grpSpPr>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0" name="Google Shape;210;p33"/>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3"/>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2" name="Google Shape;212;p33"/>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3" name="Google Shape;213;p33"/>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4" name="Google Shape;214;p33"/>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5" name="Google Shape;215;p33"/>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6" name="Google Shape;216;p33"/>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7"/>
        <p:cNvGrpSpPr/>
        <p:nvPr/>
      </p:nvGrpSpPr>
      <p:grpSpPr>
        <a:xfrm>
          <a:off x="0" y="0"/>
          <a:ext cx="0" cy="0"/>
          <a:chOff x="0" y="0"/>
          <a:chExt cx="0" cy="0"/>
        </a:xfrm>
      </p:grpSpPr>
      <p:sp>
        <p:nvSpPr>
          <p:cNvPr id="218" name="Google Shape;21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34"/>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4"/>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4"/>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2" name="Google Shape;222;p34"/>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3" name="Google Shape;223;p34"/>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4" name="Google Shape;224;p34"/>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4"/>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6" name="Google Shape;226;p34"/>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7" name="Google Shape;227;p34"/>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1" name="Google Shape;231;p35"/>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2"/>
        <p:cNvGrpSpPr/>
        <p:nvPr/>
      </p:nvGrpSpPr>
      <p:grpSpPr>
        <a:xfrm>
          <a:off x="0" y="0"/>
          <a:ext cx="0" cy="0"/>
          <a:chOff x="0" y="0"/>
          <a:chExt cx="0" cy="0"/>
        </a:xfrm>
      </p:grpSpPr>
      <p:sp>
        <p:nvSpPr>
          <p:cNvPr id="233" name="Google Shape;233;p36"/>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4" name="Google Shape;234;p36"/>
          <p:cNvSpPr>
            <a:spLocks noGrp="1"/>
          </p:cNvSpPr>
          <p:nvPr>
            <p:ph type="pic" idx="2"/>
          </p:nvPr>
        </p:nvSpPr>
        <p:spPr>
          <a:xfrm>
            <a:off x="4804825" y="1133300"/>
            <a:ext cx="4027500" cy="2392800"/>
          </a:xfrm>
          <a:prstGeom prst="rect">
            <a:avLst/>
          </a:prstGeom>
          <a:noFill/>
          <a:ln>
            <a:noFill/>
          </a:ln>
        </p:spPr>
      </p:sp>
      <p:sp>
        <p:nvSpPr>
          <p:cNvPr id="235" name="Google Shape;235;p36"/>
          <p:cNvSpPr>
            <a:spLocks noGrp="1"/>
          </p:cNvSpPr>
          <p:nvPr>
            <p:ph type="pic" idx="3"/>
          </p:nvPr>
        </p:nvSpPr>
        <p:spPr>
          <a:xfrm>
            <a:off x="311725" y="1133300"/>
            <a:ext cx="4027500" cy="2392800"/>
          </a:xfrm>
          <a:prstGeom prst="rect">
            <a:avLst/>
          </a:prstGeom>
          <a:noFill/>
          <a:ln>
            <a:noFill/>
          </a:ln>
        </p:spPr>
      </p:sp>
      <p:sp>
        <p:nvSpPr>
          <p:cNvPr id="236" name="Google Shape;236;p36"/>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7" name="Google Shape;2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8" name="Google Shape;23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36"/>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0" name="Google Shape;240;p36"/>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41"/>
        <p:cNvGrpSpPr/>
        <p:nvPr/>
      </p:nvGrpSpPr>
      <p:grpSpPr>
        <a:xfrm>
          <a:off x="0" y="0"/>
          <a:ext cx="0" cy="0"/>
          <a:chOff x="0" y="0"/>
          <a:chExt cx="0" cy="0"/>
        </a:xfrm>
      </p:grpSpPr>
      <p:sp>
        <p:nvSpPr>
          <p:cNvPr id="242" name="Google Shape;242;p37"/>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3" name="Google Shape;243;p37"/>
          <p:cNvSpPr>
            <a:spLocks noGrp="1"/>
          </p:cNvSpPr>
          <p:nvPr>
            <p:ph type="pic" idx="2"/>
          </p:nvPr>
        </p:nvSpPr>
        <p:spPr>
          <a:xfrm>
            <a:off x="6205225" y="1128325"/>
            <a:ext cx="2627100" cy="2273100"/>
          </a:xfrm>
          <a:prstGeom prst="rect">
            <a:avLst/>
          </a:prstGeom>
          <a:noFill/>
          <a:ln>
            <a:noFill/>
          </a:ln>
        </p:spPr>
      </p:sp>
      <p:sp>
        <p:nvSpPr>
          <p:cNvPr id="244" name="Google Shape;244;p37"/>
          <p:cNvSpPr>
            <a:spLocks noGrp="1"/>
          </p:cNvSpPr>
          <p:nvPr>
            <p:ph type="pic" idx="3"/>
          </p:nvPr>
        </p:nvSpPr>
        <p:spPr>
          <a:xfrm>
            <a:off x="311725" y="1128325"/>
            <a:ext cx="2627100" cy="2273100"/>
          </a:xfrm>
          <a:prstGeom prst="rect">
            <a:avLst/>
          </a:prstGeom>
          <a:noFill/>
          <a:ln>
            <a:noFill/>
          </a:ln>
        </p:spPr>
      </p:sp>
      <p:sp>
        <p:nvSpPr>
          <p:cNvPr id="245" name="Google Shape;245;p37"/>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7"/>
          <p:cNvSpPr>
            <a:spLocks noGrp="1"/>
          </p:cNvSpPr>
          <p:nvPr>
            <p:ph type="pic" idx="5"/>
          </p:nvPr>
        </p:nvSpPr>
        <p:spPr>
          <a:xfrm>
            <a:off x="3255250" y="1128325"/>
            <a:ext cx="2627100" cy="2273100"/>
          </a:xfrm>
          <a:prstGeom prst="rect">
            <a:avLst/>
          </a:prstGeom>
          <a:noFill/>
          <a:ln>
            <a:noFill/>
          </a:ln>
        </p:spPr>
      </p:sp>
      <p:sp>
        <p:nvSpPr>
          <p:cNvPr id="247" name="Google Shape;247;p37"/>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8" name="Google Shape;24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9" name="Google Shape;24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7"/>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1" name="Google Shape;251;p37"/>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2" name="Google Shape;252;p37"/>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3"/>
        <p:cNvGrpSpPr/>
        <p:nvPr/>
      </p:nvGrpSpPr>
      <p:grpSpPr>
        <a:xfrm>
          <a:off x="0" y="0"/>
          <a:ext cx="0" cy="0"/>
          <a:chOff x="0" y="0"/>
          <a:chExt cx="0" cy="0"/>
        </a:xfrm>
      </p:grpSpPr>
      <p:sp>
        <p:nvSpPr>
          <p:cNvPr id="254" name="Google Shape;254;p38"/>
          <p:cNvSpPr>
            <a:spLocks noGrp="1"/>
          </p:cNvSpPr>
          <p:nvPr>
            <p:ph type="pic" idx="2"/>
          </p:nvPr>
        </p:nvSpPr>
        <p:spPr>
          <a:xfrm>
            <a:off x="311700" y="445025"/>
            <a:ext cx="8520600" cy="4218300"/>
          </a:xfrm>
          <a:prstGeom prst="rect">
            <a:avLst/>
          </a:prstGeom>
          <a:noFill/>
          <a:ln>
            <a:noFill/>
          </a:ln>
        </p:spPr>
      </p:sp>
      <p:sp>
        <p:nvSpPr>
          <p:cNvPr id="255" name="Google Shape;25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6"/>
        <p:cNvGrpSpPr/>
        <p:nvPr/>
      </p:nvGrpSpPr>
      <p:grpSpPr>
        <a:xfrm>
          <a:off x="0" y="0"/>
          <a:ext cx="0" cy="0"/>
          <a:chOff x="0" y="0"/>
          <a:chExt cx="0" cy="0"/>
        </a:xfrm>
      </p:grpSpPr>
      <p:sp>
        <p:nvSpPr>
          <p:cNvPr id="257" name="Google Shape;25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8" name="Google Shape;258;p39"/>
          <p:cNvSpPr>
            <a:spLocks noGrp="1"/>
          </p:cNvSpPr>
          <p:nvPr>
            <p:ph type="pic" idx="2"/>
          </p:nvPr>
        </p:nvSpPr>
        <p:spPr>
          <a:xfrm>
            <a:off x="3389600" y="118913"/>
            <a:ext cx="1643700" cy="1535100"/>
          </a:xfrm>
          <a:prstGeom prst="rect">
            <a:avLst/>
          </a:prstGeom>
          <a:noFill/>
          <a:ln>
            <a:noFill/>
          </a:ln>
        </p:spPr>
      </p:sp>
      <p:sp>
        <p:nvSpPr>
          <p:cNvPr id="259" name="Google Shape;259;p39"/>
          <p:cNvSpPr>
            <a:spLocks noGrp="1"/>
          </p:cNvSpPr>
          <p:nvPr>
            <p:ph type="pic" idx="3"/>
          </p:nvPr>
        </p:nvSpPr>
        <p:spPr>
          <a:xfrm>
            <a:off x="5195935" y="118913"/>
            <a:ext cx="1643700" cy="1535100"/>
          </a:xfrm>
          <a:prstGeom prst="rect">
            <a:avLst/>
          </a:prstGeom>
          <a:noFill/>
          <a:ln>
            <a:noFill/>
          </a:ln>
        </p:spPr>
      </p:sp>
      <p:sp>
        <p:nvSpPr>
          <p:cNvPr id="260" name="Google Shape;260;p39"/>
          <p:cNvSpPr>
            <a:spLocks noGrp="1"/>
          </p:cNvSpPr>
          <p:nvPr>
            <p:ph type="pic" idx="4"/>
          </p:nvPr>
        </p:nvSpPr>
        <p:spPr>
          <a:xfrm>
            <a:off x="7002270" y="118913"/>
            <a:ext cx="1643700" cy="1535100"/>
          </a:xfrm>
          <a:prstGeom prst="rect">
            <a:avLst/>
          </a:prstGeom>
          <a:noFill/>
          <a:ln>
            <a:noFill/>
          </a:ln>
        </p:spPr>
      </p:sp>
      <p:sp>
        <p:nvSpPr>
          <p:cNvPr id="261" name="Google Shape;261;p39"/>
          <p:cNvSpPr>
            <a:spLocks noGrp="1"/>
          </p:cNvSpPr>
          <p:nvPr>
            <p:ph type="pic" idx="5"/>
          </p:nvPr>
        </p:nvSpPr>
        <p:spPr>
          <a:xfrm>
            <a:off x="3389588" y="1804212"/>
            <a:ext cx="1643700" cy="1535100"/>
          </a:xfrm>
          <a:prstGeom prst="rect">
            <a:avLst/>
          </a:prstGeom>
          <a:noFill/>
          <a:ln>
            <a:noFill/>
          </a:ln>
        </p:spPr>
      </p:sp>
      <p:sp>
        <p:nvSpPr>
          <p:cNvPr id="262" name="Google Shape;262;p39"/>
          <p:cNvSpPr>
            <a:spLocks noGrp="1"/>
          </p:cNvSpPr>
          <p:nvPr>
            <p:ph type="pic" idx="6"/>
          </p:nvPr>
        </p:nvSpPr>
        <p:spPr>
          <a:xfrm>
            <a:off x="5195922" y="1804212"/>
            <a:ext cx="1643700" cy="1535100"/>
          </a:xfrm>
          <a:prstGeom prst="rect">
            <a:avLst/>
          </a:prstGeom>
          <a:noFill/>
          <a:ln>
            <a:noFill/>
          </a:ln>
        </p:spPr>
      </p:sp>
      <p:sp>
        <p:nvSpPr>
          <p:cNvPr id="263" name="Google Shape;263;p39"/>
          <p:cNvSpPr>
            <a:spLocks noGrp="1"/>
          </p:cNvSpPr>
          <p:nvPr>
            <p:ph type="pic" idx="7"/>
          </p:nvPr>
        </p:nvSpPr>
        <p:spPr>
          <a:xfrm>
            <a:off x="7002257" y="1804212"/>
            <a:ext cx="1643700" cy="1535100"/>
          </a:xfrm>
          <a:prstGeom prst="rect">
            <a:avLst/>
          </a:prstGeom>
          <a:noFill/>
          <a:ln>
            <a:noFill/>
          </a:ln>
        </p:spPr>
      </p:sp>
      <p:sp>
        <p:nvSpPr>
          <p:cNvPr id="264" name="Google Shape;264;p39"/>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39"/>
          <p:cNvSpPr>
            <a:spLocks noGrp="1"/>
          </p:cNvSpPr>
          <p:nvPr>
            <p:ph type="pic" idx="8"/>
          </p:nvPr>
        </p:nvSpPr>
        <p:spPr>
          <a:xfrm>
            <a:off x="3389588" y="3489487"/>
            <a:ext cx="1643700" cy="1535100"/>
          </a:xfrm>
          <a:prstGeom prst="rect">
            <a:avLst/>
          </a:prstGeom>
          <a:noFill/>
          <a:ln>
            <a:noFill/>
          </a:ln>
        </p:spPr>
      </p:sp>
      <p:sp>
        <p:nvSpPr>
          <p:cNvPr id="266" name="Google Shape;266;p39"/>
          <p:cNvSpPr>
            <a:spLocks noGrp="1"/>
          </p:cNvSpPr>
          <p:nvPr>
            <p:ph type="pic" idx="9"/>
          </p:nvPr>
        </p:nvSpPr>
        <p:spPr>
          <a:xfrm>
            <a:off x="5195922" y="3489487"/>
            <a:ext cx="1643700" cy="1535100"/>
          </a:xfrm>
          <a:prstGeom prst="rect">
            <a:avLst/>
          </a:prstGeom>
          <a:noFill/>
          <a:ln>
            <a:noFill/>
          </a:ln>
        </p:spPr>
      </p:sp>
      <p:sp>
        <p:nvSpPr>
          <p:cNvPr id="267" name="Google Shape;267;p39"/>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70" name="Google Shape;270;p4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71" name="Google Shape;27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41"/>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5" name="Google Shape;275;p41"/>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6" name="Google Shape;276;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7"/>
        <p:cNvGrpSpPr/>
        <p:nvPr/>
      </p:nvGrpSpPr>
      <p:grpSpPr>
        <a:xfrm>
          <a:off x="0" y="0"/>
          <a:ext cx="0" cy="0"/>
          <a:chOff x="0" y="0"/>
          <a:chExt cx="0" cy="0"/>
        </a:xfrm>
      </p:grpSpPr>
      <p:sp>
        <p:nvSpPr>
          <p:cNvPr id="278" name="Google Shape;278;p42"/>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9" name="Google Shape;279;p42"/>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0" name="Google Shape;280;p42"/>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1" name="Google Shape;281;p42"/>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2" name="Google Shape;282;p42"/>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3" name="Google Shape;283;p42"/>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4" name="Google Shape;284;p42"/>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5" name="Google Shape;285;p42"/>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6" name="Google Shape;286;p42"/>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7" name="Google Shape;287;p42"/>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8" name="Google Shape;288;p42"/>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9" name="Google Shape;289;p42"/>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0" name="Google Shape;290;p42"/>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1" name="Google Shape;291;p42"/>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2" name="Google Shape;292;p42"/>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3" name="Google Shape;293;p42"/>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4" name="Google Shape;294;p42"/>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5" name="Google Shape;295;p42"/>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6" name="Google Shape;296;p42"/>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7" name="Google Shape;297;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8"/>
        <p:cNvGrpSpPr/>
        <p:nvPr/>
      </p:nvGrpSpPr>
      <p:grpSpPr>
        <a:xfrm>
          <a:off x="0" y="0"/>
          <a:ext cx="0" cy="0"/>
          <a:chOff x="0" y="0"/>
          <a:chExt cx="0" cy="0"/>
        </a:xfrm>
      </p:grpSpPr>
      <p:sp>
        <p:nvSpPr>
          <p:cNvPr id="299" name="Google Shape;299;p43"/>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3"/>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301" name="Google Shape;301;p43"/>
          <p:cNvSpPr>
            <a:spLocks noGrp="1"/>
          </p:cNvSpPr>
          <p:nvPr>
            <p:ph type="pic" idx="2"/>
          </p:nvPr>
        </p:nvSpPr>
        <p:spPr>
          <a:xfrm>
            <a:off x="3915225" y="1631250"/>
            <a:ext cx="4441200" cy="3009900"/>
          </a:xfrm>
          <a:prstGeom prst="roundRect">
            <a:avLst>
              <a:gd name="adj" fmla="val 16667"/>
            </a:avLst>
          </a:prstGeom>
          <a:noFill/>
          <a:ln>
            <a:noFill/>
          </a:ln>
        </p:spPr>
      </p:sp>
      <p:sp>
        <p:nvSpPr>
          <p:cNvPr id="302" name="Google Shape;302;p43"/>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3" name="Google Shape;303;p43"/>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4" name="Google Shape;30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5"/>
        <p:cNvGrpSpPr/>
        <p:nvPr/>
      </p:nvGrpSpPr>
      <p:grpSpPr>
        <a:xfrm>
          <a:off x="0" y="0"/>
          <a:ext cx="0" cy="0"/>
          <a:chOff x="0" y="0"/>
          <a:chExt cx="0" cy="0"/>
        </a:xfrm>
      </p:grpSpPr>
      <p:sp>
        <p:nvSpPr>
          <p:cNvPr id="306" name="Google Shape;306;p44"/>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4"/>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8" name="Google Shape;308;p44"/>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9" name="Google Shape;309;p44"/>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10" name="Google Shape;310;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11"/>
        <p:cNvGrpSpPr/>
        <p:nvPr/>
      </p:nvGrpSpPr>
      <p:grpSpPr>
        <a:xfrm>
          <a:off x="0" y="0"/>
          <a:ext cx="0" cy="0"/>
          <a:chOff x="0" y="0"/>
          <a:chExt cx="0" cy="0"/>
        </a:xfrm>
      </p:grpSpPr>
      <p:sp>
        <p:nvSpPr>
          <p:cNvPr id="312" name="Google Shape;312;p45"/>
          <p:cNvSpPr>
            <a:spLocks noGrp="1"/>
          </p:cNvSpPr>
          <p:nvPr>
            <p:ph type="pic" idx="2"/>
          </p:nvPr>
        </p:nvSpPr>
        <p:spPr>
          <a:xfrm>
            <a:off x="791150" y="522900"/>
            <a:ext cx="1294800" cy="1918500"/>
          </a:xfrm>
          <a:prstGeom prst="rect">
            <a:avLst/>
          </a:prstGeom>
          <a:noFill/>
          <a:ln>
            <a:noFill/>
          </a:ln>
        </p:spPr>
      </p:sp>
      <p:sp>
        <p:nvSpPr>
          <p:cNvPr id="313" name="Google Shape;313;p45"/>
          <p:cNvSpPr>
            <a:spLocks noGrp="1"/>
          </p:cNvSpPr>
          <p:nvPr>
            <p:ph type="pic" idx="3"/>
          </p:nvPr>
        </p:nvSpPr>
        <p:spPr>
          <a:xfrm>
            <a:off x="2355375" y="522900"/>
            <a:ext cx="1294800" cy="1918500"/>
          </a:xfrm>
          <a:prstGeom prst="rect">
            <a:avLst/>
          </a:prstGeom>
          <a:noFill/>
          <a:ln>
            <a:noFill/>
          </a:ln>
        </p:spPr>
      </p:sp>
      <p:sp>
        <p:nvSpPr>
          <p:cNvPr id="314" name="Google Shape;314;p45"/>
          <p:cNvSpPr>
            <a:spLocks noGrp="1"/>
          </p:cNvSpPr>
          <p:nvPr>
            <p:ph type="pic" idx="4"/>
          </p:nvPr>
        </p:nvSpPr>
        <p:spPr>
          <a:xfrm>
            <a:off x="3921313" y="522900"/>
            <a:ext cx="1294800" cy="1918500"/>
          </a:xfrm>
          <a:prstGeom prst="rect">
            <a:avLst/>
          </a:prstGeom>
          <a:noFill/>
          <a:ln>
            <a:noFill/>
          </a:ln>
        </p:spPr>
      </p:sp>
      <p:sp>
        <p:nvSpPr>
          <p:cNvPr id="315" name="Google Shape;315;p45"/>
          <p:cNvSpPr>
            <a:spLocks noGrp="1"/>
          </p:cNvSpPr>
          <p:nvPr>
            <p:ph type="pic" idx="5"/>
          </p:nvPr>
        </p:nvSpPr>
        <p:spPr>
          <a:xfrm>
            <a:off x="5491588" y="522900"/>
            <a:ext cx="1294800" cy="1918500"/>
          </a:xfrm>
          <a:prstGeom prst="rect">
            <a:avLst/>
          </a:prstGeom>
          <a:noFill/>
          <a:ln>
            <a:noFill/>
          </a:ln>
        </p:spPr>
      </p:sp>
      <p:sp>
        <p:nvSpPr>
          <p:cNvPr id="316" name="Google Shape;316;p45"/>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7" name="Google Shape;317;p45"/>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8" name="Google Shape;318;p45"/>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5"/>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5"/>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1" name="Google Shape;321;p45"/>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2" name="Google Shape;322;p45"/>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5"/>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5"/>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5" name="Google Shape;325;p45"/>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6" name="Google Shape;326;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7"/>
        <p:cNvGrpSpPr/>
        <p:nvPr/>
      </p:nvGrpSpPr>
      <p:grpSpPr>
        <a:xfrm>
          <a:off x="0" y="0"/>
          <a:ext cx="0" cy="0"/>
          <a:chOff x="0" y="0"/>
          <a:chExt cx="0" cy="0"/>
        </a:xfrm>
      </p:grpSpPr>
      <p:sp>
        <p:nvSpPr>
          <p:cNvPr id="328" name="Google Shape;328;p46"/>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9" name="Google Shape;329;p46"/>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30" name="Google Shape;330;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31"/>
        <p:cNvGrpSpPr/>
        <p:nvPr/>
      </p:nvGrpSpPr>
      <p:grpSpPr>
        <a:xfrm>
          <a:off x="0" y="0"/>
          <a:ext cx="0" cy="0"/>
          <a:chOff x="0" y="0"/>
          <a:chExt cx="0" cy="0"/>
        </a:xfrm>
      </p:grpSpPr>
      <p:sp>
        <p:nvSpPr>
          <p:cNvPr id="332" name="Google Shape;332;p47"/>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3" name="Google Shape;333;p47"/>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4" name="Google Shape;334;p47"/>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5" name="Google Shape;335;p4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8"/>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8"/>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0" name="Google Shape;340;p48"/>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1" name="Google Shape;341;p48"/>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2" name="Google Shape;342;p48"/>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3" name="Google Shape;343;p4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6" name="Google Shape;346;p49"/>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7" name="Google Shape;34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8"/>
        <p:cNvGrpSpPr/>
        <p:nvPr/>
      </p:nvGrpSpPr>
      <p:grpSpPr>
        <a:xfrm>
          <a:off x="0" y="0"/>
          <a:ext cx="0" cy="0"/>
          <a:chOff x="0" y="0"/>
          <a:chExt cx="0" cy="0"/>
        </a:xfrm>
      </p:grpSpPr>
      <p:sp>
        <p:nvSpPr>
          <p:cNvPr id="349" name="Google Shape;349;p5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50" name="Google Shape;350;p5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51" name="Google Shape;351;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2"/>
        <p:cNvGrpSpPr/>
        <p:nvPr/>
      </p:nvGrpSpPr>
      <p:grpSpPr>
        <a:xfrm>
          <a:off x="0" y="0"/>
          <a:ext cx="0" cy="0"/>
          <a:chOff x="0" y="0"/>
          <a:chExt cx="0" cy="0"/>
        </a:xfrm>
      </p:grpSpPr>
      <p:sp>
        <p:nvSpPr>
          <p:cNvPr id="353" name="Google Shape;353;p51"/>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5" name="Google Shape;355;p51"/>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6" name="Google Shape;356;p5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7" name="Google Shape;357;p51"/>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9"/>
        <p:cNvGrpSpPr/>
        <p:nvPr/>
      </p:nvGrpSpPr>
      <p:grpSpPr>
        <a:xfrm>
          <a:off x="0" y="0"/>
          <a:ext cx="0" cy="0"/>
          <a:chOff x="0" y="0"/>
          <a:chExt cx="0" cy="0"/>
        </a:xfrm>
      </p:grpSpPr>
      <p:sp>
        <p:nvSpPr>
          <p:cNvPr id="360" name="Google Shape;360;p52"/>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61" name="Google Shape;361;p52"/>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2" name="Google Shape;362;p52"/>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3" name="Google Shape;363;p52"/>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4" name="Google Shape;364;p52"/>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5" name="Google Shape;365;p52"/>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6" name="Google Shape;366;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7"/>
        <p:cNvGrpSpPr/>
        <p:nvPr/>
      </p:nvGrpSpPr>
      <p:grpSpPr>
        <a:xfrm>
          <a:off x="0" y="0"/>
          <a:ext cx="0" cy="0"/>
          <a:chOff x="0" y="0"/>
          <a:chExt cx="0" cy="0"/>
        </a:xfrm>
      </p:grpSpPr>
      <p:sp>
        <p:nvSpPr>
          <p:cNvPr id="368" name="Google Shape;368;p53"/>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9" name="Google Shape;369;p53"/>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70" name="Google Shape;37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71"/>
        <p:cNvGrpSpPr/>
        <p:nvPr/>
      </p:nvGrpSpPr>
      <p:grpSpPr>
        <a:xfrm>
          <a:off x="0" y="0"/>
          <a:ext cx="0" cy="0"/>
          <a:chOff x="0" y="0"/>
          <a:chExt cx="0" cy="0"/>
        </a:xfrm>
      </p:grpSpPr>
      <p:sp>
        <p:nvSpPr>
          <p:cNvPr id="372" name="Google Shape;372;p54"/>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4"/>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4" name="Google Shape;374;p54"/>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5" name="Google Shape;375;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6"/>
        <p:cNvGrpSpPr/>
        <p:nvPr/>
      </p:nvGrpSpPr>
      <p:grpSpPr>
        <a:xfrm>
          <a:off x="0" y="0"/>
          <a:ext cx="0" cy="0"/>
          <a:chOff x="0" y="0"/>
          <a:chExt cx="0" cy="0"/>
        </a:xfrm>
      </p:grpSpPr>
      <p:sp>
        <p:nvSpPr>
          <p:cNvPr id="377" name="Google Shape;377;p55"/>
          <p:cNvSpPr>
            <a:spLocks noGrp="1"/>
          </p:cNvSpPr>
          <p:nvPr>
            <p:ph type="pic" idx="2"/>
          </p:nvPr>
        </p:nvSpPr>
        <p:spPr>
          <a:xfrm>
            <a:off x="0" y="0"/>
            <a:ext cx="9144000" cy="5143500"/>
          </a:xfrm>
          <a:prstGeom prst="rect">
            <a:avLst/>
          </a:prstGeom>
          <a:noFill/>
          <a:ln>
            <a:noFill/>
          </a:ln>
        </p:spPr>
      </p:sp>
      <p:sp>
        <p:nvSpPr>
          <p:cNvPr id="378" name="Google Shape;378;p55"/>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9" name="Google Shape;379;p55"/>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80" name="Google Shape;380;p55"/>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81" name="Google Shape;381;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2"/>
        <p:cNvGrpSpPr/>
        <p:nvPr/>
      </p:nvGrpSpPr>
      <p:grpSpPr>
        <a:xfrm>
          <a:off x="0" y="0"/>
          <a:ext cx="0" cy="0"/>
          <a:chOff x="0" y="0"/>
          <a:chExt cx="0" cy="0"/>
        </a:xfrm>
      </p:grpSpPr>
      <p:sp>
        <p:nvSpPr>
          <p:cNvPr id="383" name="Google Shape;383;p56"/>
          <p:cNvSpPr>
            <a:spLocks noGrp="1"/>
          </p:cNvSpPr>
          <p:nvPr>
            <p:ph type="pic" idx="2"/>
          </p:nvPr>
        </p:nvSpPr>
        <p:spPr>
          <a:xfrm>
            <a:off x="5485725" y="523025"/>
            <a:ext cx="3135300" cy="4097700"/>
          </a:xfrm>
          <a:prstGeom prst="roundRect">
            <a:avLst>
              <a:gd name="adj" fmla="val 16667"/>
            </a:avLst>
          </a:prstGeom>
          <a:noFill/>
          <a:ln>
            <a:noFill/>
          </a:ln>
        </p:spPr>
      </p:sp>
      <p:sp>
        <p:nvSpPr>
          <p:cNvPr id="384" name="Google Shape;384;p56"/>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5" name="Google Shape;385;p56"/>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6" name="Google Shape;386;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7"/>
        <p:cNvGrpSpPr/>
        <p:nvPr/>
      </p:nvGrpSpPr>
      <p:grpSpPr>
        <a:xfrm>
          <a:off x="0" y="0"/>
          <a:ext cx="0" cy="0"/>
          <a:chOff x="0" y="0"/>
          <a:chExt cx="0" cy="0"/>
        </a:xfrm>
      </p:grpSpPr>
      <p:sp>
        <p:nvSpPr>
          <p:cNvPr id="388" name="Google Shape;388;p57"/>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7"/>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0" name="Google Shape;390;p57"/>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7"/>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2" name="Google Shape;392;p57"/>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3" name="Google Shape;393;p57"/>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4" name="Google Shape;394;p57"/>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5" name="Google Shape;395;p57"/>
          <p:cNvSpPr>
            <a:spLocks noGrp="1"/>
          </p:cNvSpPr>
          <p:nvPr>
            <p:ph type="pic" idx="7"/>
          </p:nvPr>
        </p:nvSpPr>
        <p:spPr>
          <a:xfrm>
            <a:off x="7049625" y="523025"/>
            <a:ext cx="1305900" cy="1918500"/>
          </a:xfrm>
          <a:prstGeom prst="roundRect">
            <a:avLst>
              <a:gd name="adj" fmla="val 16667"/>
            </a:avLst>
          </a:prstGeom>
          <a:noFill/>
          <a:ln>
            <a:noFill/>
          </a:ln>
        </p:spPr>
      </p:sp>
      <p:sp>
        <p:nvSpPr>
          <p:cNvPr id="396" name="Google Shape;396;p57"/>
          <p:cNvSpPr>
            <a:spLocks noGrp="1"/>
          </p:cNvSpPr>
          <p:nvPr>
            <p:ph type="pic" idx="8"/>
          </p:nvPr>
        </p:nvSpPr>
        <p:spPr>
          <a:xfrm>
            <a:off x="784775" y="522100"/>
            <a:ext cx="1305900" cy="1918500"/>
          </a:xfrm>
          <a:prstGeom prst="roundRect">
            <a:avLst>
              <a:gd name="adj" fmla="val 16667"/>
            </a:avLst>
          </a:prstGeom>
          <a:noFill/>
          <a:ln>
            <a:noFill/>
          </a:ln>
        </p:spPr>
      </p:sp>
      <p:sp>
        <p:nvSpPr>
          <p:cNvPr id="397" name="Google Shape;397;p57"/>
          <p:cNvSpPr>
            <a:spLocks noGrp="1"/>
          </p:cNvSpPr>
          <p:nvPr>
            <p:ph type="pic" idx="9"/>
          </p:nvPr>
        </p:nvSpPr>
        <p:spPr>
          <a:xfrm>
            <a:off x="2343950" y="523500"/>
            <a:ext cx="1305900" cy="1918500"/>
          </a:xfrm>
          <a:prstGeom prst="roundRect">
            <a:avLst>
              <a:gd name="adj" fmla="val 16667"/>
            </a:avLst>
          </a:prstGeom>
          <a:noFill/>
          <a:ln>
            <a:noFill/>
          </a:ln>
        </p:spPr>
      </p:sp>
      <p:sp>
        <p:nvSpPr>
          <p:cNvPr id="398" name="Google Shape;398;p57"/>
          <p:cNvSpPr>
            <a:spLocks noGrp="1"/>
          </p:cNvSpPr>
          <p:nvPr>
            <p:ph type="pic" idx="13"/>
          </p:nvPr>
        </p:nvSpPr>
        <p:spPr>
          <a:xfrm>
            <a:off x="3915213" y="523500"/>
            <a:ext cx="1305900" cy="1918500"/>
          </a:xfrm>
          <a:prstGeom prst="roundRect">
            <a:avLst>
              <a:gd name="adj" fmla="val 16667"/>
            </a:avLst>
          </a:prstGeom>
          <a:noFill/>
          <a:ln>
            <a:noFill/>
          </a:ln>
        </p:spPr>
      </p:sp>
      <p:sp>
        <p:nvSpPr>
          <p:cNvPr id="399" name="Google Shape;399;p57"/>
          <p:cNvSpPr>
            <a:spLocks noGrp="1"/>
          </p:cNvSpPr>
          <p:nvPr>
            <p:ph type="pic" idx="14"/>
          </p:nvPr>
        </p:nvSpPr>
        <p:spPr>
          <a:xfrm>
            <a:off x="5490975" y="523500"/>
            <a:ext cx="1305900" cy="1918500"/>
          </a:xfrm>
          <a:prstGeom prst="roundRect">
            <a:avLst>
              <a:gd name="adj" fmla="val 16667"/>
            </a:avLst>
          </a:prstGeom>
          <a:noFill/>
          <a:ln>
            <a:noFill/>
          </a:ln>
        </p:spPr>
      </p:sp>
      <p:sp>
        <p:nvSpPr>
          <p:cNvPr id="400" name="Google Shape;400;p57"/>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1" name="Google Shape;401;p57"/>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2" name="Google Shape;402;p57"/>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7"/>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7"/>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5" name="Google Shape;405;p57"/>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6" name="Google Shape;406;p5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7"/>
        <p:cNvGrpSpPr/>
        <p:nvPr/>
      </p:nvGrpSpPr>
      <p:grpSpPr>
        <a:xfrm>
          <a:off x="0" y="0"/>
          <a:ext cx="0" cy="0"/>
          <a:chOff x="0" y="0"/>
          <a:chExt cx="0" cy="0"/>
        </a:xfrm>
      </p:grpSpPr>
      <p:sp>
        <p:nvSpPr>
          <p:cNvPr id="408" name="Google Shape;408;p58"/>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9" name="Google Shape;409;p58"/>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10" name="Google Shape;410;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3" name="Google Shape;413;p59"/>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4" name="Google Shape;414;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5"/>
        <p:cNvGrpSpPr/>
        <p:nvPr/>
      </p:nvGrpSpPr>
      <p:grpSpPr>
        <a:xfrm>
          <a:off x="0" y="0"/>
          <a:ext cx="0" cy="0"/>
          <a:chOff x="0" y="0"/>
          <a:chExt cx="0" cy="0"/>
        </a:xfrm>
      </p:grpSpPr>
      <p:sp>
        <p:nvSpPr>
          <p:cNvPr id="416" name="Google Shape;416;p60"/>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7" name="Google Shape;417;p60"/>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60"/>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60"/>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0" name="Google Shape;420;p60"/>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1" name="Google Shape;421;p60"/>
          <p:cNvSpPr>
            <a:spLocks noGrp="1"/>
          </p:cNvSpPr>
          <p:nvPr>
            <p:ph type="pic" idx="5"/>
          </p:nvPr>
        </p:nvSpPr>
        <p:spPr>
          <a:xfrm>
            <a:off x="7049625" y="1588125"/>
            <a:ext cx="1305900" cy="1918500"/>
          </a:xfrm>
          <a:prstGeom prst="roundRect">
            <a:avLst>
              <a:gd name="adj" fmla="val 16667"/>
            </a:avLst>
          </a:prstGeom>
          <a:noFill/>
          <a:ln>
            <a:noFill/>
          </a:ln>
        </p:spPr>
      </p:sp>
      <p:sp>
        <p:nvSpPr>
          <p:cNvPr id="422" name="Google Shape;422;p60"/>
          <p:cNvSpPr>
            <a:spLocks noGrp="1"/>
          </p:cNvSpPr>
          <p:nvPr>
            <p:ph type="pic" idx="6"/>
          </p:nvPr>
        </p:nvSpPr>
        <p:spPr>
          <a:xfrm>
            <a:off x="3915213" y="1588600"/>
            <a:ext cx="1305900" cy="1918500"/>
          </a:xfrm>
          <a:prstGeom prst="roundRect">
            <a:avLst>
              <a:gd name="adj" fmla="val 16667"/>
            </a:avLst>
          </a:prstGeom>
          <a:noFill/>
          <a:ln>
            <a:noFill/>
          </a:ln>
        </p:spPr>
      </p:sp>
      <p:sp>
        <p:nvSpPr>
          <p:cNvPr id="423" name="Google Shape;423;p60"/>
          <p:cNvSpPr>
            <a:spLocks noGrp="1"/>
          </p:cNvSpPr>
          <p:nvPr>
            <p:ph type="pic" idx="7"/>
          </p:nvPr>
        </p:nvSpPr>
        <p:spPr>
          <a:xfrm>
            <a:off x="5490975" y="1588600"/>
            <a:ext cx="1305900" cy="1918500"/>
          </a:xfrm>
          <a:prstGeom prst="roundRect">
            <a:avLst>
              <a:gd name="adj" fmla="val 16667"/>
            </a:avLst>
          </a:prstGeom>
          <a:noFill/>
          <a:ln>
            <a:noFill/>
          </a:ln>
        </p:spPr>
      </p:sp>
      <p:sp>
        <p:nvSpPr>
          <p:cNvPr id="424" name="Google Shape;424;p60"/>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60"/>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6" name="Google Shape;426;p60"/>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7" name="Google Shape;427;p60"/>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8" name="Google Shape;428;p60"/>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9" name="Google Shape;429;p60"/>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30" name="Google Shape;430;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31"/>
        <p:cNvGrpSpPr/>
        <p:nvPr/>
      </p:nvGrpSpPr>
      <p:grpSpPr>
        <a:xfrm>
          <a:off x="0" y="0"/>
          <a:ext cx="0" cy="0"/>
          <a:chOff x="0" y="0"/>
          <a:chExt cx="0" cy="0"/>
        </a:xfrm>
      </p:grpSpPr>
      <p:sp>
        <p:nvSpPr>
          <p:cNvPr id="432" name="Google Shape;432;p61"/>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3" name="Google Shape;433;p61"/>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4" name="Google Shape;434;p61"/>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5" name="Google Shape;435;p61"/>
          <p:cNvSpPr>
            <a:spLocks noGrp="1"/>
          </p:cNvSpPr>
          <p:nvPr>
            <p:ph type="pic" idx="3"/>
          </p:nvPr>
        </p:nvSpPr>
        <p:spPr>
          <a:xfrm>
            <a:off x="7049625" y="523025"/>
            <a:ext cx="1305900" cy="1918500"/>
          </a:xfrm>
          <a:prstGeom prst="roundRect">
            <a:avLst>
              <a:gd name="adj" fmla="val 16667"/>
            </a:avLst>
          </a:prstGeom>
          <a:noFill/>
          <a:ln>
            <a:noFill/>
          </a:ln>
        </p:spPr>
      </p:sp>
      <p:sp>
        <p:nvSpPr>
          <p:cNvPr id="436" name="Google Shape;436;p61"/>
          <p:cNvSpPr>
            <a:spLocks noGrp="1"/>
          </p:cNvSpPr>
          <p:nvPr>
            <p:ph type="pic" idx="4"/>
          </p:nvPr>
        </p:nvSpPr>
        <p:spPr>
          <a:xfrm>
            <a:off x="784775" y="522100"/>
            <a:ext cx="1305900" cy="1918500"/>
          </a:xfrm>
          <a:prstGeom prst="roundRect">
            <a:avLst>
              <a:gd name="adj" fmla="val 16667"/>
            </a:avLst>
          </a:prstGeom>
          <a:noFill/>
          <a:ln>
            <a:noFill/>
          </a:ln>
        </p:spPr>
      </p:sp>
      <p:sp>
        <p:nvSpPr>
          <p:cNvPr id="437" name="Google Shape;437;p61"/>
          <p:cNvSpPr>
            <a:spLocks noGrp="1"/>
          </p:cNvSpPr>
          <p:nvPr>
            <p:ph type="pic" idx="5"/>
          </p:nvPr>
        </p:nvSpPr>
        <p:spPr>
          <a:xfrm>
            <a:off x="2343950" y="523500"/>
            <a:ext cx="1305900" cy="1918500"/>
          </a:xfrm>
          <a:prstGeom prst="roundRect">
            <a:avLst>
              <a:gd name="adj" fmla="val 16667"/>
            </a:avLst>
          </a:prstGeom>
          <a:noFill/>
          <a:ln>
            <a:noFill/>
          </a:ln>
        </p:spPr>
      </p:sp>
      <p:sp>
        <p:nvSpPr>
          <p:cNvPr id="438" name="Google Shape;438;p61"/>
          <p:cNvSpPr>
            <a:spLocks noGrp="1"/>
          </p:cNvSpPr>
          <p:nvPr>
            <p:ph type="pic" idx="6"/>
          </p:nvPr>
        </p:nvSpPr>
        <p:spPr>
          <a:xfrm>
            <a:off x="3915213" y="523500"/>
            <a:ext cx="1305900" cy="1918500"/>
          </a:xfrm>
          <a:prstGeom prst="roundRect">
            <a:avLst>
              <a:gd name="adj" fmla="val 16667"/>
            </a:avLst>
          </a:prstGeom>
          <a:noFill/>
          <a:ln>
            <a:noFill/>
          </a:ln>
        </p:spPr>
      </p:sp>
      <p:sp>
        <p:nvSpPr>
          <p:cNvPr id="439" name="Google Shape;439;p61"/>
          <p:cNvSpPr>
            <a:spLocks noGrp="1"/>
          </p:cNvSpPr>
          <p:nvPr>
            <p:ph type="pic" idx="7"/>
          </p:nvPr>
        </p:nvSpPr>
        <p:spPr>
          <a:xfrm>
            <a:off x="5490975" y="523500"/>
            <a:ext cx="1305900" cy="1918500"/>
          </a:xfrm>
          <a:prstGeom prst="roundRect">
            <a:avLst>
              <a:gd name="adj" fmla="val 16667"/>
            </a:avLst>
          </a:prstGeom>
          <a:noFill/>
          <a:ln>
            <a:noFill/>
          </a:ln>
        </p:spPr>
      </p:sp>
      <p:sp>
        <p:nvSpPr>
          <p:cNvPr id="440" name="Google Shape;440;p61"/>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41" name="Google Shape;441;p61"/>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2" name="Google Shape;442;p61"/>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61"/>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61"/>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61"/>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61"/>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61"/>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61"/>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9" name="Google Shape;449;p61"/>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50" name="Google Shape;450;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51"/>
        <p:cNvGrpSpPr/>
        <p:nvPr/>
      </p:nvGrpSpPr>
      <p:grpSpPr>
        <a:xfrm>
          <a:off x="0" y="0"/>
          <a:ext cx="0" cy="0"/>
          <a:chOff x="0" y="0"/>
          <a:chExt cx="0" cy="0"/>
        </a:xfrm>
      </p:grpSpPr>
      <p:sp>
        <p:nvSpPr>
          <p:cNvPr id="452" name="Google Shape;452;p62"/>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3" name="Google Shape;453;p62"/>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4" name="Google Shape;454;p6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5"/>
        <p:cNvGrpSpPr/>
        <p:nvPr/>
      </p:nvGrpSpPr>
      <p:grpSpPr>
        <a:xfrm>
          <a:off x="0" y="0"/>
          <a:ext cx="0" cy="0"/>
          <a:chOff x="0" y="0"/>
          <a:chExt cx="0" cy="0"/>
        </a:xfrm>
      </p:grpSpPr>
      <p:sp>
        <p:nvSpPr>
          <p:cNvPr id="456" name="Google Shape;456;p63"/>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7" name="Google Shape;457;p63"/>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8" name="Google Shape;458;p6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theme" Target="../theme/theme3.xml"/><Relationship Id="rId20" Type="http://schemas.openxmlformats.org/officeDocument/2006/relationships/slideLayout" Target="../slideLayouts/slideLayout35.xml"/><Relationship Id="rId4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4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4" name="Google Shape;144;p18"/>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5" name="Google Shape;145;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4" name="Google Shape;464;p6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4"/>
          <p:cNvSpPr>
            <a:spLocks noGrp="1"/>
          </p:cNvSpPr>
          <p:nvPr>
            <p:ph type="title" idx="4294967295"/>
          </p:nvPr>
        </p:nvSpPr>
        <p:spPr>
          <a:xfrm>
            <a:off x="609600" y="1771125"/>
            <a:ext cx="7150200" cy="945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4 - Managing Agile Digital Service Contracts: Oversight, Performance, and Delivery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66" name="Google Shape;466;p6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marL="0" lvl="0" indent="0" algn="l" rtl="0">
              <a:spcBef>
                <a:spcPts val="1200"/>
              </a:spcBef>
              <a:spcAft>
                <a:spcPts val="1200"/>
              </a:spcAft>
              <a:buNone/>
            </a:pPr>
            <a:r>
              <a:rPr lang="en" sz="1350" b="1">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1"/>
        <p:cNvGrpSpPr/>
        <p:nvPr/>
      </p:nvGrpSpPr>
      <p:grpSpPr>
        <a:xfrm>
          <a:off x="0" y="0"/>
          <a:ext cx="0" cy="0"/>
          <a:chOff x="0" y="0"/>
          <a:chExt cx="0" cy="0"/>
        </a:xfrm>
      </p:grpSpPr>
      <p:sp>
        <p:nvSpPr>
          <p:cNvPr id="542" name="Google Shape;542;p7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3"/>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Activity: Build Your Charter Together</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45" name="Google Shape;545;p73"/>
          <p:cNvSpPr txBox="1"/>
          <p:nvPr/>
        </p:nvSpPr>
        <p:spPr>
          <a:xfrm>
            <a:off x="609600" y="1304800"/>
            <a:ext cx="5923800" cy="353632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Instructions </a:t>
            </a:r>
            <a:endParaRPr sz="1600" dirty="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Char char="●"/>
            </a:pPr>
            <a:r>
              <a:rPr lang="en" sz="1300" dirty="0">
                <a:solidFill>
                  <a:schemeClr val="dk1"/>
                </a:solidFill>
                <a:latin typeface="Inter"/>
                <a:ea typeface="Inter"/>
                <a:cs typeface="Inter"/>
                <a:sym typeface="Inter"/>
              </a:rPr>
              <a:t>Form small groups of 3–4 and take on the roles of CO, COR, and PO.</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Char char="●"/>
            </a:pPr>
            <a:r>
              <a:rPr lang="en" sz="1300" dirty="0">
                <a:solidFill>
                  <a:schemeClr val="dk1"/>
                </a:solidFill>
                <a:latin typeface="Inter"/>
                <a:ea typeface="Inter"/>
                <a:cs typeface="Inter"/>
                <a:sym typeface="Inter"/>
              </a:rPr>
              <a:t>Use the provided scenario and charter template to complete four sections:</a:t>
            </a:r>
            <a:br>
              <a:rPr lang="en" sz="1300" dirty="0">
                <a:solidFill>
                  <a:schemeClr val="dk1"/>
                </a:solidFill>
                <a:latin typeface="Inter"/>
                <a:ea typeface="Inter"/>
                <a:cs typeface="Inter"/>
                <a:sym typeface="Inter"/>
              </a:rPr>
            </a:br>
            <a:endParaRPr sz="1300" dirty="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sz="1300" dirty="0">
                <a:solidFill>
                  <a:schemeClr val="dk1"/>
                </a:solidFill>
                <a:latin typeface="Inter"/>
                <a:ea typeface="Inter"/>
                <a:cs typeface="Inter"/>
                <a:sym typeface="Inter"/>
              </a:rPr>
              <a:t>Define the mission and project success.</a:t>
            </a:r>
            <a:endParaRPr sz="1300" dirty="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sz="1300" dirty="0">
                <a:solidFill>
                  <a:schemeClr val="dk1"/>
                </a:solidFill>
                <a:latin typeface="Inter"/>
                <a:ea typeface="Inter"/>
                <a:cs typeface="Inter"/>
                <a:sym typeface="Inter"/>
              </a:rPr>
              <a:t>Clarify roles and shared responsibilities.</a:t>
            </a:r>
            <a:endParaRPr sz="1300" dirty="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sz="1300" dirty="0">
                <a:solidFill>
                  <a:schemeClr val="dk1"/>
                </a:solidFill>
                <a:latin typeface="Inter"/>
                <a:ea typeface="Inter"/>
                <a:cs typeface="Inter"/>
                <a:sym typeface="Inter"/>
              </a:rPr>
              <a:t>Build a communication rhythm.</a:t>
            </a:r>
            <a:endParaRPr sz="1300" dirty="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sz="1300" dirty="0">
                <a:solidFill>
                  <a:schemeClr val="dk1"/>
                </a:solidFill>
                <a:latin typeface="Inter"/>
                <a:ea typeface="Inter"/>
                <a:cs typeface="Inter"/>
                <a:sym typeface="Inter"/>
              </a:rPr>
              <a:t>Set escalation and celebration plans.</a:t>
            </a:r>
            <a:br>
              <a:rPr lang="en" sz="1300" dirty="0">
                <a:solidFill>
                  <a:schemeClr val="dk1"/>
                </a:solidFill>
                <a:latin typeface="Inter"/>
                <a:ea typeface="Inter"/>
                <a:cs typeface="Inter"/>
                <a:sym typeface="Inter"/>
              </a:rPr>
            </a:b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Char char="●"/>
            </a:pPr>
            <a:r>
              <a:rPr lang="en" sz="1300" dirty="0">
                <a:solidFill>
                  <a:schemeClr val="dk1"/>
                </a:solidFill>
                <a:latin typeface="Inter"/>
                <a:ea typeface="Inter"/>
                <a:cs typeface="Inter"/>
                <a:sym typeface="Inter"/>
              </a:rPr>
              <a:t>Use your real-life experience to shape how you collaborate.</a:t>
            </a:r>
            <a:endParaRPr sz="1300" dirty="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Char char="●"/>
            </a:pPr>
            <a:r>
              <a:rPr lang="en" sz="1300" dirty="0">
                <a:solidFill>
                  <a:schemeClr val="dk1"/>
                </a:solidFill>
                <a:latin typeface="Inter"/>
                <a:ea typeface="Inter"/>
                <a:cs typeface="Inter"/>
                <a:sym typeface="Inter"/>
              </a:rPr>
              <a:t>Be ready to share a key takeaway or insight from your group.</a:t>
            </a:r>
            <a:endParaRPr sz="1600" dirty="0">
              <a:solidFill>
                <a:schemeClr val="dk1"/>
              </a:solidFill>
              <a:latin typeface="Inter"/>
              <a:ea typeface="Inter"/>
              <a:cs typeface="Inter"/>
              <a:sym typeface="Inter"/>
            </a:endParaRPr>
          </a:p>
        </p:txBody>
      </p:sp>
      <p:pic>
        <p:nvPicPr>
          <p:cNvPr id="544" name="Google Shape;544;p73" descr="Group activity icon"/>
          <p:cNvPicPr preferRelativeResize="0"/>
          <p:nvPr/>
        </p:nvPicPr>
        <p:blipFill>
          <a:blip r:embed="rId3">
            <a:alphaModFix/>
          </a:blip>
          <a:stretch>
            <a:fillRect/>
          </a:stretch>
        </p:blipFill>
        <p:spPr>
          <a:xfrm>
            <a:off x="6595725" y="1664813"/>
            <a:ext cx="2266963" cy="2266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0"/>
        <p:cNvGrpSpPr/>
        <p:nvPr/>
      </p:nvGrpSpPr>
      <p:grpSpPr>
        <a:xfrm>
          <a:off x="0" y="0"/>
          <a:ext cx="0" cy="0"/>
          <a:chOff x="0" y="0"/>
          <a:chExt cx="0" cy="0"/>
        </a:xfrm>
      </p:grpSpPr>
      <p:sp>
        <p:nvSpPr>
          <p:cNvPr id="553" name="Google Shape;553;p74"/>
          <p:cNvSpPr>
            <a:spLocks noGrp="1"/>
          </p:cNvSpPr>
          <p:nvPr>
            <p:ph type="title" idx="4294967295"/>
          </p:nvPr>
        </p:nvSpPr>
        <p:spPr>
          <a:xfrm>
            <a:off x="609600" y="548513"/>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Let’s Debrief</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1" name="Google Shape;551;p74"/>
          <p:cNvSpPr txBox="1"/>
          <p:nvPr/>
        </p:nvSpPr>
        <p:spPr>
          <a:xfrm>
            <a:off x="609600" y="1575100"/>
            <a:ext cx="5128500" cy="13914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dk1"/>
              </a:buClr>
              <a:buSzPts val="1100"/>
              <a:buChar char="●"/>
            </a:pPr>
            <a:r>
              <a:rPr lang="en" dirty="0">
                <a:latin typeface="Inter"/>
                <a:ea typeface="Inter"/>
                <a:cs typeface="Inter"/>
                <a:sym typeface="Inter"/>
              </a:rPr>
              <a:t>What felt easiest to align on? What took negotiation?</a:t>
            </a:r>
            <a:endParaRPr dirty="0">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Char char="●"/>
            </a:pPr>
            <a:r>
              <a:rPr lang="en" dirty="0">
                <a:latin typeface="Inter"/>
                <a:ea typeface="Inter"/>
                <a:cs typeface="Inter"/>
                <a:sym typeface="Inter"/>
              </a:rPr>
              <a:t>How did your team handle areas of overlap or uncertainty?</a:t>
            </a:r>
            <a:endParaRPr dirty="0">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Char char="●"/>
            </a:pPr>
            <a:r>
              <a:rPr lang="en" dirty="0">
                <a:latin typeface="Inter"/>
                <a:ea typeface="Inter"/>
                <a:cs typeface="Inter"/>
                <a:sym typeface="Inter"/>
              </a:rPr>
              <a:t>What elements of this charter could improve your next project kickoff?</a:t>
            </a:r>
            <a:endParaRPr sz="1550" dirty="0">
              <a:latin typeface="Inter"/>
              <a:ea typeface="Inter"/>
              <a:cs typeface="Inter"/>
              <a:sym typeface="Inter"/>
            </a:endParaRPr>
          </a:p>
        </p:txBody>
      </p:sp>
      <p:pic>
        <p:nvPicPr>
          <p:cNvPr id="552" name="Google Shape;552;p74" descr="Group discussion icon"/>
          <p:cNvPicPr preferRelativeResize="0"/>
          <p:nvPr/>
        </p:nvPicPr>
        <p:blipFill>
          <a:blip r:embed="rId3">
            <a:alphaModFix/>
          </a:blip>
          <a:stretch>
            <a:fillRect/>
          </a:stretch>
        </p:blipFill>
        <p:spPr>
          <a:xfrm>
            <a:off x="5779225" y="1511652"/>
            <a:ext cx="2579024" cy="2579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5"/>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Performance Measurement under Agile Delivery Contracts</a:t>
            </a:r>
            <a:endParaRPr/>
          </a:p>
        </p:txBody>
      </p:sp>
      <p:sp>
        <p:nvSpPr>
          <p:cNvPr id="559" name="Google Shape;559;p75"/>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2</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4"/>
        <p:cNvGrpSpPr/>
        <p:nvPr/>
      </p:nvGrpSpPr>
      <p:grpSpPr>
        <a:xfrm>
          <a:off x="0" y="0"/>
          <a:ext cx="0" cy="0"/>
          <a:chOff x="0" y="0"/>
          <a:chExt cx="0" cy="0"/>
        </a:xfrm>
      </p:grpSpPr>
      <p:sp>
        <p:nvSpPr>
          <p:cNvPr id="565" name="Google Shape;565;p7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6"/>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Using Methods and Metrics to Measure Performance in Agile Delivery </a:t>
            </a:r>
          </a:p>
        </p:txBody>
      </p:sp>
      <p:sp>
        <p:nvSpPr>
          <p:cNvPr id="567" name="Google Shape;567;p76">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568" name="Google Shape;568;p76"/>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dirty="0">
                <a:solidFill>
                  <a:schemeClr val="dk1"/>
                </a:solidFill>
                <a:latin typeface="Inter"/>
                <a:ea typeface="Inter"/>
                <a:cs typeface="Inter"/>
                <a:sym typeface="Inter"/>
              </a:rPr>
              <a:t>Presented by:</a:t>
            </a:r>
            <a:r>
              <a:rPr lang="en" sz="1350" dirty="0">
                <a:solidFill>
                  <a:schemeClr val="dk1"/>
                </a:solidFill>
                <a:latin typeface="Inter"/>
                <a:ea typeface="Inter"/>
                <a:cs typeface="Inter"/>
                <a:sym typeface="Inter"/>
              </a:rPr>
              <a:t> [Facilitator Name]</a:t>
            </a:r>
            <a:endParaRPr sz="1350" dirty="0">
              <a:solidFill>
                <a:schemeClr val="dk1"/>
              </a:solidFill>
              <a:latin typeface="Inter"/>
              <a:ea typeface="Inter"/>
              <a:cs typeface="Inter"/>
              <a:sym typeface="Inter"/>
            </a:endParaRPr>
          </a:p>
          <a:p>
            <a:pPr marL="0" lvl="0" indent="0" algn="l" rtl="0">
              <a:spcBef>
                <a:spcPts val="1200"/>
              </a:spcBef>
              <a:spcAft>
                <a:spcPts val="1200"/>
              </a:spcAft>
              <a:buNone/>
            </a:pPr>
            <a:r>
              <a:rPr lang="en" sz="1350" b="1" dirty="0">
                <a:solidFill>
                  <a:schemeClr val="dk1"/>
                </a:solidFill>
                <a:latin typeface="Inter"/>
                <a:ea typeface="Inter"/>
                <a:cs typeface="Inter"/>
                <a:sym typeface="Inter"/>
              </a:rPr>
              <a:t>Date:</a:t>
            </a:r>
            <a:r>
              <a:rPr lang="en" sz="1350" dirty="0">
                <a:solidFill>
                  <a:schemeClr val="dk1"/>
                </a:solidFill>
                <a:latin typeface="Inter"/>
                <a:ea typeface="Inter"/>
                <a:cs typeface="Inter"/>
                <a:sym typeface="Inter"/>
              </a:rPr>
              <a:t> [Session Date]</a:t>
            </a:r>
            <a:endParaRPr sz="1350" dirty="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3"/>
        <p:cNvGrpSpPr/>
        <p:nvPr/>
      </p:nvGrpSpPr>
      <p:grpSpPr>
        <a:xfrm>
          <a:off x="0" y="0"/>
          <a:ext cx="0" cy="0"/>
          <a:chOff x="0" y="0"/>
          <a:chExt cx="0" cy="0"/>
        </a:xfrm>
      </p:grpSpPr>
      <p:sp>
        <p:nvSpPr>
          <p:cNvPr id="574" name="Google Shape;574;p77">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7">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7">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7"/>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78" name="Google Shape;578;p77"/>
          <p:cNvSpPr/>
          <p:nvPr/>
        </p:nvSpPr>
        <p:spPr>
          <a:xfrm>
            <a:off x="3446150" y="24908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r>
              <a:rPr lang="en" sz="1450" b="1">
                <a:solidFill>
                  <a:schemeClr val="dk1"/>
                </a:solidFill>
                <a:latin typeface="Inter"/>
                <a:ea typeface="Inter"/>
                <a:cs typeface="Inter"/>
                <a:sym typeface="Inter"/>
              </a:rPr>
              <a:t>Identify metrics creation and utilization to help identify when failure actually occurs.</a:t>
            </a:r>
            <a:endParaRPr sz="1450" b="1">
              <a:solidFill>
                <a:schemeClr val="dk1"/>
              </a:solidFill>
              <a:latin typeface="Inter"/>
              <a:ea typeface="Inter"/>
              <a:cs typeface="Inter"/>
              <a:sym typeface="Inter"/>
            </a:endParaRPr>
          </a:p>
        </p:txBody>
      </p:sp>
      <p:sp>
        <p:nvSpPr>
          <p:cNvPr id="579" name="Google Shape;579;p77">
            <a:extLst>
              <a:ext uri="{C183D7F6-B498-43B3-948B-1728B52AA6E4}">
                <adec:decorative xmlns:adec="http://schemas.microsoft.com/office/drawing/2017/decorative" val="1"/>
              </a:ext>
            </a:extLst>
          </p:cNvPr>
          <p:cNvSpPr/>
          <p:nvPr/>
        </p:nvSpPr>
        <p:spPr>
          <a:xfrm>
            <a:off x="3446150" y="1300175"/>
            <a:ext cx="48597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1200"/>
              </a:spcAft>
              <a:buNone/>
            </a:pPr>
            <a:br>
              <a:rPr lang="en" sz="1450" b="1">
                <a:solidFill>
                  <a:schemeClr val="dk1"/>
                </a:solidFill>
                <a:latin typeface="Inter"/>
                <a:ea typeface="Inter"/>
                <a:cs typeface="Inter"/>
                <a:sym typeface="Inter"/>
              </a:rPr>
            </a:br>
            <a:endParaRPr sz="1450" b="1" i="0" u="none" strike="noStrike" cap="none">
              <a:solidFill>
                <a:schemeClr val="dk1"/>
              </a:solidFill>
              <a:latin typeface="Inter"/>
              <a:ea typeface="Inter"/>
              <a:cs typeface="Inter"/>
              <a:sym typeface="Inter"/>
            </a:endParaRPr>
          </a:p>
        </p:txBody>
      </p:sp>
      <p:sp>
        <p:nvSpPr>
          <p:cNvPr id="580" name="Google Shape;580;p77">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5"/>
        <p:cNvGrpSpPr/>
        <p:nvPr/>
      </p:nvGrpSpPr>
      <p:grpSpPr>
        <a:xfrm>
          <a:off x="0" y="0"/>
          <a:ext cx="0" cy="0"/>
          <a:chOff x="0" y="0"/>
          <a:chExt cx="0" cy="0"/>
        </a:xfrm>
      </p:grpSpPr>
      <p:sp>
        <p:nvSpPr>
          <p:cNvPr id="586" name="Google Shape;586;p7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8"/>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Why Agile Metrics Matter</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588" name="Google Shape;588;p78"/>
          <p:cNvSpPr/>
          <p:nvPr/>
        </p:nvSpPr>
        <p:spPr>
          <a:xfrm>
            <a:off x="551100" y="1855850"/>
            <a:ext cx="6767400" cy="1913100"/>
          </a:xfrm>
          <a:prstGeom prst="rect">
            <a:avLst/>
          </a:prstGeom>
          <a:noFill/>
          <a:ln>
            <a:noFill/>
          </a:ln>
        </p:spPr>
        <p:txBody>
          <a:bodyPr spcFirstLastPara="1" wrap="square" lIns="91425" tIns="45700" rIns="91425" bIns="45700" anchor="ctr" anchorCtr="0">
            <a:noAutofit/>
          </a:bodyPr>
          <a:lstStyle/>
          <a:p>
            <a:pPr marL="457200" lvl="0" indent="-317500" algn="l" rtl="0">
              <a:lnSpc>
                <a:spcPct val="100000"/>
              </a:lnSpc>
              <a:spcBef>
                <a:spcPts val="0"/>
              </a:spcBef>
              <a:spcAft>
                <a:spcPts val="0"/>
              </a:spcAft>
              <a:buClr>
                <a:schemeClr val="dk1"/>
              </a:buClr>
              <a:buSzPts val="1400"/>
              <a:buFont typeface="Inter"/>
              <a:buChar char="●"/>
            </a:pPr>
            <a:r>
              <a:rPr lang="en" dirty="0">
                <a:solidFill>
                  <a:schemeClr val="dk1"/>
                </a:solidFill>
                <a:latin typeface="Inter"/>
                <a:ea typeface="Inter"/>
                <a:cs typeface="Inter"/>
                <a:sym typeface="Inter"/>
              </a:rPr>
              <a:t>Traditional compliance metrics is </a:t>
            </a:r>
            <a:r>
              <a:rPr lang="en" b="1" dirty="0">
                <a:solidFill>
                  <a:schemeClr val="dk1"/>
                </a:solidFill>
                <a:latin typeface="Inter"/>
                <a:ea typeface="Inter"/>
                <a:cs typeface="Inter"/>
                <a:sym typeface="Inter"/>
              </a:rPr>
              <a:t>not the same as</a:t>
            </a:r>
            <a:r>
              <a:rPr lang="en" dirty="0">
                <a:solidFill>
                  <a:schemeClr val="dk1"/>
                </a:solidFill>
                <a:latin typeface="Inter"/>
                <a:ea typeface="Inter"/>
                <a:cs typeface="Inter"/>
                <a:sym typeface="Inter"/>
              </a:rPr>
              <a:t> agile performance.</a:t>
            </a:r>
            <a:endParaRPr dirty="0">
              <a:solidFill>
                <a:schemeClr val="dk1"/>
              </a:solidFill>
              <a:latin typeface="Inter"/>
              <a:ea typeface="Inter"/>
              <a:cs typeface="Inter"/>
              <a:sym typeface="Inter"/>
            </a:endParaRPr>
          </a:p>
          <a:p>
            <a:pPr marL="457200" lvl="0" indent="-317500" algn="l" rtl="0">
              <a:lnSpc>
                <a:spcPct val="100000"/>
              </a:lnSpc>
              <a:spcBef>
                <a:spcPts val="1200"/>
              </a:spcBef>
              <a:spcAft>
                <a:spcPts val="0"/>
              </a:spcAft>
              <a:buClr>
                <a:schemeClr val="dk1"/>
              </a:buClr>
              <a:buSzPts val="1400"/>
              <a:buFont typeface="Inter"/>
              <a:buChar char="●"/>
            </a:pPr>
            <a:r>
              <a:rPr lang="en" dirty="0">
                <a:solidFill>
                  <a:schemeClr val="dk1"/>
                </a:solidFill>
                <a:latin typeface="Inter"/>
                <a:ea typeface="Inter"/>
                <a:cs typeface="Inter"/>
                <a:sym typeface="Inter"/>
              </a:rPr>
              <a:t>Agile metrics validate </a:t>
            </a:r>
            <a:r>
              <a:rPr lang="en" i="1" dirty="0">
                <a:solidFill>
                  <a:schemeClr val="dk1"/>
                </a:solidFill>
                <a:latin typeface="Inter"/>
                <a:ea typeface="Inter"/>
                <a:cs typeface="Inter"/>
                <a:sym typeface="Inter"/>
              </a:rPr>
              <a:t>value delivered</a:t>
            </a:r>
            <a:r>
              <a:rPr lang="en" dirty="0">
                <a:solidFill>
                  <a:schemeClr val="dk1"/>
                </a:solidFill>
                <a:latin typeface="Inter"/>
                <a:ea typeface="Inter"/>
                <a:cs typeface="Inter"/>
                <a:sym typeface="Inter"/>
              </a:rPr>
              <a:t>, not just activity completed.</a:t>
            </a:r>
            <a:br>
              <a:rPr lang="en" dirty="0">
                <a:solidFill>
                  <a:schemeClr val="dk1"/>
                </a:solidFill>
                <a:latin typeface="Inter"/>
                <a:ea typeface="Inter"/>
                <a:cs typeface="Inter"/>
                <a:sym typeface="Inter"/>
              </a:rPr>
            </a:br>
            <a:endParaRPr dirty="0">
              <a:solidFill>
                <a:schemeClr val="dk1"/>
              </a:solidFill>
              <a:latin typeface="Inter"/>
              <a:ea typeface="Inter"/>
              <a:cs typeface="Inter"/>
              <a:sym typeface="Inter"/>
            </a:endParaRPr>
          </a:p>
          <a:p>
            <a:pPr marL="457200" lvl="0" indent="-317500" algn="l" rtl="0">
              <a:lnSpc>
                <a:spcPct val="100000"/>
              </a:lnSpc>
              <a:spcBef>
                <a:spcPts val="0"/>
              </a:spcBef>
              <a:spcAft>
                <a:spcPts val="0"/>
              </a:spcAft>
              <a:buClr>
                <a:schemeClr val="dk1"/>
              </a:buClr>
              <a:buSzPts val="1400"/>
              <a:buFont typeface="Inter"/>
              <a:buChar char="●"/>
            </a:pPr>
            <a:r>
              <a:rPr lang="en" dirty="0">
                <a:solidFill>
                  <a:schemeClr val="dk1"/>
                </a:solidFill>
                <a:latin typeface="Inter"/>
                <a:ea typeface="Inter"/>
                <a:cs typeface="Inter"/>
                <a:sym typeface="Inter"/>
              </a:rPr>
              <a:t>Effective metrics help:</a:t>
            </a:r>
            <a:br>
              <a:rPr lang="en" dirty="0">
                <a:solidFill>
                  <a:schemeClr val="dk1"/>
                </a:solidFill>
                <a:latin typeface="Inter"/>
                <a:ea typeface="Inter"/>
                <a:cs typeface="Inter"/>
                <a:sym typeface="Inter"/>
              </a:rPr>
            </a:br>
            <a:endParaRPr dirty="0">
              <a:solidFill>
                <a:schemeClr val="dk1"/>
              </a:solidFill>
              <a:latin typeface="Inter"/>
              <a:ea typeface="Inter"/>
              <a:cs typeface="Inter"/>
              <a:sym typeface="Inter"/>
            </a:endParaRPr>
          </a:p>
          <a:p>
            <a:pPr marL="914400" lvl="1" indent="-317500" algn="l" rtl="0">
              <a:lnSpc>
                <a:spcPct val="100000"/>
              </a:lnSpc>
              <a:spcBef>
                <a:spcPts val="0"/>
              </a:spcBef>
              <a:spcAft>
                <a:spcPts val="0"/>
              </a:spcAft>
              <a:buClr>
                <a:schemeClr val="dk1"/>
              </a:buClr>
              <a:buSzPts val="1400"/>
              <a:buFont typeface="Inter"/>
              <a:buChar char="○"/>
            </a:pPr>
            <a:r>
              <a:rPr lang="en" dirty="0">
                <a:solidFill>
                  <a:schemeClr val="dk1"/>
                </a:solidFill>
                <a:latin typeface="Inter"/>
                <a:ea typeface="Inter"/>
                <a:cs typeface="Inter"/>
                <a:sym typeface="Inter"/>
              </a:rPr>
              <a:t>Support contract decisions</a:t>
            </a:r>
            <a:endParaRPr dirty="0">
              <a:solidFill>
                <a:schemeClr val="dk1"/>
              </a:solidFill>
              <a:latin typeface="Inter"/>
              <a:ea typeface="Inter"/>
              <a:cs typeface="Inter"/>
              <a:sym typeface="Inter"/>
            </a:endParaRPr>
          </a:p>
          <a:p>
            <a:pPr marL="914400" lvl="1" indent="-317500" algn="l" rtl="0">
              <a:lnSpc>
                <a:spcPct val="100000"/>
              </a:lnSpc>
              <a:spcBef>
                <a:spcPts val="0"/>
              </a:spcBef>
              <a:spcAft>
                <a:spcPts val="0"/>
              </a:spcAft>
              <a:buClr>
                <a:schemeClr val="dk1"/>
              </a:buClr>
              <a:buSzPts val="1400"/>
              <a:buFont typeface="Inter"/>
              <a:buChar char="○"/>
            </a:pPr>
            <a:r>
              <a:rPr lang="en" dirty="0">
                <a:solidFill>
                  <a:schemeClr val="dk1"/>
                </a:solidFill>
                <a:latin typeface="Inter"/>
                <a:ea typeface="Inter"/>
                <a:cs typeface="Inter"/>
                <a:sym typeface="Inter"/>
              </a:rPr>
              <a:t>Monitor delivery health in real time</a:t>
            </a:r>
            <a:endParaRPr dirty="0">
              <a:solidFill>
                <a:schemeClr val="dk1"/>
              </a:solidFill>
              <a:latin typeface="Inter"/>
              <a:ea typeface="Inter"/>
              <a:cs typeface="Inter"/>
              <a:sym typeface="Inter"/>
            </a:endParaRPr>
          </a:p>
          <a:p>
            <a:pPr marL="914400" lvl="1" indent="-317500" algn="l" rtl="0">
              <a:lnSpc>
                <a:spcPct val="100000"/>
              </a:lnSpc>
              <a:spcBef>
                <a:spcPts val="0"/>
              </a:spcBef>
              <a:spcAft>
                <a:spcPts val="0"/>
              </a:spcAft>
              <a:buClr>
                <a:schemeClr val="dk1"/>
              </a:buClr>
              <a:buSzPts val="1400"/>
              <a:buFont typeface="Inter"/>
              <a:buChar char="○"/>
            </a:pPr>
            <a:r>
              <a:rPr lang="en" dirty="0">
                <a:solidFill>
                  <a:schemeClr val="dk1"/>
                </a:solidFill>
                <a:latin typeface="Inter"/>
                <a:ea typeface="Inter"/>
                <a:cs typeface="Inter"/>
                <a:sym typeface="Inter"/>
              </a:rPr>
              <a:t>Align contractor performance with mission goals</a:t>
            </a:r>
            <a:br>
              <a:rPr lang="en" dirty="0">
                <a:solidFill>
                  <a:schemeClr val="dk1"/>
                </a:solidFill>
                <a:latin typeface="Inter"/>
                <a:ea typeface="Inter"/>
                <a:cs typeface="Inter"/>
                <a:sym typeface="Inter"/>
              </a:rPr>
            </a:b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dirty="0">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3"/>
        <p:cNvGrpSpPr/>
        <p:nvPr/>
      </p:nvGrpSpPr>
      <p:grpSpPr>
        <a:xfrm>
          <a:off x="0" y="0"/>
          <a:ext cx="0" cy="0"/>
          <a:chOff x="0" y="0"/>
          <a:chExt cx="0" cy="0"/>
        </a:xfrm>
      </p:grpSpPr>
      <p:sp>
        <p:nvSpPr>
          <p:cNvPr id="594" name="Google Shape;594;p7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9"/>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Modern Metrics at a Glance </a:t>
            </a:r>
          </a:p>
        </p:txBody>
      </p:sp>
      <p:sp>
        <p:nvSpPr>
          <p:cNvPr id="596" name="Google Shape;596;p79">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1"/>
        <p:cNvGrpSpPr/>
        <p:nvPr/>
      </p:nvGrpSpPr>
      <p:grpSpPr>
        <a:xfrm>
          <a:off x="0" y="0"/>
          <a:ext cx="0" cy="0"/>
          <a:chOff x="0" y="0"/>
          <a:chExt cx="0" cy="0"/>
        </a:xfrm>
      </p:grpSpPr>
      <p:sp>
        <p:nvSpPr>
          <p:cNvPr id="602" name="Google Shape;602;p8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0"/>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Agile Metrics Toolbox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04" name="Google Shape;604;p80"/>
          <p:cNvSpPr/>
          <p:nvPr/>
        </p:nvSpPr>
        <p:spPr>
          <a:xfrm>
            <a:off x="551100" y="2488175"/>
            <a:ext cx="67674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100" b="1">
                <a:solidFill>
                  <a:schemeClr val="dk1"/>
                </a:solidFill>
              </a:rPr>
              <a:t>Value Stream &amp; DevOps Metrics </a:t>
            </a:r>
            <a:endParaRPr sz="1100">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Deployment Frequency</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Lead Time for Changes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Flow Time &amp; Flow Efficiency</a:t>
            </a:r>
            <a:endParaRPr sz="1200">
              <a:solidFill>
                <a:schemeClr val="dk1"/>
              </a:solidFill>
            </a:endParaRPr>
          </a:p>
          <a:p>
            <a:pPr marL="0" lvl="0" indent="0" algn="l" rtl="0">
              <a:lnSpc>
                <a:spcPct val="115000"/>
              </a:lnSpc>
              <a:spcBef>
                <a:spcPts val="1200"/>
              </a:spcBef>
              <a:spcAft>
                <a:spcPts val="0"/>
              </a:spcAft>
              <a:buNone/>
            </a:pPr>
            <a:r>
              <a:rPr lang="en" sz="1100" b="1">
                <a:solidFill>
                  <a:schemeClr val="dk1"/>
                </a:solidFill>
              </a:rPr>
              <a:t>Product Value Metrics</a:t>
            </a:r>
            <a:endParaRPr sz="11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User Adoption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User Satisfaction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Business Value Delivered</a:t>
            </a:r>
            <a:endParaRPr sz="1200">
              <a:solidFill>
                <a:schemeClr val="dk1"/>
              </a:solidFill>
            </a:endParaRPr>
          </a:p>
          <a:p>
            <a:pPr marL="0" lvl="0" indent="0" algn="l" rtl="0">
              <a:lnSpc>
                <a:spcPct val="115000"/>
              </a:lnSpc>
              <a:spcBef>
                <a:spcPts val="1200"/>
              </a:spcBef>
              <a:spcAft>
                <a:spcPts val="0"/>
              </a:spcAft>
              <a:buNone/>
            </a:pPr>
            <a:r>
              <a:rPr lang="en" sz="1100" b="1">
                <a:solidFill>
                  <a:schemeClr val="dk1"/>
                </a:solidFill>
              </a:rPr>
              <a:t>Team Health Metrics</a:t>
            </a:r>
            <a:endParaRPr sz="11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200">
                <a:solidFill>
                  <a:schemeClr val="dk1"/>
                </a:solidFill>
              </a:rPr>
              <a:t>Sprint Completion Rate</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Team Velocity Consistency</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Issue Resolution Time</a:t>
            </a:r>
            <a:endParaRPr sz="1200">
              <a:solidFill>
                <a:schemeClr val="dk1"/>
              </a:solidFill>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8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1"/>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Incentivizing What Matters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12" name="Google Shape;612;p81"/>
          <p:cNvSpPr/>
          <p:nvPr/>
        </p:nvSpPr>
        <p:spPr>
          <a:xfrm>
            <a:off x="609600" y="2485025"/>
            <a:ext cx="67674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Monetary Incentives:</a:t>
            </a:r>
            <a:endParaRPr sz="1100">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sz="1200">
                <a:solidFill>
                  <a:schemeClr val="dk1"/>
                </a:solidFill>
                <a:latin typeface="Inter"/>
                <a:ea typeface="Inter"/>
                <a:cs typeface="Inter"/>
                <a:sym typeface="Inter"/>
              </a:rPr>
              <a:t>Award fees tied to DORA or adoption metrics</a:t>
            </a:r>
            <a:endParaRPr sz="12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Sprint-based performance rewards</a:t>
            </a:r>
            <a:endParaRPr sz="12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Bonuses for team stability</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Non-Monetary Incentives:</a:t>
            </a:r>
            <a:endParaRPr sz="1100">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sz="1200">
                <a:solidFill>
                  <a:schemeClr val="dk1"/>
                </a:solidFill>
                <a:latin typeface="Inter"/>
                <a:ea typeface="Inter"/>
                <a:cs typeface="Inter"/>
                <a:sym typeface="Inter"/>
              </a:rPr>
              <a:t>Greater autonomy and reduced oversight</a:t>
            </a:r>
            <a:endParaRPr sz="12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Public recognition or future opportunities</a:t>
            </a:r>
            <a:endParaRPr sz="120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200">
                <a:solidFill>
                  <a:schemeClr val="dk1"/>
                </a:solidFill>
                <a:latin typeface="Inter"/>
                <a:ea typeface="Inter"/>
                <a:cs typeface="Inter"/>
                <a:sym typeface="Inter"/>
              </a:rPr>
              <a:t>Access to agency resources or innovation initiatives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7"/>
        <p:cNvGrpSpPr/>
        <p:nvPr/>
      </p:nvGrpSpPr>
      <p:grpSpPr>
        <a:xfrm>
          <a:off x="0" y="0"/>
          <a:ext cx="0" cy="0"/>
          <a:chOff x="0" y="0"/>
          <a:chExt cx="0" cy="0"/>
        </a:xfrm>
      </p:grpSpPr>
      <p:sp>
        <p:nvSpPr>
          <p:cNvPr id="618" name="Google Shape;618;p82"/>
          <p:cNvSpPr>
            <a:spLocks noGrp="1"/>
          </p:cNvSpPr>
          <p:nvPr>
            <p:ph type="title" idx="4294967295"/>
          </p:nvPr>
        </p:nvSpPr>
        <p:spPr>
          <a:xfrm>
            <a:off x="527154" y="505024"/>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Let’s Discuss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19" name="Google Shape;619;p82"/>
          <p:cNvSpPr txBox="1"/>
          <p:nvPr/>
        </p:nvSpPr>
        <p:spPr>
          <a:xfrm>
            <a:off x="527154" y="1596073"/>
            <a:ext cx="5128500" cy="714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600" dirty="0">
                <a:solidFill>
                  <a:schemeClr val="dk1"/>
                </a:solidFill>
                <a:latin typeface="Inter"/>
                <a:ea typeface="Inter"/>
                <a:cs typeface="Inter"/>
                <a:sym typeface="Inter"/>
              </a:rPr>
              <a:t>What behavior are </a:t>
            </a:r>
            <a:r>
              <a:rPr lang="en" sz="1600" i="1" dirty="0">
                <a:solidFill>
                  <a:schemeClr val="dk1"/>
                </a:solidFill>
                <a:latin typeface="Inter"/>
                <a:ea typeface="Inter"/>
                <a:cs typeface="Inter"/>
                <a:sym typeface="Inter"/>
              </a:rPr>
              <a:t>you</a:t>
            </a:r>
            <a:r>
              <a:rPr lang="en" sz="1600" dirty="0">
                <a:solidFill>
                  <a:schemeClr val="dk1"/>
                </a:solidFill>
                <a:latin typeface="Inter"/>
                <a:ea typeface="Inter"/>
                <a:cs typeface="Inter"/>
                <a:sym typeface="Inter"/>
              </a:rPr>
              <a:t> trying to incentivize—and does your current contract structure support it?</a:t>
            </a:r>
            <a:endParaRPr sz="2050" dirty="0">
              <a:latin typeface="Inter"/>
              <a:ea typeface="Inter"/>
              <a:cs typeface="Inter"/>
              <a:sym typeface="Inter"/>
            </a:endParaRPr>
          </a:p>
        </p:txBody>
      </p:sp>
      <p:pic>
        <p:nvPicPr>
          <p:cNvPr id="620" name="Google Shape;620;p82" descr="Group discussion icon"/>
          <p:cNvPicPr preferRelativeResize="0"/>
          <p:nvPr/>
        </p:nvPicPr>
        <p:blipFill>
          <a:blip r:embed="rId3">
            <a:alphaModFix/>
          </a:blip>
          <a:stretch>
            <a:fillRect/>
          </a:stretch>
        </p:blipFill>
        <p:spPr>
          <a:xfrm>
            <a:off x="5831691" y="1052824"/>
            <a:ext cx="2579024" cy="2579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1"/>
        <p:cNvGrpSpPr/>
        <p:nvPr/>
      </p:nvGrpSpPr>
      <p:grpSpPr>
        <a:xfrm>
          <a:off x="0" y="0"/>
          <a:ext cx="0" cy="0"/>
          <a:chOff x="0" y="0"/>
          <a:chExt cx="0" cy="0"/>
        </a:xfrm>
      </p:grpSpPr>
      <p:sp>
        <p:nvSpPr>
          <p:cNvPr id="472" name="Google Shape;472;p6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Module 4 Performance Outcome</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76" name="Google Shape;476;p65"/>
          <p:cNvSpPr/>
          <p:nvPr/>
        </p:nvSpPr>
        <p:spPr>
          <a:xfrm>
            <a:off x="4282175" y="1605025"/>
            <a:ext cx="4023600" cy="1619100"/>
          </a:xfrm>
          <a:prstGeom prst="rect">
            <a:avLst/>
          </a:prstGeom>
          <a:noFill/>
          <a:ln>
            <a:noFill/>
          </a:ln>
        </p:spPr>
        <p:txBody>
          <a:bodyPr spcFirstLastPara="1" wrap="square" lIns="91425" tIns="45700" rIns="91425" bIns="45700" anchor="ctr" anchorCtr="0">
            <a:noAutofit/>
          </a:bodyPr>
          <a:lstStyle/>
          <a:p>
            <a:pPr marL="0" marR="0" lvl="0" indent="0" algn="l" rtl="0">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Manage vendor partnerships and support delivery through contract administration practices grounded in agile and lean methodologies. Track project health using real-time, objective indicators, support continuous delivery, and adapt to change while ensuring alignment with mission goals. Focus on transparency, collaboration, and outcomes throughout the contract lifecycle.</a:t>
            </a:r>
            <a:endParaRPr sz="1350">
              <a:latin typeface="Inter"/>
              <a:ea typeface="Inter"/>
              <a:cs typeface="Inter"/>
              <a:sym typeface="Inter"/>
            </a:endParaRPr>
          </a:p>
          <a:p>
            <a:pPr marL="0" marR="0" lvl="0" indent="0" algn="l" rtl="0">
              <a:lnSpc>
                <a:spcPct val="134000"/>
              </a:lnSpc>
              <a:spcBef>
                <a:spcPts val="0"/>
              </a:spcBef>
              <a:spcAft>
                <a:spcPts val="0"/>
              </a:spcAft>
              <a:buClr>
                <a:srgbClr val="000000"/>
              </a:buClr>
              <a:buSzPts val="900"/>
              <a:buFont typeface="Inter"/>
              <a:buNone/>
            </a:pP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3"/>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Contract Kickoff </a:t>
            </a:r>
            <a:endParaRPr/>
          </a:p>
        </p:txBody>
      </p:sp>
      <p:sp>
        <p:nvSpPr>
          <p:cNvPr id="626" name="Google Shape;626;p83"/>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3</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1"/>
        <p:cNvGrpSpPr/>
        <p:nvPr/>
      </p:nvGrpSpPr>
      <p:grpSpPr>
        <a:xfrm>
          <a:off x="0" y="0"/>
          <a:ext cx="0" cy="0"/>
          <a:chOff x="0" y="0"/>
          <a:chExt cx="0" cy="0"/>
        </a:xfrm>
      </p:grpSpPr>
      <p:sp>
        <p:nvSpPr>
          <p:cNvPr id="632" name="Google Shape;632;p8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4"/>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Transition to Post-Award: What Happens Now?</a:t>
            </a:r>
          </a:p>
        </p:txBody>
      </p:sp>
      <p:sp>
        <p:nvSpPr>
          <p:cNvPr id="634" name="Google Shape;634;p84">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635" name="Google Shape;635;p8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0"/>
        <p:cNvGrpSpPr/>
        <p:nvPr/>
      </p:nvGrpSpPr>
      <p:grpSpPr>
        <a:xfrm>
          <a:off x="0" y="0"/>
          <a:ext cx="0" cy="0"/>
          <a:chOff x="0" y="0"/>
          <a:chExt cx="0" cy="0"/>
        </a:xfrm>
      </p:grpSpPr>
      <p:sp>
        <p:nvSpPr>
          <p:cNvPr id="641" name="Google Shape;641;p8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5"/>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45" name="Google Shape;645;p85">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646" name="Google Shape;646;p85"/>
          <p:cNvSpPr/>
          <p:nvPr/>
        </p:nvSpPr>
        <p:spPr>
          <a:xfrm>
            <a:off x="3522725" y="29480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0"/>
              </a:spcAft>
              <a:buNone/>
            </a:pPr>
            <a:r>
              <a:rPr lang="en" sz="1450" b="1" dirty="0">
                <a:solidFill>
                  <a:schemeClr val="dk1"/>
                </a:solidFill>
                <a:latin typeface="Inter"/>
                <a:ea typeface="Inter"/>
                <a:cs typeface="Inter"/>
                <a:sym typeface="Inter"/>
              </a:rPr>
              <a:t>Describes strategies to initiate work successfully under a new digital services contract.</a:t>
            </a:r>
            <a:endParaRPr sz="1450" b="1" dirty="0">
              <a:solidFill>
                <a:schemeClr val="dk1"/>
              </a:solidFill>
              <a:latin typeface="Inter"/>
              <a:ea typeface="Inter"/>
              <a:cs typeface="Inter"/>
              <a:sym typeface="Inter"/>
            </a:endParaRPr>
          </a:p>
          <a:p>
            <a:pPr marL="0" marR="0" lvl="0" indent="0" algn="l" rtl="0">
              <a:lnSpc>
                <a:spcPct val="115000"/>
              </a:lnSpc>
              <a:spcBef>
                <a:spcPts val="1200"/>
              </a:spcBef>
              <a:spcAft>
                <a:spcPts val="0"/>
              </a:spcAft>
              <a:buNone/>
            </a:pPr>
            <a:r>
              <a:rPr lang="en" sz="1450" b="1" dirty="0">
                <a:solidFill>
                  <a:schemeClr val="dk1"/>
                </a:solidFill>
                <a:latin typeface="Inter"/>
                <a:ea typeface="Inter"/>
                <a:cs typeface="Inter"/>
                <a:sym typeface="Inter"/>
              </a:rPr>
              <a:t>Determine the next steps that follow contract award. </a:t>
            </a:r>
            <a:endParaRPr sz="1450" b="1" dirty="0">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sz="1450" b="1" dirty="0">
                <a:solidFill>
                  <a:schemeClr val="dk1"/>
                </a:solidFill>
                <a:latin typeface="Inter"/>
                <a:ea typeface="Inter"/>
                <a:cs typeface="Inter"/>
                <a:sym typeface="Inter"/>
              </a:rPr>
              <a:t> Facilitate a tabletop breach exercise as part of ongoing contract oversight and performance monitoring.</a:t>
            </a:r>
            <a:endParaRPr sz="1450" b="1" dirty="0">
              <a:solidFill>
                <a:schemeClr val="dk1"/>
              </a:solidFill>
              <a:latin typeface="Inter"/>
              <a:ea typeface="Inter"/>
              <a:cs typeface="Inter"/>
              <a:sym typeface="Inter"/>
            </a:endParaRPr>
          </a:p>
          <a:p>
            <a:pPr marL="0" marR="0" lvl="0" indent="0" algn="l" rtl="0">
              <a:lnSpc>
                <a:spcPct val="115000"/>
              </a:lnSpc>
              <a:spcBef>
                <a:spcPts val="1200"/>
              </a:spcBef>
              <a:spcAft>
                <a:spcPts val="0"/>
              </a:spcAft>
              <a:buNone/>
            </a:pPr>
            <a:endParaRPr sz="1450" b="1" dirty="0">
              <a:solidFill>
                <a:schemeClr val="dk1"/>
              </a:solidFill>
              <a:latin typeface="Inter"/>
              <a:ea typeface="Inter"/>
              <a:cs typeface="Inter"/>
              <a:sym typeface="Inter"/>
            </a:endParaRPr>
          </a:p>
          <a:p>
            <a:pPr marL="0" marR="0" lvl="0" indent="0" algn="l" rtl="0">
              <a:lnSpc>
                <a:spcPct val="115000"/>
              </a:lnSpc>
              <a:spcBef>
                <a:spcPts val="1200"/>
              </a:spcBef>
              <a:spcAft>
                <a:spcPts val="0"/>
              </a:spcAft>
              <a:buNone/>
            </a:pPr>
            <a:endParaRPr sz="1450" b="1" dirty="0">
              <a:solidFill>
                <a:schemeClr val="dk1"/>
              </a:solidFill>
              <a:latin typeface="Inter"/>
              <a:ea typeface="Inter"/>
              <a:cs typeface="Inter"/>
              <a:sym typeface="Inter"/>
            </a:endParaRPr>
          </a:p>
          <a:p>
            <a:pPr marL="0" marR="0" lvl="0" indent="0" algn="l" rtl="0">
              <a:lnSpc>
                <a:spcPct val="115000"/>
              </a:lnSpc>
              <a:spcBef>
                <a:spcPts val="1200"/>
              </a:spcBef>
              <a:spcAft>
                <a:spcPts val="1200"/>
              </a:spcAft>
              <a:buNone/>
            </a:pPr>
            <a:endParaRPr sz="1450" b="1" dirty="0">
              <a:solidFill>
                <a:schemeClr val="dk1"/>
              </a:solidFill>
              <a:latin typeface="Inter"/>
              <a:ea typeface="Inter"/>
              <a:cs typeface="Inter"/>
              <a:sym typeface="Inter"/>
            </a:endParaRPr>
          </a:p>
        </p:txBody>
      </p:sp>
      <p:sp>
        <p:nvSpPr>
          <p:cNvPr id="647" name="Google Shape;647;p85">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2"/>
        <p:cNvGrpSpPr/>
        <p:nvPr/>
      </p:nvGrpSpPr>
      <p:grpSpPr>
        <a:xfrm>
          <a:off x="0" y="0"/>
          <a:ext cx="0" cy="0"/>
          <a:chOff x="0" y="0"/>
          <a:chExt cx="0" cy="0"/>
        </a:xfrm>
      </p:grpSpPr>
      <p:sp>
        <p:nvSpPr>
          <p:cNvPr id="653" name="Google Shape;653;p8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6"/>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You’ve Awarded the Contract. Now What?</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55" name="Google Shape;655;p86"/>
          <p:cNvSpPr/>
          <p:nvPr/>
        </p:nvSpPr>
        <p:spPr>
          <a:xfrm>
            <a:off x="551100" y="2488175"/>
            <a:ext cx="5530200" cy="1913100"/>
          </a:xfrm>
          <a:prstGeom prst="rect">
            <a:avLst/>
          </a:prstGeom>
          <a:noFill/>
          <a:ln>
            <a:noFill/>
          </a:ln>
        </p:spPr>
        <p:txBody>
          <a:bodyPr spcFirstLastPara="1" wrap="square" lIns="91425" tIns="45700" rIns="91425" bIns="45700" anchor="ctr" anchorCtr="0">
            <a:noAutofit/>
          </a:bodyPr>
          <a:lstStyle/>
          <a:p>
            <a:pPr marL="457200" lvl="0" indent="-317500" algn="l" rtl="0">
              <a:lnSpc>
                <a:spcPct val="115000"/>
              </a:lnSpc>
              <a:spcBef>
                <a:spcPts val="1200"/>
              </a:spcBef>
              <a:spcAft>
                <a:spcPts val="0"/>
              </a:spcAft>
              <a:buClr>
                <a:schemeClr val="dk1"/>
              </a:buClr>
              <a:buSzPts val="1400"/>
              <a:buFont typeface="Inter"/>
              <a:buChar char="●"/>
            </a:pPr>
            <a:r>
              <a:rPr lang="en" sz="1500" dirty="0">
                <a:solidFill>
                  <a:schemeClr val="dk1"/>
                </a:solidFill>
                <a:latin typeface="Inter"/>
                <a:ea typeface="Inter"/>
                <a:cs typeface="Inter"/>
                <a:sym typeface="Inter"/>
              </a:rPr>
              <a:t>Kickoff is more than a formality—it’s where delivery success begins.</a:t>
            </a:r>
            <a:br>
              <a:rPr lang="en" sz="1500" dirty="0">
                <a:solidFill>
                  <a:schemeClr val="dk1"/>
                </a:solidFill>
                <a:latin typeface="Inter"/>
                <a:ea typeface="Inter"/>
                <a:cs typeface="Inter"/>
                <a:sym typeface="Inter"/>
              </a:rPr>
            </a:br>
            <a:endParaRPr sz="500" dirty="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500" dirty="0">
                <a:solidFill>
                  <a:schemeClr val="dk1"/>
                </a:solidFill>
                <a:latin typeface="Inter"/>
                <a:ea typeface="Inter"/>
                <a:cs typeface="Inter"/>
                <a:sym typeface="Inter"/>
              </a:rPr>
              <a:t>Even with detailed pre-award discussions, key alignment must still happen.</a:t>
            </a:r>
            <a:br>
              <a:rPr lang="en" sz="1500" dirty="0">
                <a:solidFill>
                  <a:schemeClr val="dk1"/>
                </a:solidFill>
                <a:latin typeface="Inter"/>
                <a:ea typeface="Inter"/>
                <a:cs typeface="Inter"/>
                <a:sym typeface="Inter"/>
              </a:rPr>
            </a:br>
            <a:endParaRPr sz="500" dirty="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500" dirty="0">
                <a:solidFill>
                  <a:schemeClr val="dk1"/>
                </a:solidFill>
                <a:latin typeface="Inter"/>
                <a:ea typeface="Inter"/>
                <a:cs typeface="Inter"/>
                <a:sym typeface="Inter"/>
              </a:rPr>
              <a:t>Contract kickoff ≠ Technical kickoff: both are essential and distinct.</a:t>
            </a:r>
            <a:br>
              <a:rPr lang="en" sz="1500" dirty="0">
                <a:solidFill>
                  <a:schemeClr val="dk1"/>
                </a:solidFill>
                <a:latin typeface="Inter"/>
                <a:ea typeface="Inter"/>
                <a:cs typeface="Inter"/>
                <a:sym typeface="Inter"/>
              </a:rPr>
            </a:br>
            <a:endParaRPr sz="500" dirty="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sz="1500" dirty="0">
                <a:solidFill>
                  <a:schemeClr val="dk1"/>
                </a:solidFill>
                <a:latin typeface="Inter"/>
                <a:ea typeface="Inter"/>
                <a:cs typeface="Inter"/>
                <a:sym typeface="Inter"/>
              </a:rPr>
              <a:t>Post-award planning sets the tone for delivery, communication, and accountability.</a:t>
            </a:r>
            <a:br>
              <a:rPr lang="en" sz="1200" dirty="0">
                <a:solidFill>
                  <a:schemeClr val="dk1"/>
                </a:solidFill>
              </a:rPr>
            </a:br>
            <a:endParaRPr sz="1200" dirty="0">
              <a:solidFill>
                <a:schemeClr val="dk1"/>
              </a:solidFill>
            </a:endParaRPr>
          </a:p>
          <a:p>
            <a:pPr marL="457200" lvl="0" indent="0" algn="l" rtl="0">
              <a:lnSpc>
                <a:spcPct val="115000"/>
              </a:lnSpc>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600" dirty="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dirty="0">
              <a:solidFill>
                <a:schemeClr val="dk1"/>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0"/>
        <p:cNvGrpSpPr/>
        <p:nvPr/>
      </p:nvGrpSpPr>
      <p:grpSpPr>
        <a:xfrm>
          <a:off x="0" y="0"/>
          <a:ext cx="0" cy="0"/>
          <a:chOff x="0" y="0"/>
          <a:chExt cx="0" cy="0"/>
        </a:xfrm>
      </p:grpSpPr>
      <p:sp>
        <p:nvSpPr>
          <p:cNvPr id="661" name="Google Shape;661;p8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7"/>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What’s Your Kick-off Experience?</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63" name="Google Shape;663;p87"/>
          <p:cNvSpPr/>
          <p:nvPr/>
        </p:nvSpPr>
        <p:spPr>
          <a:xfrm>
            <a:off x="551100" y="2275475"/>
            <a:ext cx="7434900" cy="1913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 sz="1500">
                <a:solidFill>
                  <a:schemeClr val="dk1"/>
                </a:solidFill>
                <a:latin typeface="Inter"/>
                <a:ea typeface="Inter"/>
                <a:cs typeface="Inter"/>
                <a:sym typeface="Inter"/>
              </a:rPr>
              <a:t>Think about a recent digital service contract you supported:</a:t>
            </a:r>
            <a:endParaRPr sz="15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sz="1500">
              <a:solidFill>
                <a:schemeClr val="dk1"/>
              </a:solidFill>
              <a:latin typeface="Inter"/>
              <a:ea typeface="Inter"/>
              <a:cs typeface="Inter"/>
              <a:sym typeface="Inter"/>
            </a:endParaRPr>
          </a:p>
          <a:p>
            <a:pPr marL="457200" lvl="0" indent="-323850" algn="l" rtl="0">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What worked well in the kickoff phase?</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marL="457200" lvl="0" indent="-323850" algn="l" rtl="0">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What caused confusion or slowed things down?</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marL="457200" lvl="0" indent="-323850" algn="l" rtl="0">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Did the contract and technical teams stay aligned?</a:t>
            </a:r>
            <a:br>
              <a:rPr lang="en" sz="1500">
                <a:solidFill>
                  <a:schemeClr val="dk1"/>
                </a:solidFill>
                <a:latin typeface="Inter"/>
                <a:ea typeface="Inter"/>
                <a:cs typeface="Inter"/>
                <a:sym typeface="Inter"/>
              </a:rPr>
            </a:br>
            <a:endParaRPr sz="500">
              <a:solidFill>
                <a:schemeClr val="dk1"/>
              </a:solidFill>
              <a:latin typeface="Inter"/>
              <a:ea typeface="Inter"/>
              <a:cs typeface="Inter"/>
              <a:sym typeface="Inter"/>
            </a:endParaRPr>
          </a:p>
          <a:p>
            <a:pPr marL="457200" lvl="0" indent="-323850" algn="l" rtl="0">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How did Sprint 0 (if any) support or stall delivery?</a:t>
            </a:r>
            <a:br>
              <a:rPr lang="en" sz="1500">
                <a:solidFill>
                  <a:schemeClr val="dk1"/>
                </a:solidFill>
                <a:latin typeface="Inter"/>
                <a:ea typeface="Inter"/>
                <a:cs typeface="Inter"/>
                <a:sym typeface="Inter"/>
              </a:rPr>
            </a:b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50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200">
              <a:solidFill>
                <a:schemeClr val="dk1"/>
              </a:solidFill>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8"/>
        <p:cNvGrpSpPr/>
        <p:nvPr/>
      </p:nvGrpSpPr>
      <p:grpSpPr>
        <a:xfrm>
          <a:off x="0" y="0"/>
          <a:ext cx="0" cy="0"/>
          <a:chOff x="0" y="0"/>
          <a:chExt cx="0" cy="0"/>
        </a:xfrm>
      </p:grpSpPr>
      <p:sp>
        <p:nvSpPr>
          <p:cNvPr id="669" name="Google Shape;669;p8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8"/>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Sprint 0: Establishing Readiness Before Delivery Begins</a:t>
            </a:r>
          </a:p>
        </p:txBody>
      </p:sp>
      <p:sp>
        <p:nvSpPr>
          <p:cNvPr id="671" name="Google Shape;671;p88"/>
          <p:cNvSpPr/>
          <p:nvPr/>
        </p:nvSpPr>
        <p:spPr>
          <a:xfrm>
            <a:off x="715475" y="2388050"/>
            <a:ext cx="75897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600" b="1">
                <a:solidFill>
                  <a:schemeClr val="dk1"/>
                </a:solidFill>
                <a:latin typeface="Inter"/>
                <a:ea typeface="Inter"/>
                <a:cs typeface="Inter"/>
                <a:sym typeface="Inter"/>
              </a:rPr>
              <a:t>Purpose of Sprint 0:</a:t>
            </a:r>
            <a:endParaRPr sz="1600" b="1">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Setup phase before formal agile sprints begin</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Critical to digital service contracts—should be included in your roadmap and performance timeline</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Aligns people, tools, environments, and expectations</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600" b="1">
                <a:solidFill>
                  <a:schemeClr val="dk1"/>
                </a:solidFill>
                <a:latin typeface="Inter"/>
                <a:ea typeface="Inter"/>
                <a:cs typeface="Inter"/>
                <a:sym typeface="Inter"/>
              </a:rPr>
              <a:t>Key Activities: </a:t>
            </a:r>
            <a:endParaRPr sz="1600" b="1">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Onboarding contractor staff (e.g., clearances, GFE, systems access)</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Setting up collaboration and tracking tools</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Running kickoff meetings and initial delivery planning</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Defining DoD, backlog, roadmap, and cadence</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Starting discovery or design sprints to inform delivery</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500">
              <a:solidFill>
                <a:schemeClr val="dk1"/>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6"/>
        <p:cNvGrpSpPr/>
        <p:nvPr/>
      </p:nvGrpSpPr>
      <p:grpSpPr>
        <a:xfrm>
          <a:off x="0" y="0"/>
          <a:ext cx="0" cy="0"/>
          <a:chOff x="0" y="0"/>
          <a:chExt cx="0" cy="0"/>
        </a:xfrm>
      </p:grpSpPr>
      <p:sp>
        <p:nvSpPr>
          <p:cNvPr id="677" name="Google Shape;677;p8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9"/>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Contractual and Technical Kickoffs: Why We Need Both</a:t>
            </a:r>
          </a:p>
        </p:txBody>
      </p:sp>
      <p:sp>
        <p:nvSpPr>
          <p:cNvPr id="679" name="Google Shape;679;p89"/>
          <p:cNvSpPr/>
          <p:nvPr/>
        </p:nvSpPr>
        <p:spPr>
          <a:xfrm>
            <a:off x="715475" y="2159450"/>
            <a:ext cx="75897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Two Kickoffs, One Launch Point: </a:t>
            </a:r>
            <a:endParaRPr b="1" dirty="0">
              <a:solidFill>
                <a:schemeClr val="dk1"/>
              </a:solidFill>
              <a:latin typeface="Inter"/>
              <a:ea typeface="Inter"/>
              <a:cs typeface="Inter"/>
              <a:sym typeface="Inter"/>
            </a:endParaRPr>
          </a:p>
          <a:p>
            <a:pPr marL="457200" lvl="0" indent="-304800" algn="l" rtl="0">
              <a:lnSpc>
                <a:spcPct val="115000"/>
              </a:lnSpc>
              <a:spcBef>
                <a:spcPts val="1200"/>
              </a:spcBef>
              <a:spcAft>
                <a:spcPts val="0"/>
              </a:spcAft>
              <a:buClr>
                <a:schemeClr val="dk1"/>
              </a:buClr>
              <a:buSzPts val="1200"/>
              <a:buChar char="●"/>
            </a:pPr>
            <a:r>
              <a:rPr lang="en" sz="1200" b="1" dirty="0">
                <a:solidFill>
                  <a:schemeClr val="dk1"/>
                </a:solidFill>
                <a:latin typeface="Inter"/>
                <a:ea typeface="Inter"/>
                <a:cs typeface="Inter"/>
                <a:sym typeface="Inter"/>
              </a:rPr>
              <a:t>Contract Kickoff</a:t>
            </a:r>
            <a:r>
              <a:rPr lang="en" sz="1200" dirty="0">
                <a:solidFill>
                  <a:schemeClr val="dk1"/>
                </a:solidFill>
                <a:latin typeface="Inter"/>
                <a:ea typeface="Inter"/>
                <a:cs typeface="Inter"/>
                <a:sym typeface="Inter"/>
              </a:rPr>
              <a:t>: Led by CO &amp; COR</a:t>
            </a:r>
            <a:endParaRPr sz="1200" dirty="0">
              <a:solidFill>
                <a:schemeClr val="dk1"/>
              </a:solidFill>
              <a:latin typeface="Inter"/>
              <a:ea typeface="Inter"/>
              <a:cs typeface="Inter"/>
              <a:sym typeface="Inter"/>
            </a:endParaRPr>
          </a:p>
          <a:p>
            <a:pPr marL="914400" lvl="1" indent="-304800" algn="l" rtl="0">
              <a:lnSpc>
                <a:spcPct val="115000"/>
              </a:lnSpc>
              <a:spcBef>
                <a:spcPts val="0"/>
              </a:spcBef>
              <a:spcAft>
                <a:spcPts val="0"/>
              </a:spcAft>
              <a:buClr>
                <a:schemeClr val="dk1"/>
              </a:buClr>
              <a:buSzPts val="1200"/>
              <a:buFont typeface="Inter"/>
              <a:buChar char="○"/>
            </a:pPr>
            <a:r>
              <a:rPr lang="en" sz="1200" dirty="0">
                <a:solidFill>
                  <a:schemeClr val="dk1"/>
                </a:solidFill>
                <a:latin typeface="Inter"/>
                <a:ea typeface="Inter"/>
                <a:cs typeface="Inter"/>
                <a:sym typeface="Inter"/>
              </a:rPr>
              <a:t>Align on scope, QASP, success metrics, and administrative procedures</a:t>
            </a:r>
            <a:br>
              <a:rPr lang="en" sz="1200" dirty="0">
                <a:solidFill>
                  <a:schemeClr val="dk1"/>
                </a:solidFill>
                <a:latin typeface="Inter"/>
                <a:ea typeface="Inter"/>
                <a:cs typeface="Inter"/>
                <a:sym typeface="Inter"/>
              </a:rPr>
            </a:br>
            <a:endParaRPr sz="1200" dirty="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200" b="1" dirty="0">
                <a:solidFill>
                  <a:schemeClr val="dk1"/>
                </a:solidFill>
                <a:latin typeface="Inter"/>
                <a:ea typeface="Inter"/>
                <a:cs typeface="Inter"/>
                <a:sym typeface="Inter"/>
              </a:rPr>
              <a:t>Technical Kickoff: </a:t>
            </a:r>
            <a:r>
              <a:rPr lang="en" sz="1200" dirty="0">
                <a:solidFill>
                  <a:schemeClr val="dk1"/>
                </a:solidFill>
                <a:latin typeface="Inter"/>
                <a:ea typeface="Inter"/>
                <a:cs typeface="Inter"/>
                <a:sym typeface="Inter"/>
              </a:rPr>
              <a:t>Led by PO &amp; Vendor Technical Lead</a:t>
            </a:r>
            <a:endParaRPr sz="1200" dirty="0">
              <a:solidFill>
                <a:schemeClr val="dk1"/>
              </a:solidFill>
              <a:latin typeface="Inter"/>
              <a:ea typeface="Inter"/>
              <a:cs typeface="Inter"/>
              <a:sym typeface="Inter"/>
            </a:endParaRPr>
          </a:p>
          <a:p>
            <a:pPr marL="914400" lvl="1" indent="-304800" algn="l" rtl="0">
              <a:lnSpc>
                <a:spcPct val="115000"/>
              </a:lnSpc>
              <a:spcBef>
                <a:spcPts val="0"/>
              </a:spcBef>
              <a:spcAft>
                <a:spcPts val="0"/>
              </a:spcAft>
              <a:buClr>
                <a:schemeClr val="dk1"/>
              </a:buClr>
              <a:buSzPts val="1200"/>
              <a:buFont typeface="Inter"/>
              <a:buChar char="○"/>
            </a:pPr>
            <a:r>
              <a:rPr lang="en" sz="1200" dirty="0">
                <a:solidFill>
                  <a:schemeClr val="dk1"/>
                </a:solidFill>
                <a:latin typeface="Inter"/>
                <a:ea typeface="Inter"/>
                <a:cs typeface="Inter"/>
                <a:sym typeface="Inter"/>
              </a:rPr>
              <a:t>Align on agile execution: cadence, tools, team roles, and Definition of Done</a:t>
            </a:r>
            <a:endParaRPr sz="12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Why Separate Them?</a:t>
            </a:r>
            <a:endParaRPr b="1" dirty="0">
              <a:solidFill>
                <a:schemeClr val="dk1"/>
              </a:solidFill>
              <a:latin typeface="Inter"/>
              <a:ea typeface="Inter"/>
              <a:cs typeface="Inter"/>
              <a:sym typeface="Inter"/>
            </a:endParaRPr>
          </a:p>
          <a:p>
            <a:pPr marL="457200" lvl="0" indent="-304800" algn="l" rtl="0">
              <a:lnSpc>
                <a:spcPct val="115000"/>
              </a:lnSpc>
              <a:spcBef>
                <a:spcPts val="1200"/>
              </a:spcBef>
              <a:spcAft>
                <a:spcPts val="0"/>
              </a:spcAft>
              <a:buClr>
                <a:schemeClr val="dk1"/>
              </a:buClr>
              <a:buSzPts val="1200"/>
              <a:buFont typeface="Inter"/>
              <a:buChar char="●"/>
            </a:pPr>
            <a:r>
              <a:rPr lang="en" sz="1200" dirty="0">
                <a:solidFill>
                  <a:schemeClr val="dk1"/>
                </a:solidFill>
                <a:latin typeface="Inter"/>
                <a:ea typeface="Inter"/>
                <a:cs typeface="Inter"/>
                <a:sym typeface="Inter"/>
              </a:rPr>
              <a:t>Clarifies responsibilities across business and delivery domains.</a:t>
            </a:r>
            <a:endParaRPr sz="1200" dirty="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Font typeface="Inter"/>
              <a:buChar char="●"/>
            </a:pPr>
            <a:r>
              <a:rPr lang="en" sz="1200" dirty="0">
                <a:solidFill>
                  <a:schemeClr val="dk1"/>
                </a:solidFill>
                <a:latin typeface="Inter"/>
                <a:ea typeface="Inter"/>
                <a:cs typeface="Inter"/>
                <a:sym typeface="Inter"/>
              </a:rPr>
              <a:t>Prevents confusion between contractual terms and working methods.</a:t>
            </a:r>
            <a:endParaRPr sz="1200" dirty="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Font typeface="Inter"/>
              <a:buChar char="●"/>
            </a:pPr>
            <a:r>
              <a:rPr lang="en" sz="1200" dirty="0">
                <a:solidFill>
                  <a:schemeClr val="dk1"/>
                </a:solidFill>
                <a:latin typeface="Inter"/>
                <a:ea typeface="Inter"/>
                <a:cs typeface="Inter"/>
                <a:sym typeface="Inter"/>
              </a:rPr>
              <a:t>Sets a foundation for communication, escalation, and shared delivery rhythm.</a:t>
            </a:r>
            <a:endParaRPr sz="12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500" dirty="0">
              <a:solidFill>
                <a:schemeClr val="dk1"/>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4"/>
        <p:cNvGrpSpPr/>
        <p:nvPr/>
      </p:nvGrpSpPr>
      <p:grpSpPr>
        <a:xfrm>
          <a:off x="0" y="0"/>
          <a:ext cx="0" cy="0"/>
          <a:chOff x="0" y="0"/>
          <a:chExt cx="0" cy="0"/>
        </a:xfrm>
      </p:grpSpPr>
      <p:sp>
        <p:nvSpPr>
          <p:cNvPr id="685" name="Google Shape;685;p9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0"/>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What Makes Cloud Contract Oversight Different?</a:t>
            </a:r>
          </a:p>
        </p:txBody>
      </p:sp>
      <p:sp>
        <p:nvSpPr>
          <p:cNvPr id="687" name="Google Shape;687;p90"/>
          <p:cNvSpPr/>
          <p:nvPr/>
        </p:nvSpPr>
        <p:spPr>
          <a:xfrm>
            <a:off x="609600" y="2159450"/>
            <a:ext cx="71928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200">
                <a:solidFill>
                  <a:schemeClr val="dk1"/>
                </a:solidFill>
                <a:latin typeface="Inter"/>
                <a:ea typeface="Inter"/>
                <a:cs typeface="Inter"/>
                <a:sym typeface="Inter"/>
              </a:rPr>
              <a:t>Federal cloud provisioning requires active government involvement, not vendor-only automation. As a CO or COR, you are responsible for:</a:t>
            </a:r>
            <a:endParaRPr sz="1200">
              <a:solidFill>
                <a:schemeClr val="dk1"/>
              </a:solidFill>
              <a:latin typeface="Inter"/>
              <a:ea typeface="Inter"/>
              <a:cs typeface="Inter"/>
              <a:sym typeface="Inter"/>
            </a:endParaRPr>
          </a:p>
          <a:p>
            <a:pPr marL="457200" lvl="0" indent="-304800" algn="l" rtl="0">
              <a:lnSpc>
                <a:spcPct val="115000"/>
              </a:lnSpc>
              <a:spcBef>
                <a:spcPts val="1200"/>
              </a:spcBef>
              <a:spcAft>
                <a:spcPts val="0"/>
              </a:spcAft>
              <a:buClr>
                <a:schemeClr val="dk1"/>
              </a:buClr>
              <a:buSzPts val="1200"/>
              <a:buChar char="●"/>
            </a:pPr>
            <a:r>
              <a:rPr lang="en" sz="1200" b="1">
                <a:solidFill>
                  <a:schemeClr val="dk1"/>
                </a:solidFill>
                <a:latin typeface="Inter"/>
                <a:ea typeface="Inter"/>
                <a:cs typeface="Inter"/>
                <a:sym typeface="Inter"/>
              </a:rPr>
              <a:t>Security Compliance:</a:t>
            </a:r>
            <a:r>
              <a:rPr lang="en" sz="1200">
                <a:solidFill>
                  <a:schemeClr val="dk1"/>
                </a:solidFill>
                <a:latin typeface="Inter"/>
                <a:ea typeface="Inter"/>
                <a:cs typeface="Inter"/>
                <a:sym typeface="Inter"/>
              </a:rPr>
              <a:t> Confirm FedRAMP/FISMA status, incident procedures, and data hosting requirements.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Inter"/>
                <a:ea typeface="Inter"/>
                <a:cs typeface="Inter"/>
                <a:sym typeface="Inter"/>
              </a:rPr>
              <a:t>Data Ownership &amp; Governance:</a:t>
            </a:r>
            <a:r>
              <a:rPr lang="en" sz="1200">
                <a:solidFill>
                  <a:schemeClr val="dk1"/>
                </a:solidFill>
                <a:latin typeface="Inter"/>
                <a:ea typeface="Inter"/>
                <a:cs typeface="Inter"/>
                <a:sym typeface="Inter"/>
              </a:rPr>
              <a:t> Ensure contracts define who owns the data, encryption roles, and offboarding protections.</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Inter"/>
                <a:ea typeface="Inter"/>
                <a:cs typeface="Inter"/>
                <a:sym typeface="Inter"/>
              </a:rPr>
              <a:t>Access Management: </a:t>
            </a:r>
            <a:r>
              <a:rPr lang="en" sz="1200">
                <a:solidFill>
                  <a:schemeClr val="dk1"/>
                </a:solidFill>
                <a:latin typeface="Inter"/>
                <a:ea typeface="Inter"/>
                <a:cs typeface="Inter"/>
                <a:sym typeface="Inter"/>
              </a:rPr>
              <a:t>Validate provisioning processes, least privilege controls (RBAC), and audit visibility.</a:t>
            </a:r>
            <a:br>
              <a:rPr lang="en" sz="1200">
                <a:solidFill>
                  <a:schemeClr val="dk1"/>
                </a:solidFill>
                <a:latin typeface="Inter"/>
                <a:ea typeface="Inter"/>
                <a:cs typeface="Inter"/>
                <a:sym typeface="Inter"/>
              </a:rPr>
            </a:br>
            <a:endParaRPr sz="120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Inter"/>
                <a:ea typeface="Inter"/>
                <a:cs typeface="Inter"/>
                <a:sym typeface="Inter"/>
              </a:rPr>
              <a:t>Cost and Resource Monitoring: </a:t>
            </a:r>
            <a:r>
              <a:rPr lang="en" sz="1200">
                <a:solidFill>
                  <a:schemeClr val="dk1"/>
                </a:solidFill>
                <a:latin typeface="Inter"/>
                <a:ea typeface="Inter"/>
                <a:cs typeface="Inter"/>
                <a:sym typeface="Inter"/>
              </a:rPr>
              <a:t>Require reporting tools and alerts for usage, waste, and budget thresholds.</a:t>
            </a:r>
            <a:endParaRPr sz="120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500">
              <a:solidFill>
                <a:schemeClr val="dk1"/>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2"/>
        <p:cNvGrpSpPr/>
        <p:nvPr/>
      </p:nvGrpSpPr>
      <p:grpSpPr>
        <a:xfrm>
          <a:off x="0" y="0"/>
          <a:ext cx="0" cy="0"/>
          <a:chOff x="0" y="0"/>
          <a:chExt cx="0" cy="0"/>
        </a:xfrm>
      </p:grpSpPr>
      <p:sp>
        <p:nvSpPr>
          <p:cNvPr id="693" name="Google Shape;693;p9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1"/>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Exercise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695" name="Google Shape;695;p91"/>
          <p:cNvSpPr/>
          <p:nvPr/>
        </p:nvSpPr>
        <p:spPr>
          <a:xfrm>
            <a:off x="581100" y="2664725"/>
            <a:ext cx="64026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What is this?</a:t>
            </a:r>
            <a:endParaRPr b="1">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A role-based simulation, not a blame game</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Focused on identifying process gaps and improving response clarity</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Inspired by disaster recovery tabletop exercises</a:t>
            </a:r>
            <a:br>
              <a:rPr lang="en" sz="1300">
                <a:solidFill>
                  <a:schemeClr val="dk1"/>
                </a:solidFill>
                <a:latin typeface="Inter"/>
                <a:ea typeface="Inter"/>
                <a:cs typeface="Inter"/>
                <a:sym typeface="Inter"/>
              </a:rPr>
            </a:br>
            <a:endParaRPr sz="130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When to Use:</a:t>
            </a:r>
            <a:endParaRPr b="1">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a:solidFill>
                  <a:schemeClr val="dk1"/>
                </a:solidFill>
                <a:latin typeface="Inter"/>
                <a:ea typeface="Inter"/>
                <a:cs typeface="Inter"/>
                <a:sym typeface="Inter"/>
              </a:rPr>
              <a:t>During contract performance oversight</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After onboarding new team members</a:t>
            </a:r>
            <a:endParaRPr sz="130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a:solidFill>
                  <a:schemeClr val="dk1"/>
                </a:solidFill>
                <a:latin typeface="Inter"/>
                <a:ea typeface="Inter"/>
                <a:cs typeface="Inter"/>
                <a:sym typeface="Inter"/>
              </a:rPr>
              <a:t>In preparation for or after policy/contract updates</a:t>
            </a:r>
            <a:br>
              <a:rPr lang="en" sz="1300">
                <a:solidFill>
                  <a:schemeClr val="dk1"/>
                </a:solidFill>
                <a:latin typeface="Inter"/>
                <a:ea typeface="Inter"/>
                <a:cs typeface="Inter"/>
                <a:sym typeface="Inter"/>
              </a:rPr>
            </a:br>
            <a:endParaRPr sz="1800">
              <a:solidFill>
                <a:schemeClr val="dk1"/>
              </a:solidFill>
              <a:latin typeface="Inter"/>
              <a:ea typeface="Inter"/>
              <a:cs typeface="Inter"/>
              <a:sym typeface="Inter"/>
            </a:endParaRPr>
          </a:p>
          <a:p>
            <a:pPr marL="457200" lvl="0" indent="0" algn="l" rtl="0">
              <a:spcBef>
                <a:spcPts val="1200"/>
              </a:spcBef>
              <a:spcAft>
                <a:spcPts val="0"/>
              </a:spcAft>
              <a:buNone/>
            </a:pPr>
            <a:endParaRPr sz="180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a:latin typeface="Inter"/>
              <a:ea typeface="Inter"/>
              <a:cs typeface="Inter"/>
              <a:sym typeface="Inter"/>
            </a:endParaRPr>
          </a:p>
        </p:txBody>
      </p:sp>
      <p:pic>
        <p:nvPicPr>
          <p:cNvPr id="696" name="Google Shape;696;p91" descr="Group activity icon"/>
          <p:cNvPicPr preferRelativeResize="0"/>
          <p:nvPr/>
        </p:nvPicPr>
        <p:blipFill>
          <a:blip r:embed="rId3">
            <a:alphaModFix/>
          </a:blip>
          <a:stretch>
            <a:fillRect/>
          </a:stretch>
        </p:blipFill>
        <p:spPr>
          <a:xfrm>
            <a:off x="6606914" y="1730600"/>
            <a:ext cx="2057400" cy="205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1"/>
        <p:cNvGrpSpPr/>
        <p:nvPr/>
      </p:nvGrpSpPr>
      <p:grpSpPr>
        <a:xfrm>
          <a:off x="0" y="0"/>
          <a:ext cx="0" cy="0"/>
          <a:chOff x="0" y="0"/>
          <a:chExt cx="0" cy="0"/>
        </a:xfrm>
      </p:grpSpPr>
      <p:sp>
        <p:nvSpPr>
          <p:cNvPr id="702" name="Google Shape;702;p9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2"/>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Exercise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704" name="Google Shape;704;p92"/>
          <p:cNvSpPr/>
          <p:nvPr/>
        </p:nvSpPr>
        <p:spPr>
          <a:xfrm>
            <a:off x="581100" y="2664725"/>
            <a:ext cx="64026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How it Works: </a:t>
            </a:r>
            <a:endParaRPr sz="1300" dirty="0">
              <a:solidFill>
                <a:schemeClr val="dk1"/>
              </a:solidFill>
              <a:latin typeface="Inter"/>
              <a:ea typeface="Inter"/>
              <a:cs typeface="Inter"/>
              <a:sym typeface="Inter"/>
            </a:endParaRPr>
          </a:p>
          <a:p>
            <a:pPr marL="457200" lvl="0" indent="-323850" algn="l" rtl="0">
              <a:lnSpc>
                <a:spcPct val="115000"/>
              </a:lnSpc>
              <a:spcBef>
                <a:spcPts val="1200"/>
              </a:spcBef>
              <a:spcAft>
                <a:spcPts val="0"/>
              </a:spcAft>
              <a:buClr>
                <a:schemeClr val="dk1"/>
              </a:buClr>
              <a:buSzPts val="1500"/>
              <a:buFont typeface="Inter"/>
              <a:buAutoNum type="arabicPeriod"/>
            </a:pPr>
            <a:r>
              <a:rPr lang="en" sz="1500" dirty="0">
                <a:solidFill>
                  <a:schemeClr val="dk1"/>
                </a:solidFill>
                <a:latin typeface="Inter"/>
                <a:ea typeface="Inter"/>
                <a:cs typeface="Inter"/>
                <a:sym typeface="Inter"/>
              </a:rPr>
              <a:t>Review the breach scenario.</a:t>
            </a:r>
            <a:endParaRPr sz="15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500" dirty="0">
                <a:solidFill>
                  <a:schemeClr val="dk1"/>
                </a:solidFill>
                <a:latin typeface="Inter"/>
                <a:ea typeface="Inter"/>
                <a:cs typeface="Inter"/>
                <a:sym typeface="Inter"/>
              </a:rPr>
              <a:t>React as your assigned role: What would you do in the first 6 hours?</a:t>
            </a:r>
            <a:endParaRPr sz="15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500" dirty="0">
                <a:solidFill>
                  <a:schemeClr val="dk1"/>
                </a:solidFill>
                <a:latin typeface="Inter"/>
                <a:ea typeface="Inter"/>
                <a:cs typeface="Inter"/>
                <a:sym typeface="Inter"/>
              </a:rPr>
              <a:t>Receive updated breach info and revise your role’s response.</a:t>
            </a:r>
            <a:endParaRPr sz="15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500" dirty="0">
                <a:solidFill>
                  <a:schemeClr val="dk1"/>
                </a:solidFill>
                <a:latin typeface="Inter"/>
                <a:ea typeface="Inter"/>
                <a:cs typeface="Inter"/>
                <a:sym typeface="Inter"/>
              </a:rPr>
              <a:t>Collaborate on a shared incident plan.</a:t>
            </a:r>
            <a:endParaRPr sz="15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500" dirty="0">
                <a:solidFill>
                  <a:schemeClr val="dk1"/>
                </a:solidFill>
                <a:latin typeface="Inter"/>
                <a:ea typeface="Inter"/>
                <a:cs typeface="Inter"/>
                <a:sym typeface="Inter"/>
              </a:rPr>
              <a:t>Reflect on where coordination succeeded—or failed.</a:t>
            </a:r>
            <a:endParaRPr sz="1500" dirty="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300"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705" name="Google Shape;705;p92"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sp>
        <p:nvSpPr>
          <p:cNvPr id="482" name="Google Shape;482;p66">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6">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6"/>
          <p:cNvSpPr>
            <a:spLocks noGrp="1"/>
          </p:cNvSpPr>
          <p:nvPr>
            <p:ph type="title" idx="4294967295"/>
          </p:nvPr>
        </p:nvSpPr>
        <p:spPr>
          <a:xfrm>
            <a:off x="609600" y="2154767"/>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At the conclusion of this module, you will be able to</a:t>
            </a:r>
          </a:p>
        </p:txBody>
      </p:sp>
      <p:sp>
        <p:nvSpPr>
          <p:cNvPr id="486" name="Google Shape;486;p66"/>
          <p:cNvSpPr/>
          <p:nvPr/>
        </p:nvSpPr>
        <p:spPr>
          <a:xfrm>
            <a:off x="4314700" y="1298850"/>
            <a:ext cx="4282200" cy="2545800"/>
          </a:xfrm>
          <a:prstGeom prst="rect">
            <a:avLst/>
          </a:prstGeom>
          <a:noFill/>
          <a:ln>
            <a:noFill/>
          </a:ln>
        </p:spPr>
        <p:txBody>
          <a:bodyPr spcFirstLastPara="1" wrap="square" lIns="91425" tIns="45700" rIns="91425" bIns="45700" anchor="ctr" anchorCtr="0">
            <a:noAutofit/>
          </a:bodyPr>
          <a:lstStyle/>
          <a:p>
            <a:pPr marL="457200" lvl="0" indent="-298450" algn="l" rtl="0">
              <a:lnSpc>
                <a:spcPct val="115000"/>
              </a:lnSpc>
              <a:spcBef>
                <a:spcPts val="120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Explain the role of product ownership in agile delivery and how it supports post-award success</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Describe how product owners, CORs, and vendors collaborate using agile tools and team rituals</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Identify agile performance metrics that go beyond compliance to measure true delivery value</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Compare traditional and agile performance measurement methods, including QASP alternatives and real-time metrics</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Outline strategies to launch a new digital services contract with the right people, tools, and processes in place</a:t>
            </a:r>
            <a:br>
              <a:rPr lang="en" sz="1100" i="1" dirty="0">
                <a:solidFill>
                  <a:schemeClr val="dk1"/>
                </a:solidFill>
                <a:latin typeface="Inter"/>
                <a:ea typeface="Inter"/>
                <a:cs typeface="Inter"/>
                <a:sym typeface="Inter"/>
              </a:rPr>
            </a:br>
            <a:endParaRPr sz="3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100" dirty="0">
                <a:solidFill>
                  <a:schemeClr val="dk1"/>
                </a:solidFill>
                <a:latin typeface="Inter"/>
                <a:ea typeface="Inter"/>
                <a:cs typeface="Inter"/>
                <a:sym typeface="Inter"/>
              </a:rPr>
              <a:t>Recognize early signs of delivery issues and explain approaches to address performance concerns in agile environments</a:t>
            </a:r>
            <a:br>
              <a:rPr lang="en" sz="1100" dirty="0">
                <a:solidFill>
                  <a:schemeClr val="dk1"/>
                </a:solidFill>
                <a:latin typeface="Inter"/>
                <a:ea typeface="Inter"/>
                <a:cs typeface="Inter"/>
                <a:sym typeface="Inter"/>
              </a:rPr>
            </a:br>
            <a:endParaRPr sz="1350" dirty="0">
              <a:solidFill>
                <a:schemeClr val="dk1"/>
              </a:solidFill>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0"/>
        <p:cNvGrpSpPr/>
        <p:nvPr/>
      </p:nvGrpSpPr>
      <p:grpSpPr>
        <a:xfrm>
          <a:off x="0" y="0"/>
          <a:ext cx="0" cy="0"/>
          <a:chOff x="0" y="0"/>
          <a:chExt cx="0" cy="0"/>
        </a:xfrm>
      </p:grpSpPr>
      <p:sp>
        <p:nvSpPr>
          <p:cNvPr id="711" name="Google Shape;711;p9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3"/>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Exercise - Roles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graphicFrame>
        <p:nvGraphicFramePr>
          <p:cNvPr id="713" name="Google Shape;713;p93"/>
          <p:cNvGraphicFramePr/>
          <p:nvPr>
            <p:extLst>
              <p:ext uri="{D42A27DB-BD31-4B8C-83A1-F6EECF244321}">
                <p14:modId xmlns:p14="http://schemas.microsoft.com/office/powerpoint/2010/main" val="1572342550"/>
              </p:ext>
            </p:extLst>
          </p:nvPr>
        </p:nvGraphicFramePr>
        <p:xfrm>
          <a:off x="609596" y="1223443"/>
          <a:ext cx="7668025" cy="3449625"/>
        </p:xfrm>
        <a:graphic>
          <a:graphicData uri="http://schemas.openxmlformats.org/drawingml/2006/table">
            <a:tbl>
              <a:tblPr firstRow="1">
                <a:noFill/>
                <a:tableStyleId>{DD3144EA-C6BA-4097-BDF5-5AD6353D3DCE}</a:tableStyleId>
              </a:tblPr>
              <a:tblGrid>
                <a:gridCol w="1353175">
                  <a:extLst>
                    <a:ext uri="{9D8B030D-6E8A-4147-A177-3AD203B41FA5}">
                      <a16:colId xmlns:a16="http://schemas.microsoft.com/office/drawing/2014/main" val="20000"/>
                    </a:ext>
                  </a:extLst>
                </a:gridCol>
                <a:gridCol w="6314850">
                  <a:extLst>
                    <a:ext uri="{9D8B030D-6E8A-4147-A177-3AD203B41FA5}">
                      <a16:colId xmlns:a16="http://schemas.microsoft.com/office/drawing/2014/main" val="20001"/>
                    </a:ext>
                  </a:extLst>
                </a:gridCol>
              </a:tblGrid>
              <a:tr h="416625">
                <a:tc>
                  <a:txBody>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Nunito"/>
                          <a:ea typeface="Nunito"/>
                          <a:cs typeface="Nunito"/>
                          <a:sym typeface="Nunito"/>
                        </a:rPr>
                        <a:t>Role</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dirty="0">
                          <a:solidFill>
                            <a:srgbClr val="000000"/>
                          </a:solidFill>
                          <a:latin typeface="Nunito"/>
                          <a:ea typeface="Nunito"/>
                          <a:cs typeface="Nunito"/>
                          <a:sym typeface="Nunito"/>
                        </a:rPr>
                        <a:t>Focus</a:t>
                      </a:r>
                      <a:endParaRPr sz="1400" u="none" strike="noStrike" cap="none" dirty="0"/>
                    </a:p>
                  </a:txBody>
                  <a:tcPr marL="63500" marR="63500" marT="63500" marB="635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CO</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Contract language enforcement, legal implications, modification authority</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COR</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Performance tracking, timeline validation, documentation review</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PO</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Risk to delivery, user impact, coordination with technical teams</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Vendor</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Detection, reporting, root cause analysis, remediation plan</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000000"/>
                          </a:solidFill>
                          <a:latin typeface="Nunito"/>
                          <a:ea typeface="Nunito"/>
                          <a:cs typeface="Nunito"/>
                          <a:sym typeface="Nunito"/>
                        </a:rPr>
                        <a:t>Security SME</a:t>
                      </a:r>
                      <a:endParaRPr sz="1400" u="none" strike="noStrike" cap="none"/>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solidFill>
                            <a:srgbClr val="000000"/>
                          </a:solidFill>
                          <a:latin typeface="Nunito"/>
                          <a:ea typeface="Nunito"/>
                          <a:cs typeface="Nunito"/>
                          <a:sym typeface="Nunito"/>
                        </a:rPr>
                        <a:t>(Optional) Adds realism and guidance on agency-specific requirements</a:t>
                      </a:r>
                      <a:endParaRPr sz="1400" u="none" strike="noStrike" cap="none" dirty="0"/>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8"/>
        <p:cNvGrpSpPr/>
        <p:nvPr/>
      </p:nvGrpSpPr>
      <p:grpSpPr>
        <a:xfrm>
          <a:off x="0" y="0"/>
          <a:ext cx="0" cy="0"/>
          <a:chOff x="0" y="0"/>
          <a:chExt cx="0" cy="0"/>
        </a:xfrm>
      </p:grpSpPr>
      <p:sp>
        <p:nvSpPr>
          <p:cNvPr id="719" name="Google Shape;719;p94"/>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Scenarios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720" name="Google Shape;720;p94"/>
          <p:cNvSpPr/>
          <p:nvPr/>
        </p:nvSpPr>
        <p:spPr>
          <a:xfrm>
            <a:off x="619050" y="2881775"/>
            <a:ext cx="64026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endParaRPr sz="13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300" b="1" dirty="0">
                <a:solidFill>
                  <a:schemeClr val="dk1"/>
                </a:solidFill>
                <a:latin typeface="Inter"/>
                <a:ea typeface="Inter"/>
                <a:cs typeface="Inter"/>
                <a:sym typeface="Inter"/>
              </a:rPr>
              <a:t>Step 1: Review Your Scenario</a:t>
            </a:r>
            <a:endParaRPr sz="1300" b="1" dirty="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Read the scenario carefully as a group.</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Identify the potential impact, risks, and affected stakeholders.</a:t>
            </a:r>
            <a:endParaRPr sz="13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300" b="1" dirty="0">
                <a:solidFill>
                  <a:schemeClr val="dk1"/>
                </a:solidFill>
                <a:latin typeface="Inter"/>
                <a:ea typeface="Inter"/>
                <a:cs typeface="Inter"/>
                <a:sym typeface="Inter"/>
              </a:rPr>
              <a:t>Step 2: React by Role</a:t>
            </a:r>
            <a:endParaRPr sz="1300" b="1" dirty="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As your assigned role (CO, COR, PO, Vendor, Security SME), respond:</a:t>
            </a:r>
            <a:br>
              <a:rPr lang="en" sz="1300" dirty="0">
                <a:solidFill>
                  <a:schemeClr val="dk1"/>
                </a:solidFill>
                <a:latin typeface="Inter"/>
                <a:ea typeface="Inter"/>
                <a:cs typeface="Inter"/>
                <a:sym typeface="Inter"/>
              </a:rPr>
            </a:br>
            <a:r>
              <a:rPr lang="en" sz="1300" dirty="0">
                <a:solidFill>
                  <a:schemeClr val="dk1"/>
                </a:solidFill>
                <a:latin typeface="Inter"/>
                <a:ea typeface="Inter"/>
                <a:cs typeface="Inter"/>
                <a:sym typeface="Inter"/>
              </a:rPr>
              <a:t> “What do I do in the first 6 hours after discovery?”</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Use your breach response worksheet to guide your thinking.</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Flag uncertainties or gaps in the process.</a:t>
            </a:r>
            <a:endParaRPr sz="13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300" b="1" dirty="0">
                <a:solidFill>
                  <a:schemeClr val="dk1"/>
                </a:solidFill>
                <a:latin typeface="Inter"/>
                <a:ea typeface="Inter"/>
                <a:cs typeface="Inter"/>
                <a:sym typeface="Inter"/>
              </a:rPr>
              <a:t>Step 3: Receive Update #1</a:t>
            </a:r>
            <a:endParaRPr sz="1300" b="1" dirty="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Facilitator will share an escalation: breach confirmed with broader scope.</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Update your role’s plan accordingly.</a:t>
            </a:r>
            <a:br>
              <a:rPr lang="en" sz="1300" dirty="0">
                <a:solidFill>
                  <a:schemeClr val="dk1"/>
                </a:solidFill>
                <a:latin typeface="Inter"/>
                <a:ea typeface="Inter"/>
                <a:cs typeface="Inter"/>
                <a:sym typeface="Inter"/>
              </a:rPr>
            </a:br>
            <a:endParaRPr sz="1700" dirty="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300" dirty="0">
              <a:solidFill>
                <a:schemeClr val="dk1"/>
              </a:solidFill>
              <a:latin typeface="Inter"/>
              <a:ea typeface="Inter"/>
              <a:cs typeface="Inter"/>
              <a:sym typeface="Inter"/>
            </a:endParaRPr>
          </a:p>
          <a:p>
            <a:pPr marL="457200" lvl="0" indent="0" algn="l" rtl="0">
              <a:spcBef>
                <a:spcPts val="1200"/>
              </a:spcBef>
              <a:spcAft>
                <a:spcPts val="0"/>
              </a:spcAft>
              <a:buNone/>
            </a:pP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721" name="Google Shape;721;p94"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6"/>
        <p:cNvGrpSpPr/>
        <p:nvPr/>
      </p:nvGrpSpPr>
      <p:grpSpPr>
        <a:xfrm>
          <a:off x="0" y="0"/>
          <a:ext cx="0" cy="0"/>
          <a:chOff x="0" y="0"/>
          <a:chExt cx="0" cy="0"/>
        </a:xfrm>
      </p:grpSpPr>
      <p:sp>
        <p:nvSpPr>
          <p:cNvPr id="727" name="Google Shape;727;p9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5"/>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Cloud Breach Scenarios </a:t>
            </a:r>
          </a:p>
        </p:txBody>
      </p:sp>
      <p:sp>
        <p:nvSpPr>
          <p:cNvPr id="729" name="Google Shape;729;p95">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4"/>
        <p:cNvGrpSpPr/>
        <p:nvPr/>
      </p:nvGrpSpPr>
      <p:grpSpPr>
        <a:xfrm>
          <a:off x="0" y="0"/>
          <a:ext cx="0" cy="0"/>
          <a:chOff x="0" y="0"/>
          <a:chExt cx="0" cy="0"/>
        </a:xfrm>
      </p:grpSpPr>
      <p:sp>
        <p:nvSpPr>
          <p:cNvPr id="735" name="Google Shape;735;p9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96"/>
          <p:cNvSpPr>
            <a:spLocks noGrp="1"/>
          </p:cNvSpPr>
          <p:nvPr>
            <p:ph type="title" idx="4294967295"/>
          </p:nvPr>
        </p:nvSpPr>
        <p:spPr>
          <a:xfrm>
            <a:off x="742013" y="438150"/>
            <a:ext cx="4650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Scenario 1: Delayed Notification</a:t>
            </a:r>
            <a:endParaRPr kumimoji="0" lang="en-US" sz="22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37" name="Google Shape;737;p96"/>
          <p:cNvSpPr txBox="1"/>
          <p:nvPr/>
        </p:nvSpPr>
        <p:spPr>
          <a:xfrm>
            <a:off x="742013" y="1295400"/>
            <a:ext cx="7659900" cy="246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Inter"/>
                <a:ea typeface="Inter"/>
                <a:cs typeface="Inter"/>
                <a:sym typeface="Inter"/>
              </a:rPr>
              <a:t>A contractor-managed cloud platform supporting a benefits application detects unauthorized access to log files that include session tokens and metadata. The incident is flagged by the vendor’s monitoring tools at 3:00 AM, and their internal team initiates triage. However, due to unclear escalation procedures and fear of over-reporting, they wait until 10:00 AM to notify the government. The data exposure window remains uncertain.</a:t>
            </a:r>
            <a:endParaRPr/>
          </a:p>
          <a:p>
            <a:pPr marL="0" marR="0" lvl="0" indent="0" algn="l" rtl="0">
              <a:lnSpc>
                <a:spcPct val="100000"/>
              </a:lnSpc>
              <a:spcBef>
                <a:spcPts val="0"/>
              </a:spcBef>
              <a:spcAft>
                <a:spcPts val="0"/>
              </a:spcAft>
              <a:buNone/>
            </a:pP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9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97"/>
          <p:cNvSpPr>
            <a:spLocks noGrp="1"/>
          </p:cNvSpPr>
          <p:nvPr>
            <p:ph type="title" idx="4294967295"/>
          </p:nvPr>
        </p:nvSpPr>
        <p:spPr>
          <a:xfrm>
            <a:off x="795533" y="438150"/>
            <a:ext cx="4650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sym typeface="Arial"/>
              </a:rPr>
              <a:t>Scenario 2: COR on Leave</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45" name="Google Shape;745;p97"/>
          <p:cNvSpPr txBox="1"/>
          <p:nvPr/>
        </p:nvSpPr>
        <p:spPr>
          <a:xfrm>
            <a:off x="795533" y="1295400"/>
            <a:ext cx="7659900" cy="246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Inter"/>
                <a:ea typeface="Inter"/>
                <a:cs typeface="Inter"/>
                <a:sym typeface="Inter"/>
              </a:rPr>
              <a:t>A contractor-managed cloud platform supporting a benefits application detects unauthorized access to log files that include session tokens and metadata. The incident is flagged by the vendor’s monitoring tools at 3:00 AM, and their internal team initiates triage. However, due to unclear escalation procedures and fear of over-reporting, they wait until 10:00 AM to notify the government. The data exposure window remains uncertain.</a:t>
            </a:r>
            <a:endParaRPr/>
          </a:p>
          <a:p>
            <a:pPr marL="0" marR="0" lvl="0" indent="0" algn="l" rtl="0">
              <a:lnSpc>
                <a:spcPct val="100000"/>
              </a:lnSpc>
              <a:spcBef>
                <a:spcPts val="0"/>
              </a:spcBef>
              <a:spcAft>
                <a:spcPts val="0"/>
              </a:spcAft>
              <a:buNone/>
            </a:pP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9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98"/>
          <p:cNvSpPr>
            <a:spLocks noGrp="1"/>
          </p:cNvSpPr>
          <p:nvPr>
            <p:ph type="title" idx="4294967295"/>
          </p:nvPr>
        </p:nvSpPr>
        <p:spPr>
          <a:xfrm>
            <a:off x="795533" y="498111"/>
            <a:ext cx="5457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sym typeface="Arial"/>
              </a:rPr>
              <a:t>Scenario 3: Internal Staff Breach</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53" name="Google Shape;753;p98"/>
          <p:cNvSpPr txBox="1"/>
          <p:nvPr/>
        </p:nvSpPr>
        <p:spPr>
          <a:xfrm>
            <a:off x="795533" y="1295400"/>
            <a:ext cx="7659900" cy="1970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Inter"/>
                <a:ea typeface="Inter"/>
                <a:cs typeface="Inter"/>
                <a:sym typeface="Inter"/>
              </a:rPr>
              <a:t>An agency staff member with privileged access to the vendor's cloud dashboard logs in after-hours and initiates several unauthorized queries that result in mass downloads of personally identifiable information (PII). The vendor detects the anomaly but hesitates to report it, unsure whether the activity was authorized. By the time clarification occurs, two days have passed.</a:t>
            </a: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9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99"/>
          <p:cNvSpPr>
            <a:spLocks noGrp="1"/>
          </p:cNvSpPr>
          <p:nvPr>
            <p:ph type="title" idx="4294967295"/>
          </p:nvPr>
        </p:nvSpPr>
        <p:spPr>
          <a:xfrm>
            <a:off x="833000" y="597625"/>
            <a:ext cx="7433400" cy="4272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Scenario 4: Partial Data Exposure with Ambiguous Scope</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61" name="Google Shape;761;p99"/>
          <p:cNvSpPr txBox="1"/>
          <p:nvPr/>
        </p:nvSpPr>
        <p:spPr>
          <a:xfrm>
            <a:off x="833008" y="1568366"/>
            <a:ext cx="7659900" cy="2462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a:solidFill>
                  <a:srgbClr val="000000"/>
                </a:solidFill>
                <a:latin typeface="Inter"/>
                <a:ea typeface="Inter"/>
                <a:cs typeface="Inter"/>
                <a:sym typeface="Inter"/>
              </a:rPr>
              <a:t>A vendor supporting a shared-service platform discovers that due to a configuration error, access control policies were not applied correctly across tenant environments. An internal audit reveals that external users may have been able to see portions of system configuration logs. It is unclear whether the logs contain any user data or if access was actually exploited.</a:t>
            </a:r>
            <a:endParaRPr/>
          </a:p>
          <a:p>
            <a:pPr marL="0" marR="0" lvl="0" indent="0" algn="l" rtl="0">
              <a:lnSpc>
                <a:spcPct val="100000"/>
              </a:lnSpc>
              <a:spcBef>
                <a:spcPts val="0"/>
              </a:spcBef>
              <a:spcAft>
                <a:spcPts val="0"/>
              </a:spcAft>
              <a:buNone/>
            </a:pPr>
            <a:br>
              <a:rPr lang="en" sz="1800" b="0" i="0" u="none" strike="noStrike" cap="none">
                <a:solidFill>
                  <a:srgbClr val="000000"/>
                </a:solidFill>
                <a:latin typeface="Arial"/>
                <a:ea typeface="Arial"/>
                <a:cs typeface="Arial"/>
                <a:sym typeface="Arial"/>
              </a:rPr>
            </a:br>
            <a:br>
              <a:rPr lang="en"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00"/>
          <p:cNvSpPr>
            <a:spLocks noGrp="1"/>
          </p:cNvSpPr>
          <p:nvPr>
            <p:ph type="title" idx="4294967295"/>
          </p:nvPr>
        </p:nvSpPr>
        <p:spPr>
          <a:xfrm>
            <a:off x="609600" y="530179"/>
            <a:ext cx="65808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Scenario 5: Misrouted Incident Response</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69" name="Google Shape;769;p100"/>
          <p:cNvSpPr txBox="1"/>
          <p:nvPr/>
        </p:nvSpPr>
        <p:spPr>
          <a:xfrm>
            <a:off x="609600" y="1374821"/>
            <a:ext cx="7659900" cy="2678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dirty="0">
                <a:solidFill>
                  <a:srgbClr val="000000"/>
                </a:solidFill>
                <a:latin typeface="Inter"/>
                <a:ea typeface="Inter"/>
                <a:cs typeface="Inter"/>
                <a:sym typeface="Inter"/>
              </a:rPr>
              <a:t>A junior developer at the vendor site notices suspicious log traffic and flags it as a potential breach. They follow internal procedures and submit a security incident ticket. However, due to incorrect routing rules, the alert goes to the agency’s Tier 1 help desk instead of security or the COR. The help desk does not escalate it for 48 hours. Once discovered, the scope of the breach has expanded.</a:t>
            </a:r>
            <a:br>
              <a:rPr lang="en" sz="1800" b="0" i="0" u="none" strike="noStrike" cap="none" dirty="0">
                <a:solidFill>
                  <a:srgbClr val="000000"/>
                </a:solidFill>
                <a:latin typeface="Arial"/>
                <a:ea typeface="Arial"/>
                <a:cs typeface="Arial"/>
                <a:sym typeface="Arial"/>
              </a:rPr>
            </a:br>
            <a:br>
              <a:rPr lang="en" sz="1400" b="0" i="0" u="none" strike="noStrike" cap="none" dirty="0">
                <a:solidFill>
                  <a:srgbClr val="000000"/>
                </a:solidFill>
                <a:latin typeface="Arial"/>
                <a:ea typeface="Arial"/>
                <a:cs typeface="Arial"/>
                <a:sym typeface="Arial"/>
              </a:rPr>
            </a:b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4"/>
        <p:cNvGrpSpPr/>
        <p:nvPr/>
      </p:nvGrpSpPr>
      <p:grpSpPr>
        <a:xfrm>
          <a:off x="0" y="0"/>
          <a:ext cx="0" cy="0"/>
          <a:chOff x="0" y="0"/>
          <a:chExt cx="0" cy="0"/>
        </a:xfrm>
      </p:grpSpPr>
      <p:sp>
        <p:nvSpPr>
          <p:cNvPr id="775" name="Google Shape;775;p101"/>
          <p:cNvSpPr>
            <a:spLocks noGrp="1"/>
          </p:cNvSpPr>
          <p:nvPr>
            <p:ph type="title" idx="4294967295"/>
          </p:nvPr>
        </p:nvSpPr>
        <p:spPr>
          <a:xfrm>
            <a:off x="609600" y="39107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Reflect as a Team</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76" name="Google Shape;776;p101"/>
          <p:cNvSpPr txBox="1"/>
          <p:nvPr/>
        </p:nvSpPr>
        <p:spPr>
          <a:xfrm>
            <a:off x="609600" y="1356230"/>
            <a:ext cx="5384700" cy="1965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120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What was your role’s biggest challenge in the scenario?</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Where did coordination break down—or work well?</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What gaps did you uncover in contract language or escalation paths?</a:t>
            </a:r>
            <a:endParaRPr sz="1300"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Font typeface="Inter"/>
              <a:buChar char="●"/>
            </a:pPr>
            <a:r>
              <a:rPr lang="en" sz="1300" dirty="0">
                <a:solidFill>
                  <a:schemeClr val="dk1"/>
                </a:solidFill>
                <a:latin typeface="Inter"/>
                <a:ea typeface="Inter"/>
                <a:cs typeface="Inter"/>
                <a:sym typeface="Inter"/>
              </a:rPr>
              <a:t>What changes would you make to your team’s current breach readiness?</a:t>
            </a:r>
            <a:endParaRPr sz="1300"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dirty="0">
              <a:solidFill>
                <a:schemeClr val="dk1"/>
              </a:solidFill>
              <a:latin typeface="Inter"/>
              <a:ea typeface="Inter"/>
              <a:cs typeface="Inter"/>
              <a:sym typeface="Inter"/>
            </a:endParaRPr>
          </a:p>
        </p:txBody>
      </p:sp>
      <p:pic>
        <p:nvPicPr>
          <p:cNvPr id="777" name="Google Shape;777;p101" descr="Group discussion icon"/>
          <p:cNvPicPr preferRelativeResize="0"/>
          <p:nvPr/>
        </p:nvPicPr>
        <p:blipFill>
          <a:blip r:embed="rId3">
            <a:alphaModFix/>
          </a:blip>
          <a:stretch>
            <a:fillRect/>
          </a:stretch>
        </p:blipFill>
        <p:spPr>
          <a:xfrm>
            <a:off x="5869166" y="1174373"/>
            <a:ext cx="2579024" cy="25790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2"/>
        <p:cNvGrpSpPr/>
        <p:nvPr/>
      </p:nvGrpSpPr>
      <p:grpSpPr>
        <a:xfrm>
          <a:off x="0" y="0"/>
          <a:ext cx="0" cy="0"/>
          <a:chOff x="0" y="0"/>
          <a:chExt cx="0" cy="0"/>
        </a:xfrm>
      </p:grpSpPr>
      <p:sp>
        <p:nvSpPr>
          <p:cNvPr id="783" name="Google Shape;783;p10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2">
            <a:extLst>
              <a:ext uri="{C183D7F6-B498-43B3-948B-1728B52AA6E4}">
                <adec:decorative xmlns:adec="http://schemas.microsoft.com/office/drawing/2017/decorative" val="1"/>
              </a:ext>
            </a:extLst>
          </p:cNvPr>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endParaRPr sz="1350">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125">
              <a:latin typeface="Inter"/>
              <a:ea typeface="Inter"/>
              <a:cs typeface="Inter"/>
              <a:sym typeface="Inter"/>
            </a:endParaRPr>
          </a:p>
        </p:txBody>
      </p:sp>
      <p:sp>
        <p:nvSpPr>
          <p:cNvPr id="785" name="Google Shape;785;p10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Laying the Groundwork for Agile Delivery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pic>
        <p:nvPicPr>
          <p:cNvPr id="786" name="Google Shape;786;p102" descr="Case study activity. Magnifying glass icon."/>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7"/>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Management of Digital Service Delivery</a:t>
            </a:r>
            <a:endParaRPr/>
          </a:p>
        </p:txBody>
      </p:sp>
      <p:sp>
        <p:nvSpPr>
          <p:cNvPr id="492" name="Google Shape;492;p67"/>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03"/>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Contract Management and Problem Resolution</a:t>
            </a:r>
            <a:endParaRPr/>
          </a:p>
        </p:txBody>
      </p:sp>
      <p:sp>
        <p:nvSpPr>
          <p:cNvPr id="792" name="Google Shape;792;p103"/>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4</a:t>
            </a:r>
            <a:endParaRPr sz="4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7"/>
        <p:cNvGrpSpPr/>
        <p:nvPr/>
      </p:nvGrpSpPr>
      <p:grpSpPr>
        <a:xfrm>
          <a:off x="0" y="0"/>
          <a:ext cx="0" cy="0"/>
          <a:chOff x="0" y="0"/>
          <a:chExt cx="0" cy="0"/>
        </a:xfrm>
      </p:grpSpPr>
      <p:sp>
        <p:nvSpPr>
          <p:cNvPr id="798" name="Google Shape;798;p104">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04">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4">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04"/>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02" name="Google Shape;802;p104">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803" name="Google Shape;803;p104"/>
          <p:cNvSpPr/>
          <p:nvPr/>
        </p:nvSpPr>
        <p:spPr>
          <a:xfrm>
            <a:off x="3522725" y="2795600"/>
            <a:ext cx="47775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Describes how to identify and address performance or delivery issues. </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Determine how to execute an exit strategy and course correct.</a:t>
            </a:r>
            <a:endParaRPr sz="1450"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450" b="1">
                <a:solidFill>
                  <a:schemeClr val="dk1"/>
                </a:solidFill>
                <a:latin typeface="Inter"/>
                <a:ea typeface="Inter"/>
                <a:cs typeface="Inter"/>
                <a:sym typeface="Inter"/>
              </a:rPr>
              <a:t>Demonstrate how to negotiate consideration in the context of agile delivery within federal contracting.</a:t>
            </a:r>
            <a:endParaRPr sz="1450" b="1">
              <a:solidFill>
                <a:schemeClr val="dk1"/>
              </a:solidFill>
              <a:latin typeface="Inter"/>
              <a:ea typeface="Inter"/>
              <a:cs typeface="Inter"/>
              <a:sym typeface="Inter"/>
            </a:endParaRPr>
          </a:p>
          <a:p>
            <a:pPr marL="0" marR="0" lvl="0" indent="0" algn="l" rtl="0">
              <a:lnSpc>
                <a:spcPct val="115000"/>
              </a:lnSpc>
              <a:spcBef>
                <a:spcPts val="1200"/>
              </a:spcBef>
              <a:spcAft>
                <a:spcPts val="1200"/>
              </a:spcAft>
              <a:buNone/>
            </a:pPr>
            <a:endParaRPr sz="1450" b="1">
              <a:solidFill>
                <a:schemeClr val="dk1"/>
              </a:solidFill>
              <a:latin typeface="Inter"/>
              <a:ea typeface="Inter"/>
              <a:cs typeface="Inter"/>
              <a:sym typeface="Inter"/>
            </a:endParaRPr>
          </a:p>
        </p:txBody>
      </p:sp>
      <p:sp>
        <p:nvSpPr>
          <p:cNvPr id="804" name="Google Shape;804;p104">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9"/>
        <p:cNvGrpSpPr/>
        <p:nvPr/>
      </p:nvGrpSpPr>
      <p:grpSpPr>
        <a:xfrm>
          <a:off x="0" y="0"/>
          <a:ext cx="0" cy="0"/>
          <a:chOff x="0" y="0"/>
          <a:chExt cx="0" cy="0"/>
        </a:xfrm>
      </p:grpSpPr>
      <p:sp>
        <p:nvSpPr>
          <p:cNvPr id="810" name="Google Shape;810;p10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5"/>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Executing an Exit Strategy or Course Correction</a:t>
            </a:r>
          </a:p>
        </p:txBody>
      </p:sp>
      <p:sp>
        <p:nvSpPr>
          <p:cNvPr id="812" name="Google Shape;812;p105"/>
          <p:cNvSpPr/>
          <p:nvPr/>
        </p:nvSpPr>
        <p:spPr>
          <a:xfrm>
            <a:off x="551100" y="2488175"/>
            <a:ext cx="55302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Even in well-structured agile contracts, you may need to:</a:t>
            </a:r>
            <a:endParaRPr b="1" dirty="0">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dirty="0">
                <a:solidFill>
                  <a:schemeClr val="dk1"/>
                </a:solidFill>
                <a:latin typeface="Inter"/>
                <a:ea typeface="Inter"/>
                <a:cs typeface="Inter"/>
                <a:sym typeface="Inter"/>
              </a:rPr>
              <a:t>Exit from a vendor relationship</a:t>
            </a:r>
            <a:endParaRPr dirty="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dirty="0">
                <a:solidFill>
                  <a:schemeClr val="dk1"/>
                </a:solidFill>
                <a:latin typeface="Inter"/>
                <a:ea typeface="Inter"/>
                <a:cs typeface="Inter"/>
                <a:sym typeface="Inter"/>
              </a:rPr>
              <a:t>Replace a module or service</a:t>
            </a:r>
            <a:endParaRPr dirty="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dirty="0">
                <a:solidFill>
                  <a:schemeClr val="dk1"/>
                </a:solidFill>
                <a:latin typeface="Inter"/>
                <a:ea typeface="Inter"/>
                <a:cs typeface="Inter"/>
                <a:sym typeface="Inter"/>
              </a:rPr>
              <a:t>Course-correct mid-performance</a:t>
            </a:r>
            <a:br>
              <a:rPr lang="en-US" dirty="0">
                <a:solidFill>
                  <a:schemeClr val="dk1"/>
                </a:solidFill>
                <a:latin typeface="Inter"/>
                <a:ea typeface="Inter"/>
                <a:cs typeface="Inter"/>
                <a:sym typeface="Inter"/>
              </a:rPr>
            </a:br>
            <a:endParaRPr lang="en-US"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Common Scenarios:</a:t>
            </a:r>
            <a:br>
              <a:rPr lang="en" b="1" dirty="0">
                <a:solidFill>
                  <a:schemeClr val="dk1"/>
                </a:solidFill>
                <a:latin typeface="Inter"/>
                <a:ea typeface="Inter"/>
                <a:cs typeface="Inter"/>
                <a:sym typeface="Inter"/>
              </a:rPr>
            </a:br>
            <a:endParaRPr lang="en" b="1" dirty="0">
              <a:solidFill>
                <a:schemeClr val="dk1"/>
              </a:solidFill>
              <a:latin typeface="Inter"/>
              <a:ea typeface="Inter"/>
              <a:cs typeface="Inter"/>
              <a:sym typeface="Inter"/>
            </a:endParaRPr>
          </a:p>
          <a:p>
            <a:pPr marL="457200" lvl="0" indent="-317500">
              <a:lnSpc>
                <a:spcPct val="115000"/>
              </a:lnSpc>
              <a:buClr>
                <a:schemeClr val="dk1"/>
              </a:buClr>
              <a:buSzPts val="1400"/>
              <a:buFont typeface="Inter"/>
              <a:buChar char="●"/>
            </a:pPr>
            <a:r>
              <a:rPr lang="en-US" dirty="0">
                <a:solidFill>
                  <a:schemeClr val="dk1"/>
                </a:solidFill>
                <a:latin typeface="Inter"/>
                <a:ea typeface="Inter"/>
                <a:cs typeface="Inter"/>
                <a:sym typeface="Inter"/>
              </a:rPr>
              <a:t>Modular Integration breakdowns</a:t>
            </a:r>
          </a:p>
          <a:p>
            <a:pPr marL="457200" lvl="0" indent="-317500">
              <a:lnSpc>
                <a:spcPct val="115000"/>
              </a:lnSpc>
              <a:buClr>
                <a:schemeClr val="dk1"/>
              </a:buClr>
              <a:buSzPts val="1400"/>
              <a:buFont typeface="Inter"/>
              <a:buChar char="●"/>
            </a:pPr>
            <a:r>
              <a:rPr lang="en-US" dirty="0">
                <a:solidFill>
                  <a:schemeClr val="dk1"/>
                </a:solidFill>
                <a:latin typeface="Inter"/>
                <a:ea typeface="Inter"/>
                <a:cs typeface="Inter"/>
                <a:sym typeface="Inter"/>
              </a:rPr>
              <a:t>Persistent performance gaps despite compliance</a:t>
            </a:r>
          </a:p>
          <a:p>
            <a:pPr marL="457200" lvl="0" indent="-317500">
              <a:lnSpc>
                <a:spcPct val="115000"/>
              </a:lnSpc>
              <a:buClr>
                <a:schemeClr val="dk1"/>
              </a:buClr>
              <a:buSzPts val="1400"/>
              <a:buFont typeface="Inter"/>
              <a:buChar char="●"/>
            </a:pPr>
            <a:r>
              <a:rPr lang="en-US" dirty="0">
                <a:solidFill>
                  <a:schemeClr val="dk1"/>
                </a:solidFill>
                <a:latin typeface="Inter"/>
                <a:ea typeface="Inter"/>
                <a:cs typeface="Inter"/>
                <a:sym typeface="Inter"/>
              </a:rPr>
              <a:t>Interdependencies creating new risks</a:t>
            </a:r>
          </a:p>
          <a:p>
            <a:pPr marL="457200" lvl="0" indent="-317500">
              <a:lnSpc>
                <a:spcPct val="115000"/>
              </a:lnSpc>
              <a:buClr>
                <a:schemeClr val="dk1"/>
              </a:buClr>
              <a:buSzPts val="1400"/>
              <a:buFont typeface="Inter"/>
              <a:buChar char="●"/>
            </a:pPr>
            <a:r>
              <a:rPr lang="en-US" dirty="0">
                <a:solidFill>
                  <a:schemeClr val="dk1"/>
                </a:solidFill>
                <a:latin typeface="Inter"/>
                <a:ea typeface="Inter"/>
                <a:cs typeface="Inter"/>
                <a:sym typeface="Inter"/>
              </a:rPr>
              <a:t>Conflicting stakeholder perspectives on root cause</a:t>
            </a:r>
            <a:endParaRPr sz="1200" dirty="0">
              <a:solidFill>
                <a:schemeClr val="dk1"/>
              </a:solidFill>
            </a:endParaRPr>
          </a:p>
          <a:p>
            <a:pPr marL="0" lvl="0" indent="0" algn="l" rtl="0">
              <a:spcBef>
                <a:spcPts val="1200"/>
              </a:spcBef>
              <a:spcAft>
                <a:spcPts val="0"/>
              </a:spcAft>
              <a:buNone/>
            </a:pPr>
            <a:endParaRPr sz="1600" dirty="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dirty="0">
              <a:solidFill>
                <a:schemeClr val="dk1"/>
              </a:solidFill>
              <a:latin typeface="Inter"/>
              <a:ea typeface="Inter"/>
              <a:cs typeface="Inter"/>
              <a:sym typeface="Inte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7"/>
        <p:cNvGrpSpPr/>
        <p:nvPr/>
      </p:nvGrpSpPr>
      <p:grpSpPr>
        <a:xfrm>
          <a:off x="0" y="0"/>
          <a:ext cx="0" cy="0"/>
          <a:chOff x="0" y="0"/>
          <a:chExt cx="0" cy="0"/>
        </a:xfrm>
      </p:grpSpPr>
      <p:sp>
        <p:nvSpPr>
          <p:cNvPr id="818" name="Google Shape;818;p10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06"/>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Balancing Exit vs. Recovery: What Would You Weigh?</a:t>
            </a:r>
          </a:p>
        </p:txBody>
      </p:sp>
      <p:sp>
        <p:nvSpPr>
          <p:cNvPr id="820" name="Google Shape;820;p106"/>
          <p:cNvSpPr/>
          <p:nvPr/>
        </p:nvSpPr>
        <p:spPr>
          <a:xfrm>
            <a:off x="627300" y="2564375"/>
            <a:ext cx="76089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Before you terminate or course-correct, consider:</a:t>
            </a:r>
            <a:endParaRPr b="1">
              <a:solidFill>
                <a:schemeClr val="dk1"/>
              </a:solidFill>
              <a:latin typeface="Inter"/>
              <a:ea typeface="Inter"/>
              <a:cs typeface="Inter"/>
              <a:sym typeface="Inter"/>
            </a:endParaRPr>
          </a:p>
          <a:p>
            <a:pPr marL="457200" lvl="0" indent="-317500" algn="l" rtl="0">
              <a:lnSpc>
                <a:spcPct val="115000"/>
              </a:lnSpc>
              <a:spcBef>
                <a:spcPts val="1200"/>
              </a:spcBef>
              <a:spcAft>
                <a:spcPts val="0"/>
              </a:spcAft>
              <a:buClr>
                <a:schemeClr val="dk1"/>
              </a:buClr>
              <a:buSzPts val="1400"/>
              <a:buFont typeface="Inter"/>
              <a:buChar char="●"/>
            </a:pPr>
            <a:r>
              <a:rPr lang="en">
                <a:solidFill>
                  <a:schemeClr val="dk1"/>
                </a:solidFill>
                <a:latin typeface="Inter"/>
                <a:ea typeface="Inter"/>
                <a:cs typeface="Inter"/>
                <a:sym typeface="Inter"/>
              </a:rPr>
              <a:t>What does </a:t>
            </a:r>
            <a:r>
              <a:rPr lang="en" i="1">
                <a:solidFill>
                  <a:schemeClr val="dk1"/>
                </a:solidFill>
                <a:latin typeface="Inter"/>
                <a:ea typeface="Inter"/>
                <a:cs typeface="Inter"/>
                <a:sym typeface="Inter"/>
              </a:rPr>
              <a:t>the contract</a:t>
            </a:r>
            <a:r>
              <a:rPr lang="en">
                <a:solidFill>
                  <a:schemeClr val="dk1"/>
                </a:solidFill>
                <a:latin typeface="Inter"/>
                <a:ea typeface="Inter"/>
                <a:cs typeface="Inter"/>
                <a:sym typeface="Inter"/>
              </a:rPr>
              <a:t> say about performance thresholds and remedies?</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Is the vendor failing in isolation—or exposing system-wide risks?</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What will it take to replace them—technically and administratively?</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Are you trading short-term disruption for long-term stability?</a:t>
            </a:r>
            <a:endParaRPr>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a:solidFill>
                  <a:schemeClr val="dk1"/>
                </a:solidFill>
                <a:latin typeface="Inter"/>
                <a:ea typeface="Inter"/>
                <a:cs typeface="Inter"/>
                <a:sym typeface="Inter"/>
              </a:rPr>
              <a:t>Will your choice preserve the modular vision or undermine it?</a:t>
            </a: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a:solidFill>
                  <a:schemeClr val="dk1"/>
                </a:solidFill>
                <a:latin typeface="Inter"/>
                <a:ea typeface="Inter"/>
                <a:cs typeface="Inter"/>
                <a:sym typeface="Inter"/>
              </a:rPr>
              <a:t>You don’t need to solve it now—but keep these tradeoffs in mind.</a:t>
            </a:r>
            <a:endParaRPr b="1">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b="1">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200">
              <a:solidFill>
                <a:schemeClr val="dk1"/>
              </a:solidFill>
            </a:endParaRPr>
          </a:p>
          <a:p>
            <a:pPr marL="0" lvl="0" indent="0" algn="l" rtl="0">
              <a:spcBef>
                <a:spcPts val="1200"/>
              </a:spcBef>
              <a:spcAft>
                <a:spcPts val="0"/>
              </a:spcAft>
              <a:buNone/>
            </a:pPr>
            <a:endParaRPr sz="160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a:solidFill>
                <a:schemeClr val="dk1"/>
              </a:solidFill>
              <a:latin typeface="Inter"/>
              <a:ea typeface="Inter"/>
              <a:cs typeface="Inter"/>
              <a:sym typeface="Inte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5"/>
        <p:cNvGrpSpPr/>
        <p:nvPr/>
      </p:nvGrpSpPr>
      <p:grpSpPr>
        <a:xfrm>
          <a:off x="0" y="0"/>
          <a:ext cx="0" cy="0"/>
          <a:chOff x="0" y="0"/>
          <a:chExt cx="0" cy="0"/>
        </a:xfrm>
      </p:grpSpPr>
      <p:sp>
        <p:nvSpPr>
          <p:cNvPr id="826" name="Google Shape;826;p10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07"/>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2"/>
        <p:cNvGrpSpPr/>
        <p:nvPr/>
      </p:nvGrpSpPr>
      <p:grpSpPr>
        <a:xfrm>
          <a:off x="0" y="0"/>
          <a:ext cx="0" cy="0"/>
          <a:chOff x="0" y="0"/>
          <a:chExt cx="0" cy="0"/>
        </a:xfrm>
      </p:grpSpPr>
      <p:sp>
        <p:nvSpPr>
          <p:cNvPr id="833" name="Google Shape;833;p10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08"/>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35" name="Google Shape;835;p108"/>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57200" lvl="0" indent="-314325" algn="l" rtl="0">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marL="457200" lvl="0" indent="-314325" algn="l" rtl="0">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7"/>
        <p:cNvGrpSpPr/>
        <p:nvPr/>
      </p:nvGrpSpPr>
      <p:grpSpPr>
        <a:xfrm>
          <a:off x="0" y="0"/>
          <a:ext cx="0" cy="0"/>
          <a:chOff x="0" y="0"/>
          <a:chExt cx="0" cy="0"/>
        </a:xfrm>
      </p:grpSpPr>
      <p:sp>
        <p:nvSpPr>
          <p:cNvPr id="498" name="Google Shape;498;p68">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8"/>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Agile Rituals and Procurement Alignment </a:t>
            </a:r>
          </a:p>
        </p:txBody>
      </p:sp>
      <p:sp>
        <p:nvSpPr>
          <p:cNvPr id="500" name="Google Shape;500;p68">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501" name="Google Shape;501;p68"/>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6"/>
        <p:cNvGrpSpPr/>
        <p:nvPr/>
      </p:nvGrpSpPr>
      <p:grpSpPr>
        <a:xfrm>
          <a:off x="0" y="0"/>
          <a:ext cx="0" cy="0"/>
          <a:chOff x="0" y="0"/>
          <a:chExt cx="0" cy="0"/>
        </a:xfrm>
      </p:grpSpPr>
      <p:sp>
        <p:nvSpPr>
          <p:cNvPr id="507" name="Google Shape;507;p69">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9">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9">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9"/>
          <p:cNvSpPr>
            <a:spLocks noGrp="1"/>
          </p:cNvSpPr>
          <p:nvPr>
            <p:ph type="title" idx="4294967295"/>
          </p:nvPr>
        </p:nvSpPr>
        <p:spPr>
          <a:xfrm>
            <a:off x="609600" y="2433638"/>
            <a:ext cx="3124200" cy="276225"/>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11" name="Google Shape;511;p69"/>
          <p:cNvSpPr/>
          <p:nvPr/>
        </p:nvSpPr>
        <p:spPr>
          <a:xfrm>
            <a:off x="3409625" y="2343150"/>
            <a:ext cx="4859700" cy="228600"/>
          </a:xfrm>
          <a:prstGeom prst="rect">
            <a:avLst/>
          </a:prstGeom>
          <a:noFill/>
          <a:ln>
            <a:noFill/>
          </a:ln>
        </p:spPr>
        <p:txBody>
          <a:bodyPr spcFirstLastPara="1" wrap="square" lIns="91425" tIns="45700" rIns="91425" bIns="45700" anchor="ctr" anchorCtr="0">
            <a:noAutofit/>
          </a:bodyPr>
          <a:lstStyle/>
          <a:p>
            <a:pPr marL="0" lvl="0" indent="0" algn="l" rtl="0">
              <a:lnSpc>
                <a:spcPct val="132000"/>
              </a:lnSpc>
              <a:spcBef>
                <a:spcPts val="0"/>
              </a:spcBef>
              <a:spcAft>
                <a:spcPts val="0"/>
              </a:spcAft>
              <a:buClr>
                <a:schemeClr val="dk1"/>
              </a:buClr>
              <a:buSzPts val="1100"/>
              <a:buFont typeface="Arial"/>
              <a:buNone/>
            </a:pPr>
            <a:r>
              <a:rPr lang="en" sz="1100" b="1" dirty="0">
                <a:solidFill>
                  <a:schemeClr val="dk1"/>
                </a:solidFill>
                <a:latin typeface="Inter"/>
                <a:ea typeface="Inter"/>
                <a:cs typeface="Inter"/>
                <a:sym typeface="Inter"/>
              </a:rPr>
              <a:t>Define the role of product ownership in federal digital service delivery.</a:t>
            </a:r>
            <a:br>
              <a:rPr lang="en" sz="1100" b="1" i="1" dirty="0">
                <a:solidFill>
                  <a:schemeClr val="dk1"/>
                </a:solidFill>
                <a:latin typeface="Inter"/>
                <a:ea typeface="Inter"/>
                <a:cs typeface="Inter"/>
                <a:sym typeface="Inter"/>
              </a:rPr>
            </a:br>
            <a:endParaRPr sz="1100" b="1" i="1" dirty="0">
              <a:solidFill>
                <a:schemeClr val="dk1"/>
              </a:solidFill>
              <a:latin typeface="Inter"/>
              <a:ea typeface="Inter"/>
              <a:cs typeface="Inter"/>
              <a:sym typeface="Inter"/>
            </a:endParaRPr>
          </a:p>
          <a:p>
            <a:pPr marL="0" lvl="0" indent="0" algn="l" rtl="0">
              <a:lnSpc>
                <a:spcPct val="132000"/>
              </a:lnSpc>
              <a:spcBef>
                <a:spcPts val="0"/>
              </a:spcBef>
              <a:spcAft>
                <a:spcPts val="0"/>
              </a:spcAft>
              <a:buClr>
                <a:schemeClr val="dk1"/>
              </a:buClr>
              <a:buSzPts val="1100"/>
              <a:buFont typeface="Arial"/>
              <a:buNone/>
            </a:pPr>
            <a:r>
              <a:rPr lang="en" sz="1100" b="1" dirty="0">
                <a:solidFill>
                  <a:schemeClr val="dk1"/>
                </a:solidFill>
                <a:latin typeface="Inter"/>
                <a:ea typeface="Inter"/>
                <a:cs typeface="Inter"/>
                <a:sym typeface="Inter"/>
              </a:rPr>
              <a:t>Explain how Contracting Officer’s Representatives (CORs) and Product Owners (POs) collaborate to support agile delivery.</a:t>
            </a:r>
            <a:br>
              <a:rPr lang="en" sz="1100" b="1" i="1" dirty="0">
                <a:solidFill>
                  <a:schemeClr val="dk1"/>
                </a:solidFill>
                <a:latin typeface="Inter"/>
                <a:ea typeface="Inter"/>
                <a:cs typeface="Inter"/>
                <a:sym typeface="Inter"/>
              </a:rPr>
            </a:br>
            <a:endParaRPr sz="1100" b="1" i="1" dirty="0">
              <a:solidFill>
                <a:schemeClr val="dk1"/>
              </a:solidFill>
              <a:latin typeface="Inter"/>
              <a:ea typeface="Inter"/>
              <a:cs typeface="Inter"/>
              <a:sym typeface="Inter"/>
            </a:endParaRPr>
          </a:p>
          <a:p>
            <a:pPr marL="0" lvl="0" indent="0" algn="l" rtl="0">
              <a:lnSpc>
                <a:spcPct val="132000"/>
              </a:lnSpc>
              <a:spcBef>
                <a:spcPts val="0"/>
              </a:spcBef>
              <a:spcAft>
                <a:spcPts val="0"/>
              </a:spcAft>
              <a:buClr>
                <a:schemeClr val="dk1"/>
              </a:buClr>
              <a:buSzPts val="1100"/>
              <a:buFont typeface="Arial"/>
              <a:buNone/>
            </a:pPr>
            <a:r>
              <a:rPr lang="en" sz="1100" b="1" dirty="0">
                <a:solidFill>
                  <a:schemeClr val="dk1"/>
                </a:solidFill>
                <a:latin typeface="Inter"/>
                <a:ea typeface="Inter"/>
                <a:cs typeface="Inter"/>
                <a:sym typeface="Inter"/>
              </a:rPr>
              <a:t>Describe the importance of communication, shared understanding, and agile rituals in cross-functional teams.</a:t>
            </a:r>
            <a:br>
              <a:rPr lang="en" sz="1100" b="1" dirty="0">
                <a:solidFill>
                  <a:schemeClr val="dk1"/>
                </a:solidFill>
                <a:latin typeface="Inter"/>
                <a:ea typeface="Inter"/>
                <a:cs typeface="Inter"/>
                <a:sym typeface="Inter"/>
              </a:rPr>
            </a:br>
            <a:r>
              <a:rPr lang="en" sz="1100" b="1" dirty="0">
                <a:solidFill>
                  <a:schemeClr val="dk1"/>
                </a:solidFill>
                <a:latin typeface="Inter"/>
                <a:ea typeface="Inter"/>
                <a:cs typeface="Inter"/>
                <a:sym typeface="Inter"/>
              </a:rPr>
              <a:t> </a:t>
            </a:r>
            <a:endParaRPr sz="1100" b="1" i="1" dirty="0">
              <a:solidFill>
                <a:schemeClr val="dk1"/>
              </a:solidFill>
              <a:latin typeface="Inter"/>
              <a:ea typeface="Inter"/>
              <a:cs typeface="Inter"/>
              <a:sym typeface="Inter"/>
            </a:endParaRPr>
          </a:p>
          <a:p>
            <a:pPr marL="0" lvl="0" indent="0" algn="l" rtl="0">
              <a:lnSpc>
                <a:spcPct val="132000"/>
              </a:lnSpc>
              <a:spcBef>
                <a:spcPts val="0"/>
              </a:spcBef>
              <a:spcAft>
                <a:spcPts val="0"/>
              </a:spcAft>
              <a:buClr>
                <a:schemeClr val="dk1"/>
              </a:buClr>
              <a:buSzPts val="1100"/>
              <a:buFont typeface="Arial"/>
              <a:buNone/>
            </a:pPr>
            <a:r>
              <a:rPr lang="en" sz="1100" b="1" dirty="0">
                <a:solidFill>
                  <a:schemeClr val="dk1"/>
                </a:solidFill>
                <a:latin typeface="Inter"/>
                <a:ea typeface="Inter"/>
                <a:cs typeface="Inter"/>
                <a:sym typeface="Inter"/>
              </a:rPr>
              <a:t>Identify ways to help teams celebrate progress and recognize success in agile environments.</a:t>
            </a:r>
            <a:br>
              <a:rPr lang="en" sz="1100" b="1" dirty="0">
                <a:solidFill>
                  <a:schemeClr val="dk1"/>
                </a:solidFill>
              </a:rPr>
            </a:br>
            <a:endParaRPr sz="1100" i="1" dirty="0">
              <a:solidFill>
                <a:schemeClr val="dk1"/>
              </a:solidFill>
            </a:endParaRPr>
          </a:p>
          <a:p>
            <a:pPr marL="0" marR="0" lvl="0" indent="0" algn="l" rtl="0">
              <a:lnSpc>
                <a:spcPct val="132000"/>
              </a:lnSpc>
              <a:spcBef>
                <a:spcPts val="0"/>
              </a:spcBef>
              <a:spcAft>
                <a:spcPts val="0"/>
              </a:spcAft>
              <a:buClr>
                <a:srgbClr val="000000"/>
              </a:buClr>
              <a:buSzPts val="1350"/>
              <a:buFont typeface="Inter"/>
              <a:buNone/>
            </a:pPr>
            <a:endParaRPr sz="1350" b="1" dirty="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6"/>
        <p:cNvGrpSpPr/>
        <p:nvPr/>
      </p:nvGrpSpPr>
      <p:grpSpPr>
        <a:xfrm>
          <a:off x="0" y="0"/>
          <a:ext cx="0" cy="0"/>
          <a:chOff x="0" y="0"/>
          <a:chExt cx="0" cy="0"/>
        </a:xfrm>
      </p:grpSpPr>
      <p:sp>
        <p:nvSpPr>
          <p:cNvPr id="517" name="Google Shape;517;p7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0"/>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The CO’s Role in Agile Doesn’t End at Award</a:t>
            </a:r>
          </a:p>
        </p:txBody>
      </p:sp>
      <p:sp>
        <p:nvSpPr>
          <p:cNvPr id="519" name="Google Shape;519;p70"/>
          <p:cNvSpPr txBox="1"/>
          <p:nvPr/>
        </p:nvSpPr>
        <p:spPr>
          <a:xfrm>
            <a:off x="715950" y="1446400"/>
            <a:ext cx="5810100" cy="2433713"/>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Clr>
                <a:schemeClr val="dk1"/>
              </a:buClr>
              <a:buSzPts val="1400"/>
              <a:buFont typeface="Inter"/>
              <a:buChar char="●"/>
            </a:pPr>
            <a:r>
              <a:rPr lang="en" dirty="0">
                <a:solidFill>
                  <a:schemeClr val="dk1"/>
                </a:solidFill>
                <a:latin typeface="Inter"/>
                <a:ea typeface="Inter"/>
                <a:cs typeface="Inter"/>
                <a:sym typeface="Inter"/>
              </a:rPr>
              <a:t>Agile delivery requires ongoing involvement, not a handoff.</a:t>
            </a:r>
            <a:br>
              <a:rPr lang="en" dirty="0">
                <a:solidFill>
                  <a:schemeClr val="dk1"/>
                </a:solidFill>
                <a:latin typeface="Inter"/>
                <a:ea typeface="Inter"/>
                <a:cs typeface="Inter"/>
                <a:sym typeface="Inter"/>
              </a:rPr>
            </a:br>
            <a:endParaRPr sz="1000" dirty="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dirty="0">
                <a:solidFill>
                  <a:schemeClr val="dk1"/>
                </a:solidFill>
                <a:latin typeface="Inter"/>
                <a:ea typeface="Inter"/>
                <a:cs typeface="Inter"/>
                <a:sym typeface="Inter"/>
              </a:rPr>
              <a:t>COs support alignment, risk management, and team coordination.</a:t>
            </a:r>
            <a:br>
              <a:rPr lang="en" dirty="0">
                <a:solidFill>
                  <a:schemeClr val="dk1"/>
                </a:solidFill>
                <a:latin typeface="Inter"/>
                <a:ea typeface="Inter"/>
                <a:cs typeface="Inter"/>
                <a:sym typeface="Inter"/>
              </a:rPr>
            </a:br>
            <a:endParaRPr sz="1000" dirty="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Font typeface="Inter"/>
              <a:buChar char="●"/>
            </a:pPr>
            <a:r>
              <a:rPr lang="en" dirty="0">
                <a:solidFill>
                  <a:schemeClr val="dk1"/>
                </a:solidFill>
                <a:latin typeface="Inter"/>
                <a:ea typeface="Inter"/>
                <a:cs typeface="Inter"/>
                <a:sym typeface="Inter"/>
              </a:rPr>
              <a:t>Success depends on shared visibility and adaptive decision-making.</a:t>
            </a:r>
            <a:endParaRPr dirty="0">
              <a:solidFill>
                <a:schemeClr val="dk1"/>
              </a:solidFill>
              <a:latin typeface="Inter"/>
              <a:ea typeface="Inter"/>
              <a:cs typeface="Inter"/>
              <a:sym typeface="Inter"/>
            </a:endParaRPr>
          </a:p>
          <a:p>
            <a:pPr marL="457200" lvl="0" indent="0" algn="l" rtl="0">
              <a:lnSpc>
                <a:spcPct val="115000"/>
              </a:lnSpc>
              <a:spcBef>
                <a:spcPts val="1200"/>
              </a:spcBef>
              <a:spcAft>
                <a:spcPts val="1200"/>
              </a:spcAft>
              <a:buNone/>
            </a:pPr>
            <a:endParaRPr sz="1100" b="1"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4"/>
        <p:cNvGrpSpPr/>
        <p:nvPr/>
      </p:nvGrpSpPr>
      <p:grpSpPr>
        <a:xfrm>
          <a:off x="0" y="0"/>
          <a:ext cx="0" cy="0"/>
          <a:chOff x="0" y="0"/>
          <a:chExt cx="0" cy="0"/>
        </a:xfrm>
      </p:grpSpPr>
      <p:sp>
        <p:nvSpPr>
          <p:cNvPr id="525" name="Google Shape;525;p7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1"/>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Activity: Who Does What? Agile Role Round Robin</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8" name="Google Shape;528;p71"/>
          <p:cNvSpPr txBox="1"/>
          <p:nvPr/>
        </p:nvSpPr>
        <p:spPr>
          <a:xfrm>
            <a:off x="609600" y="1304800"/>
            <a:ext cx="5923800" cy="403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600" b="1">
                <a:solidFill>
                  <a:schemeClr val="dk1"/>
                </a:solidFill>
                <a:latin typeface="Inter"/>
                <a:ea typeface="Inter"/>
                <a:cs typeface="Inter"/>
                <a:sym typeface="Inter"/>
              </a:rPr>
              <a:t>Instructions </a:t>
            </a:r>
            <a:endParaRPr sz="1600">
              <a:solidFill>
                <a:schemeClr val="dk1"/>
              </a:solidFill>
              <a:latin typeface="Inter"/>
              <a:ea typeface="Inter"/>
              <a:cs typeface="Inter"/>
              <a:sym typeface="Inter"/>
            </a:endParaRPr>
          </a:p>
          <a:p>
            <a:pPr marL="457200" lvl="0" indent="-330200" algn="l" rtl="0">
              <a:lnSpc>
                <a:spcPct val="115000"/>
              </a:lnSpc>
              <a:spcBef>
                <a:spcPts val="1200"/>
              </a:spcBef>
              <a:spcAft>
                <a:spcPts val="0"/>
              </a:spcAft>
              <a:buClr>
                <a:schemeClr val="dk1"/>
              </a:buClr>
              <a:buSzPts val="1600"/>
              <a:buFont typeface="Open Sans"/>
              <a:buChar char="●"/>
            </a:pPr>
            <a:r>
              <a:rPr lang="en" sz="1600">
                <a:solidFill>
                  <a:schemeClr val="dk1"/>
                </a:solidFill>
                <a:latin typeface="Inter"/>
                <a:ea typeface="Inter"/>
                <a:cs typeface="Inter"/>
                <a:sym typeface="Inter"/>
              </a:rPr>
              <a:t>Participants are divided into breakout groups.</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Each group receives 2–3 realistic agile delivery prompts.</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Roles are rotated for each scenario: PO, COR, CO, and Vendor.</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Each person answers: "What should this role do in this situation?"</a:t>
            </a:r>
            <a:endParaRPr sz="160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Inter"/>
                <a:ea typeface="Inter"/>
                <a:cs typeface="Inter"/>
                <a:sym typeface="Inter"/>
              </a:rPr>
              <a:t>Quickly discuss the answers to identify and correct any unclear answers.</a:t>
            </a:r>
            <a:r>
              <a:rPr lang="en" sz="1100">
                <a:solidFill>
                  <a:schemeClr val="dk1"/>
                </a:solidFill>
                <a:latin typeface="Cambria"/>
                <a:ea typeface="Cambria"/>
                <a:cs typeface="Cambria"/>
                <a:sym typeface="Cambria"/>
              </a:rPr>
              <a:t> </a:t>
            </a:r>
            <a:endParaRPr sz="1100">
              <a:solidFill>
                <a:schemeClr val="dk1"/>
              </a:solidFill>
              <a:latin typeface="Cambria"/>
              <a:ea typeface="Cambria"/>
              <a:cs typeface="Cambria"/>
              <a:sym typeface="Cambria"/>
            </a:endParaRPr>
          </a:p>
          <a:p>
            <a:pPr marL="457200" lvl="0" indent="0" algn="l" rtl="0">
              <a:lnSpc>
                <a:spcPct val="115000"/>
              </a:lnSpc>
              <a:spcBef>
                <a:spcPts val="1200"/>
              </a:spcBef>
              <a:spcAft>
                <a:spcPts val="0"/>
              </a:spcAft>
              <a:buNone/>
            </a:pPr>
            <a:endParaRPr sz="1600">
              <a:solidFill>
                <a:schemeClr val="dk1"/>
              </a:solidFill>
              <a:latin typeface="Inter"/>
              <a:ea typeface="Inter"/>
              <a:cs typeface="Inter"/>
              <a:sym typeface="Inter"/>
            </a:endParaRPr>
          </a:p>
          <a:p>
            <a:pPr marL="457200" lvl="0" indent="0" algn="l" rtl="0">
              <a:spcBef>
                <a:spcPts val="1200"/>
              </a:spcBef>
              <a:spcAft>
                <a:spcPts val="1200"/>
              </a:spcAft>
              <a:buNone/>
            </a:pPr>
            <a:endParaRPr sz="1800">
              <a:solidFill>
                <a:schemeClr val="dk1"/>
              </a:solidFill>
              <a:latin typeface="Inter"/>
              <a:ea typeface="Inter"/>
              <a:cs typeface="Inter"/>
              <a:sym typeface="Inter"/>
            </a:endParaRPr>
          </a:p>
        </p:txBody>
      </p:sp>
      <p:pic>
        <p:nvPicPr>
          <p:cNvPr id="527" name="Google Shape;527;p71" descr="Group activity icon"/>
          <p:cNvPicPr preferRelativeResize="0"/>
          <p:nvPr/>
        </p:nvPicPr>
        <p:blipFill>
          <a:blip r:embed="rId3">
            <a:alphaModFix/>
          </a:blip>
          <a:stretch>
            <a:fillRect/>
          </a:stretch>
        </p:blipFill>
        <p:spPr>
          <a:xfrm>
            <a:off x="6595725" y="1664813"/>
            <a:ext cx="2266963" cy="22669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3"/>
        <p:cNvGrpSpPr/>
        <p:nvPr/>
      </p:nvGrpSpPr>
      <p:grpSpPr>
        <a:xfrm>
          <a:off x="0" y="0"/>
          <a:ext cx="0" cy="0"/>
          <a:chOff x="0" y="0"/>
          <a:chExt cx="0" cy="0"/>
        </a:xfrm>
      </p:grpSpPr>
      <p:sp>
        <p:nvSpPr>
          <p:cNvPr id="534" name="Google Shape;534;p72"/>
          <p:cNvSpPr>
            <a:spLocks noGrp="1"/>
          </p:cNvSpPr>
          <p:nvPr>
            <p:ph type="title" idx="4294967295"/>
          </p:nvPr>
        </p:nvSpPr>
        <p:spPr>
          <a:xfrm>
            <a:off x="609600" y="548513"/>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Let’s Debrief</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5" name="Google Shape;535;p72"/>
          <p:cNvSpPr txBox="1"/>
          <p:nvPr/>
        </p:nvSpPr>
        <p:spPr>
          <a:xfrm>
            <a:off x="609600" y="1734725"/>
            <a:ext cx="5128500" cy="1285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Inter"/>
              <a:buChar char="●"/>
            </a:pPr>
            <a:r>
              <a:rPr lang="en" dirty="0">
                <a:latin typeface="Inter"/>
                <a:ea typeface="Inter"/>
                <a:cs typeface="Inter"/>
                <a:sym typeface="Inter"/>
              </a:rPr>
              <a:t>Share one scenario your group explored.</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What insight or surprise emerged about role clarity?</a:t>
            </a:r>
            <a:endParaRPr dirty="0">
              <a:latin typeface="Inter"/>
              <a:ea typeface="Inter"/>
              <a:cs typeface="Inter"/>
              <a:sym typeface="Inter"/>
            </a:endParaRPr>
          </a:p>
          <a:p>
            <a:pPr marL="457200" lvl="0" indent="-317500" algn="l" rtl="0">
              <a:spcBef>
                <a:spcPts val="0"/>
              </a:spcBef>
              <a:spcAft>
                <a:spcPts val="0"/>
              </a:spcAft>
              <a:buSzPts val="1400"/>
              <a:buFont typeface="Inter"/>
              <a:buChar char="●"/>
            </a:pPr>
            <a:r>
              <a:rPr lang="en" dirty="0">
                <a:latin typeface="Inter"/>
                <a:ea typeface="Inter"/>
                <a:cs typeface="Inter"/>
                <a:sym typeface="Inter"/>
              </a:rPr>
              <a:t>What tools, agreements, or structures could reduce future confusion?</a:t>
            </a:r>
            <a:endParaRPr dirty="0">
              <a:latin typeface="Inter"/>
              <a:ea typeface="Inter"/>
              <a:cs typeface="Inter"/>
              <a:sym typeface="Inter"/>
            </a:endParaRPr>
          </a:p>
          <a:p>
            <a:pPr marL="0" lvl="0" indent="0" algn="l" rtl="0">
              <a:spcBef>
                <a:spcPts val="0"/>
              </a:spcBef>
              <a:spcAft>
                <a:spcPts val="0"/>
              </a:spcAft>
              <a:buNone/>
            </a:pPr>
            <a:endParaRPr sz="1550" dirty="0">
              <a:latin typeface="Inter"/>
              <a:ea typeface="Inter"/>
              <a:cs typeface="Inter"/>
              <a:sym typeface="Inter"/>
            </a:endParaRPr>
          </a:p>
        </p:txBody>
      </p:sp>
      <p:pic>
        <p:nvPicPr>
          <p:cNvPr id="536" name="Google Shape;536;p72" descr="Group discussion icon"/>
          <p:cNvPicPr preferRelativeResize="0"/>
          <p:nvPr/>
        </p:nvPicPr>
        <p:blipFill>
          <a:blip r:embed="rId3">
            <a:alphaModFix/>
          </a:blip>
          <a:stretch>
            <a:fillRect/>
          </a:stretch>
        </p:blipFill>
        <p:spPr>
          <a:xfrm>
            <a:off x="5931625" y="1511652"/>
            <a:ext cx="2579024" cy="2579024"/>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TotalTime>
  <Words>4728</Words>
  <Application>Microsoft Macintosh PowerPoint</Application>
  <PresentationFormat>On-screen Show (16:9)</PresentationFormat>
  <Paragraphs>378</Paragraphs>
  <Slides>45</Slides>
  <Notes>45</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45</vt:i4>
      </vt:variant>
    </vt:vector>
  </HeadingPairs>
  <TitlesOfParts>
    <vt:vector size="62" baseType="lpstr">
      <vt:lpstr>Arial</vt:lpstr>
      <vt:lpstr>Inter</vt:lpstr>
      <vt:lpstr>Barlow</vt:lpstr>
      <vt:lpstr>Barlow Light</vt:lpstr>
      <vt:lpstr>Barlow Medium</vt:lpstr>
      <vt:lpstr>Hepta Slab Light</vt:lpstr>
      <vt:lpstr>Hepta Slab</vt:lpstr>
      <vt:lpstr>Open Sans</vt:lpstr>
      <vt:lpstr>Inter Medium</vt:lpstr>
      <vt:lpstr>Calibri</vt:lpstr>
      <vt:lpstr>Hepta Slab Medium</vt:lpstr>
      <vt:lpstr>Cambria</vt:lpstr>
      <vt:lpstr>Nunito</vt:lpstr>
      <vt:lpstr>Barlow ExtraLight</vt:lpstr>
      <vt:lpstr>Shift</vt:lpstr>
      <vt:lpstr>Office Theme</vt:lpstr>
      <vt:lpstr>Strategy Plan</vt:lpstr>
      <vt:lpstr>Module 4 - Managing Agile Digital Service Contracts: Oversight, Performance, and Delivery </vt:lpstr>
      <vt:lpstr>Module 4 Performance Outcome</vt:lpstr>
      <vt:lpstr>At the conclusion of this module, you will be able to</vt:lpstr>
      <vt:lpstr>Management of Digital Service Delivery</vt:lpstr>
      <vt:lpstr>Agile Rituals and Procurement Alignment </vt:lpstr>
      <vt:lpstr>Agenda</vt:lpstr>
      <vt:lpstr>The CO’s Role in Agile Doesn’t End at Award</vt:lpstr>
      <vt:lpstr>Activity: Who Does What? Agile Role Round Robin</vt:lpstr>
      <vt:lpstr>Let’s Debrief</vt:lpstr>
      <vt:lpstr>Activity: Build Your Charter Together</vt:lpstr>
      <vt:lpstr>Let’s Debrief</vt:lpstr>
      <vt:lpstr>Performance Measurement under Agile Delivery Contracts</vt:lpstr>
      <vt:lpstr>Using Methods and Metrics to Measure Performance in Agile Delivery </vt:lpstr>
      <vt:lpstr>Agenda</vt:lpstr>
      <vt:lpstr>Why Agile Metrics Matter</vt:lpstr>
      <vt:lpstr>Modern Metrics at a Glance </vt:lpstr>
      <vt:lpstr>Agile Metrics Toolbox </vt:lpstr>
      <vt:lpstr>Incentivizing What Matters </vt:lpstr>
      <vt:lpstr>Let’s Discuss</vt:lpstr>
      <vt:lpstr>Contract Kickoff </vt:lpstr>
      <vt:lpstr>Transition to Post-Award: What Happens Now?</vt:lpstr>
      <vt:lpstr>Agenda</vt:lpstr>
      <vt:lpstr>You’ve Awarded the Contract. Now What?</vt:lpstr>
      <vt:lpstr>What’s Your Kick-off Experience?</vt:lpstr>
      <vt:lpstr>Sprint 0: Establishing Readiness Before Delivery Begins</vt:lpstr>
      <vt:lpstr>Contractual and Technical Kickoffs: Why We Need Both</vt:lpstr>
      <vt:lpstr>What Makes Cloud Contract Oversight Different?</vt:lpstr>
      <vt:lpstr>Activity: Cloud Breach Tabletop Exercise </vt:lpstr>
      <vt:lpstr>Activity: Cloud Breach Tabletop Exercise </vt:lpstr>
      <vt:lpstr>Activity: Cloud Breach Tabletop Exercise - Roles </vt:lpstr>
      <vt:lpstr>Activity: Cloud Breach Tabletop Scenarios </vt:lpstr>
      <vt:lpstr>Cloud Breach Scenarios </vt:lpstr>
      <vt:lpstr>Scenario 1: Delayed Notification</vt:lpstr>
      <vt:lpstr>Scenario 2: COR on Leave</vt:lpstr>
      <vt:lpstr>Scenario 3: Internal Staff Breach</vt:lpstr>
      <vt:lpstr>Scenario 4: Partial Data Exposure with Ambiguous Scope</vt:lpstr>
      <vt:lpstr>Scenario 5: Misrouted Incident Response</vt:lpstr>
      <vt:lpstr>Reflect as a Team</vt:lpstr>
      <vt:lpstr>Case Study Activity:  Laying the Groundwork for Agile Delivery</vt:lpstr>
      <vt:lpstr>Contract Management and Problem Resolution</vt:lpstr>
      <vt:lpstr>Agenda</vt:lpstr>
      <vt:lpstr>Executing an Exit Strategy or Course Correction</vt:lpstr>
      <vt:lpstr>Balancing Exit vs. Recovery: What Would You Weigh?</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Sarah Baron</cp:lastModifiedBy>
  <cp:revision>4</cp:revision>
  <dcterms:modified xsi:type="dcterms:W3CDTF">2025-09-02T19:22:04Z</dcterms:modified>
</cp:coreProperties>
</file>