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90" r:id="rId2"/>
    <p:sldMasterId id="2147483692" r:id="rId3"/>
    <p:sldMasterId id="2147483676" r:id="rId4"/>
    <p:sldMasterId id="2147483688" r:id="rId5"/>
    <p:sldMasterId id="2147483673" r:id="rId6"/>
  </p:sldMasterIdLst>
  <p:notesMasterIdLst>
    <p:notesMasterId r:id="rId33"/>
  </p:notesMasterIdLst>
  <p:sldIdLst>
    <p:sldId id="256" r:id="rId7"/>
    <p:sldId id="327" r:id="rId8"/>
    <p:sldId id="303" r:id="rId9"/>
    <p:sldId id="332" r:id="rId10"/>
    <p:sldId id="330" r:id="rId11"/>
    <p:sldId id="333" r:id="rId12"/>
    <p:sldId id="328" r:id="rId13"/>
    <p:sldId id="310" r:id="rId14"/>
    <p:sldId id="311" r:id="rId15"/>
    <p:sldId id="316" r:id="rId16"/>
    <p:sldId id="312" r:id="rId17"/>
    <p:sldId id="313" r:id="rId18"/>
    <p:sldId id="299" r:id="rId19"/>
    <p:sldId id="331" r:id="rId20"/>
    <p:sldId id="323" r:id="rId21"/>
    <p:sldId id="325" r:id="rId22"/>
    <p:sldId id="320" r:id="rId23"/>
    <p:sldId id="321" r:id="rId24"/>
    <p:sldId id="335" r:id="rId25"/>
    <p:sldId id="272" r:id="rId26"/>
    <p:sldId id="300" r:id="rId27"/>
    <p:sldId id="274" r:id="rId28"/>
    <p:sldId id="334" r:id="rId29"/>
    <p:sldId id="276" r:id="rId30"/>
    <p:sldId id="265" r:id="rId31"/>
    <p:sldId id="273" r:id="rId3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32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hdr" idx="2"/>
          </p:nvPr>
        </p:nvSpPr>
        <p:spPr>
          <a:xfrm>
            <a:off x="-36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dt" idx="10"/>
          </p:nvPr>
        </p:nvSpPr>
        <p:spPr>
          <a:xfrm>
            <a:off x="38844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44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-36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12"/>
          </p:nvPr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42346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3161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6389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9025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388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2"/>
          </p:nvPr>
        </p:nvSpPr>
        <p:spPr>
          <a:xfrm>
            <a:off x="3947760" y="198108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3"/>
          </p:nvPr>
        </p:nvSpPr>
        <p:spPr>
          <a:xfrm>
            <a:off x="6524280" y="198108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4"/>
          </p:nvPr>
        </p:nvSpPr>
        <p:spPr>
          <a:xfrm>
            <a:off x="1371240" y="413064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5"/>
          </p:nvPr>
        </p:nvSpPr>
        <p:spPr>
          <a:xfrm>
            <a:off x="3947760" y="413064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6"/>
          </p:nvPr>
        </p:nvSpPr>
        <p:spPr>
          <a:xfrm>
            <a:off x="6524280" y="413064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6" y="796635"/>
            <a:ext cx="8253941" cy="45244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5" y="1446663"/>
            <a:ext cx="8786875" cy="4679818"/>
          </a:xfrm>
        </p:spPr>
        <p:txBody>
          <a:bodyPr>
            <a:normAutofit/>
          </a:bodyPr>
          <a:lstStyle>
            <a:lvl1pPr algn="just"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="" xmlns:a16="http://schemas.microsoft.com/office/drawing/2014/main" id="{8C09C269-B6D8-4B78-B217-D1B7BFD1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DDDFA-A162-479D-B0F0-CCBFE77A3AFD}" type="datetime1">
              <a:rPr lang="en-US" smtClean="0">
                <a:solidFill>
                  <a:srgbClr val="464646"/>
                </a:solidFill>
              </a:rPr>
              <a:pPr/>
              <a:t>8/24/2020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21">
            <a:extLst>
              <a:ext uri="{FF2B5EF4-FFF2-40B4-BE49-F238E27FC236}">
                <a16:creationId xmlns="" xmlns:a16="http://schemas.microsoft.com/office/drawing/2014/main" id="{42ECF729-AC35-4CDB-AC23-E3BF1C776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17">
            <a:extLst>
              <a:ext uri="{FF2B5EF4-FFF2-40B4-BE49-F238E27FC236}">
                <a16:creationId xmlns="" xmlns:a16="http://schemas.microsoft.com/office/drawing/2014/main" id="{16B6490E-6300-4588-A0B8-4EC9E1E0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CC5C8D-1BF4-4660-8ABA-DF82039881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8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CF18-736D-4DA7-B9C3-5552EE1B39BE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0904-213E-42FB-8862-0C90BA78F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13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CF18-736D-4DA7-B9C3-5552EE1B39BE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0904-213E-42FB-8862-0C90BA78F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131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CF18-736D-4DA7-B9C3-5552EE1B39BE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0904-213E-42FB-8862-0C90BA78F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557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CF18-736D-4DA7-B9C3-5552EE1B39BE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0904-213E-42FB-8862-0C90BA78F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609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CF18-736D-4DA7-B9C3-5552EE1B39BE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0904-213E-42FB-8862-0C90BA78F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73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CF18-736D-4DA7-B9C3-5552EE1B39BE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0904-213E-42FB-8862-0C90BA78F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581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CF18-736D-4DA7-B9C3-5552EE1B39BE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0904-213E-42FB-8862-0C90BA78F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4591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CF18-736D-4DA7-B9C3-5552EE1B39BE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0904-213E-42FB-8862-0C90BA78F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39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CF18-736D-4DA7-B9C3-5552EE1B39BE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0904-213E-42FB-8862-0C90BA78F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9444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CF18-736D-4DA7-B9C3-5552EE1B39BE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0904-213E-42FB-8862-0C90BA78F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0900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CF18-736D-4DA7-B9C3-5552EE1B39BE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0904-213E-42FB-8862-0C90BA78F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2002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9B4B-6B16-452B-A8A7-372833107608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28CC-0701-4966-909E-6AE0AFE4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7632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9B4B-6B16-452B-A8A7-372833107608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28CC-0701-4966-909E-6AE0AFE4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6035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9B4B-6B16-452B-A8A7-372833107608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28CC-0701-4966-909E-6AE0AFE4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0989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9B4B-6B16-452B-A8A7-372833107608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28CC-0701-4966-909E-6AE0AFE4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9235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9B4B-6B16-452B-A8A7-372833107608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28CC-0701-4966-909E-6AE0AFE4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9854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9B4B-6B16-452B-A8A7-372833107608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28CC-0701-4966-909E-6AE0AFE4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2206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9B4B-6B16-452B-A8A7-372833107608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28CC-0701-4966-909E-6AE0AFE4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51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9B4B-6B16-452B-A8A7-372833107608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28CC-0701-4966-909E-6AE0AFE4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8271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9B4B-6B16-452B-A8A7-372833107608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28CC-0701-4966-909E-6AE0AFE4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1524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9B4B-6B16-452B-A8A7-372833107608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28CC-0701-4966-909E-6AE0AFE4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1712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9B4B-6B16-452B-A8A7-372833107608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028CC-0701-4966-909E-6AE0AFE4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560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4" y="796635"/>
            <a:ext cx="8253941" cy="45244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3" y="1446663"/>
            <a:ext cx="8786875" cy="4679818"/>
          </a:xfrm>
        </p:spPr>
        <p:txBody>
          <a:bodyPr>
            <a:normAutofit/>
          </a:bodyPr>
          <a:lstStyle>
            <a:lvl1pPr algn="just"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="" xmlns:a16="http://schemas.microsoft.com/office/drawing/2014/main" id="{8C09C269-B6D8-4B78-B217-D1B7BFD1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DDDFA-A162-479D-B0F0-CCBFE77A3AFD}" type="datetime1">
              <a:rPr lang="en-US" smtClean="0">
                <a:solidFill>
                  <a:srgbClr val="464646"/>
                </a:solidFill>
              </a:rPr>
              <a:pPr/>
              <a:t>8/24/2020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21">
            <a:extLst>
              <a:ext uri="{FF2B5EF4-FFF2-40B4-BE49-F238E27FC236}">
                <a16:creationId xmlns="" xmlns:a16="http://schemas.microsoft.com/office/drawing/2014/main" id="{42ECF729-AC35-4CDB-AC23-E3BF1C776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17">
            <a:extLst>
              <a:ext uri="{FF2B5EF4-FFF2-40B4-BE49-F238E27FC236}">
                <a16:creationId xmlns="" xmlns:a16="http://schemas.microsoft.com/office/drawing/2014/main" id="{16B6490E-6300-4588-A0B8-4EC9E1E0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CC5C8D-1BF4-4660-8ABA-DF82039881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8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762012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>
            <a:spLocks noGrp="1"/>
          </p:cNvSpPr>
          <p:nvPr>
            <p:ph type="subTitle" idx="1"/>
          </p:nvPr>
        </p:nvSpPr>
        <p:spPr>
          <a:xfrm>
            <a:off x="1371240" y="533160"/>
            <a:ext cx="7543800" cy="529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1371240" y="533160"/>
            <a:ext cx="7543800" cy="529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3"/>
          </p:nvPr>
        </p:nvSpPr>
        <p:spPr>
          <a:xfrm>
            <a:off x="137124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3"/>
          </p:nvPr>
        </p:nvSpPr>
        <p:spPr>
          <a:xfrm>
            <a:off x="527616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3"/>
          </p:nvPr>
        </p:nvSpPr>
        <p:spPr>
          <a:xfrm>
            <a:off x="1371240" y="4130640"/>
            <a:ext cx="762012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762012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2"/>
          </p:nvPr>
        </p:nvSpPr>
        <p:spPr>
          <a:xfrm>
            <a:off x="1371240" y="4130640"/>
            <a:ext cx="762012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body" idx="3"/>
          </p:nvPr>
        </p:nvSpPr>
        <p:spPr>
          <a:xfrm>
            <a:off x="137124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4"/>
          </p:nvPr>
        </p:nvSpPr>
        <p:spPr>
          <a:xfrm>
            <a:off x="527616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2"/>
          </p:nvPr>
        </p:nvSpPr>
        <p:spPr>
          <a:xfrm>
            <a:off x="3947760" y="198108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3"/>
          </p:nvPr>
        </p:nvSpPr>
        <p:spPr>
          <a:xfrm>
            <a:off x="6524280" y="198108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body" idx="4"/>
          </p:nvPr>
        </p:nvSpPr>
        <p:spPr>
          <a:xfrm>
            <a:off x="1371240" y="413064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5"/>
          </p:nvPr>
        </p:nvSpPr>
        <p:spPr>
          <a:xfrm>
            <a:off x="3947760" y="413064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6"/>
          <p:cNvSpPr txBox="1">
            <a:spLocks noGrp="1"/>
          </p:cNvSpPr>
          <p:nvPr>
            <p:ph type="body" idx="6"/>
          </p:nvPr>
        </p:nvSpPr>
        <p:spPr>
          <a:xfrm>
            <a:off x="6524280" y="4130640"/>
            <a:ext cx="245340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rgbClr val="181818"/>
                </a:solidFill>
                <a:latin typeface="Arial"/>
                <a:cs typeface="Arial"/>
              </a:defRPr>
            </a:lvl1pPr>
          </a:lstStyle>
          <a:p>
            <a:pPr marL="19050">
              <a:lnSpc>
                <a:spcPts val="1358"/>
              </a:lnSpc>
            </a:pPr>
            <a:fld id="{81D60167-4931-47E6-BA6A-407CBD079E47}" type="slidenum">
              <a:rPr lang="en-IN" spc="-68" smtClean="0"/>
              <a:pPr marL="19050">
                <a:lnSpc>
                  <a:spcPts val="1358"/>
                </a:lnSpc>
              </a:pPr>
              <a:t>‹#›</a:t>
            </a:fld>
            <a:endParaRPr lang="en-IN" spc="-68" dirty="0"/>
          </a:p>
        </p:txBody>
      </p:sp>
    </p:spTree>
    <p:extLst>
      <p:ext uri="{BB962C8B-B14F-4D97-AF65-F5344CB8AC3E}">
        <p14:creationId xmlns:p14="http://schemas.microsoft.com/office/powerpoint/2010/main" val="8786814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rgbClr val="181818"/>
                </a:solidFill>
                <a:latin typeface="Arial"/>
                <a:cs typeface="Arial"/>
              </a:defRPr>
            </a:lvl1pPr>
          </a:lstStyle>
          <a:p>
            <a:pPr marL="19050">
              <a:lnSpc>
                <a:spcPts val="1358"/>
              </a:lnSpc>
            </a:pPr>
            <a:fld id="{81D60167-4931-47E6-BA6A-407CBD079E47}" type="slidenum">
              <a:rPr lang="en-IN" spc="-68" smtClean="0"/>
              <a:pPr marL="19050">
                <a:lnSpc>
                  <a:spcPts val="1358"/>
                </a:lnSpc>
              </a:pPr>
              <a:t>‹#›</a:t>
            </a:fld>
            <a:endParaRPr lang="en-IN" spc="-68" dirty="0"/>
          </a:p>
        </p:txBody>
      </p:sp>
    </p:spTree>
    <p:extLst>
      <p:ext uri="{BB962C8B-B14F-4D97-AF65-F5344CB8AC3E}">
        <p14:creationId xmlns:p14="http://schemas.microsoft.com/office/powerpoint/2010/main" val="25776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3"/>
          </p:nvPr>
        </p:nvSpPr>
        <p:spPr>
          <a:xfrm>
            <a:off x="137124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527616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3"/>
          </p:nvPr>
        </p:nvSpPr>
        <p:spPr>
          <a:xfrm>
            <a:off x="1371240" y="4130640"/>
            <a:ext cx="762012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762012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1371240" y="4130640"/>
            <a:ext cx="762012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5276160" y="198108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3"/>
          </p:nvPr>
        </p:nvSpPr>
        <p:spPr>
          <a:xfrm>
            <a:off x="137124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4"/>
          </p:nvPr>
        </p:nvSpPr>
        <p:spPr>
          <a:xfrm>
            <a:off x="5276160" y="4130640"/>
            <a:ext cx="3718440" cy="19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slide" Target="../slides/slide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4.png"/><Relationship Id="rId4" Type="http://schemas.openxmlformats.org/officeDocument/2006/relationships/slide" Target="../slides/slide2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image" Target="../media/image5.jpg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762012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685800" y="6248520"/>
            <a:ext cx="19051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124080" y="6248520"/>
            <a:ext cx="289584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6553080" y="6248520"/>
            <a:ext cx="19051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14284" y="1214423"/>
            <a:ext cx="8786875" cy="4912058"/>
          </a:xfrm>
          <a:prstGeom prst="rect">
            <a:avLst/>
          </a:prstGeom>
        </p:spPr>
        <p:txBody>
          <a:bodyPr vert="horz" lIns="107287" tIns="53643" rIns="107287" bIns="53643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3071803" y="6207153"/>
            <a:ext cx="2667000" cy="365125"/>
          </a:xfrm>
          <a:prstGeom prst="rect">
            <a:avLst/>
          </a:prstGeom>
        </p:spPr>
        <p:txBody>
          <a:bodyPr vert="horz" lIns="107287" tIns="53643" rIns="107287" bIns="53643" anchor="ctr" anchorCtr="0"/>
          <a:lstStyle>
            <a:lvl1pPr algn="l">
              <a:defRPr sz="1600">
                <a:solidFill>
                  <a:schemeClr val="tx2"/>
                </a:solidFill>
              </a:defRPr>
            </a:lvl1pPr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981C527-D219-4637-83D7-AFF491849E65}" type="datetime1">
              <a:rPr lang="en-US" kern="1200" smtClean="0">
                <a:solidFill>
                  <a:srgbClr val="46464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8/24/2020</a:t>
            </a:fld>
            <a:endParaRPr lang="en-US" kern="1200">
              <a:solidFill>
                <a:srgbClr val="464646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2" y="6248213"/>
            <a:ext cx="2176449" cy="365125"/>
          </a:xfrm>
          <a:prstGeom prst="rect">
            <a:avLst/>
          </a:prstGeom>
        </p:spPr>
        <p:txBody>
          <a:bodyPr vert="horz" lIns="107287" tIns="53643" rIns="107287" bIns="53643" anchor="ctr"/>
          <a:lstStyle>
            <a:lvl1pPr algn="l">
              <a:defRPr sz="1600">
                <a:solidFill>
                  <a:schemeClr val="tx2"/>
                </a:solidFill>
              </a:defRPr>
            </a:lvl1pPr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kern="1200">
              <a:solidFill>
                <a:srgbClr val="464646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761981"/>
            <a:ext cx="533400" cy="4572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sz="2400" kern="12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1" y="761983"/>
            <a:ext cx="8410607" cy="452441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sz="2400" kern="120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761983"/>
            <a:ext cx="533400" cy="457200"/>
          </a:xfrm>
          <a:prstGeom prst="rect">
            <a:avLst/>
          </a:prstGeom>
        </p:spPr>
        <p:txBody>
          <a:bodyPr vert="horz" lIns="107287" tIns="53643" rIns="107287" bIns="53643" anchor="ctr" anchorCtr="0">
            <a:normAutofit/>
          </a:bodyPr>
          <a:lstStyle>
            <a:lvl1pPr algn="ctr">
              <a:defRPr sz="2300" b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C1CC5C8D-1BF4-4660-8ABA-DF8203988144}" type="slidenum">
              <a:rPr lang="en-US" kern="1200" smtClean="0">
                <a:ea typeface="ＭＳ Ｐゴシック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‹#›</a:t>
            </a:fld>
            <a:endParaRPr lang="en-US" kern="1200">
              <a:ea typeface="ＭＳ Ｐゴシック" panose="020B0600070205080204" pitchFamily="34" charset="-128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90600" y="761983"/>
            <a:ext cx="8010556" cy="452441"/>
          </a:xfrm>
          <a:prstGeom prst="rect">
            <a:avLst/>
          </a:prstGeom>
        </p:spPr>
        <p:txBody>
          <a:bodyPr vert="horz" lIns="107287" tIns="53643" rIns="107287" bIns="53643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2" descr="C:\Users\PHOENIX\Pictures\nielit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64" y="-24"/>
            <a:ext cx="1203291" cy="691893"/>
          </a:xfrm>
          <a:prstGeom prst="rect">
            <a:avLst/>
          </a:prstGeom>
          <a:noFill/>
        </p:spPr>
      </p:pic>
      <p:pic>
        <p:nvPicPr>
          <p:cNvPr id="16" name="Picture 15" descr="home-2741413_960_720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02194" y="785794"/>
            <a:ext cx="422031" cy="457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F887B87-4CD7-45D3-9688-C0CCE813D8C8}"/>
              </a:ext>
            </a:extLst>
          </p:cNvPr>
          <p:cNvSpPr txBox="1"/>
          <p:nvPr userDrawn="1"/>
        </p:nvSpPr>
        <p:spPr>
          <a:xfrm>
            <a:off x="4225739" y="69802"/>
            <a:ext cx="44874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000" kern="120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Course: </a:t>
            </a:r>
            <a:r>
              <a:rPr lang="en-US" sz="2000" kern="12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Certificate Course in Artificial Intelligence</a:t>
            </a:r>
            <a:endParaRPr lang="en-US" sz="2000" kern="1200" dirty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000" kern="120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Module: </a:t>
            </a:r>
            <a:r>
              <a:rPr lang="en-US" sz="2000" kern="12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Machine Learning (Regression)</a:t>
            </a:r>
            <a:endParaRPr lang="en-US" sz="2000" kern="1200" dirty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sz="2000" kern="1200" dirty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sz="2000" kern="1200" dirty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340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Times New Roman" pitchFamily="18" charset="0"/>
          <a:ea typeface="+mj-ea"/>
          <a:cs typeface="Times New Roman" pitchFamily="18" charset="0"/>
        </a:defRPr>
      </a:lvl1pPr>
      <a:extLst/>
    </p:titleStyle>
    <p:bodyStyle>
      <a:lvl1pPr marL="375503" indent="-375503" algn="just" rtl="0" eaLnBrk="1" latinLnBrk="0" hangingPunct="1">
        <a:spcBef>
          <a:spcPts val="821"/>
        </a:spcBef>
        <a:buClr>
          <a:schemeClr val="accent2"/>
        </a:buClr>
        <a:buSzPct val="60000"/>
        <a:buFont typeface="Wingdings"/>
        <a:buChar char="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51006" indent="-321860" algn="just" rtl="0" eaLnBrk="1" latinLnBrk="0" hangingPunct="1">
        <a:spcBef>
          <a:spcPts val="645"/>
        </a:spcBef>
        <a:buClr>
          <a:schemeClr val="accent1"/>
        </a:buClr>
        <a:buSzPct val="70000"/>
        <a:buFont typeface="Wingdings 2"/>
        <a:buChar char="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2866" indent="-268216" algn="just" rtl="0" eaLnBrk="1" latinLnBrk="0" hangingPunct="1">
        <a:spcBef>
          <a:spcPts val="587"/>
        </a:spcBef>
        <a:buClr>
          <a:schemeClr val="accent2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9298" indent="-268216" algn="just" rtl="0" eaLnBrk="1" latinLnBrk="0" hangingPunct="1">
        <a:spcBef>
          <a:spcPts val="469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45731" indent="-268216" algn="just" rtl="0" eaLnBrk="1" latinLnBrk="0" hangingPunct="1">
        <a:spcBef>
          <a:spcPts val="469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67591" indent="-268216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21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89450" indent="-268216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21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11310" indent="-268216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21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433170" indent="-268216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21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1CF18-736D-4DA7-B9C3-5552EE1B39BE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0904-213E-42FB-8862-0C90BA78F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54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C9B4B-6B16-452B-A8A7-372833107608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028CC-0701-4966-909E-6AE0AFE4D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48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14282" y="1214423"/>
            <a:ext cx="8786875" cy="4912058"/>
          </a:xfrm>
          <a:prstGeom prst="rect">
            <a:avLst/>
          </a:prstGeom>
        </p:spPr>
        <p:txBody>
          <a:bodyPr vert="horz" lIns="107287" tIns="53643" rIns="107287" bIns="53643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3071803" y="6207149"/>
            <a:ext cx="2667000" cy="365125"/>
          </a:xfrm>
          <a:prstGeom prst="rect">
            <a:avLst/>
          </a:prstGeom>
        </p:spPr>
        <p:txBody>
          <a:bodyPr vert="horz" lIns="107287" tIns="53643" rIns="107287" bIns="53643" anchor="ctr" anchorCtr="0"/>
          <a:lstStyle>
            <a:lvl1pPr algn="l">
              <a:defRPr sz="1600">
                <a:solidFill>
                  <a:schemeClr val="tx2"/>
                </a:solidFill>
              </a:defRPr>
            </a:lvl1pPr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981C527-D219-4637-83D7-AFF491849E65}" type="datetime1">
              <a:rPr lang="en-US" kern="1200" smtClean="0">
                <a:solidFill>
                  <a:srgbClr val="46464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8/24/2020</a:t>
            </a:fld>
            <a:endParaRPr lang="en-US" kern="1200">
              <a:solidFill>
                <a:srgbClr val="464646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2" y="6248209"/>
            <a:ext cx="2176449" cy="365125"/>
          </a:xfrm>
          <a:prstGeom prst="rect">
            <a:avLst/>
          </a:prstGeom>
        </p:spPr>
        <p:txBody>
          <a:bodyPr vert="horz" lIns="107287" tIns="53643" rIns="107287" bIns="53643" anchor="ctr"/>
          <a:lstStyle>
            <a:lvl1pPr algn="l">
              <a:defRPr sz="1600">
                <a:solidFill>
                  <a:schemeClr val="tx2"/>
                </a:solidFill>
              </a:defRPr>
            </a:lvl1pPr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kern="1200">
              <a:solidFill>
                <a:srgbClr val="464646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761981"/>
            <a:ext cx="533400" cy="4572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sz="2400" kern="12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49" y="761983"/>
            <a:ext cx="8410607" cy="452441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sz="2400" kern="120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761983"/>
            <a:ext cx="533400" cy="457200"/>
          </a:xfrm>
          <a:prstGeom prst="rect">
            <a:avLst/>
          </a:prstGeom>
        </p:spPr>
        <p:txBody>
          <a:bodyPr vert="horz" lIns="107287" tIns="53643" rIns="107287" bIns="53643" anchor="ctr" anchorCtr="0">
            <a:normAutofit/>
          </a:bodyPr>
          <a:lstStyle>
            <a:lvl1pPr algn="ctr">
              <a:defRPr sz="2300" b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C1CC5C8D-1BF4-4660-8ABA-DF8203988144}" type="slidenum">
              <a:rPr lang="en-US" kern="1200" smtClean="0">
                <a:ea typeface="ＭＳ Ｐゴシック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‹#›</a:t>
            </a:fld>
            <a:endParaRPr lang="en-US" kern="1200">
              <a:ea typeface="ＭＳ Ｐゴシック" panose="020B0600070205080204" pitchFamily="34" charset="-128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90600" y="761983"/>
            <a:ext cx="8010556" cy="452441"/>
          </a:xfrm>
          <a:prstGeom prst="rect">
            <a:avLst/>
          </a:prstGeom>
        </p:spPr>
        <p:txBody>
          <a:bodyPr vert="horz" lIns="107287" tIns="53643" rIns="107287" bIns="53643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2" descr="C:\Users\PHOENIX\Pictures\nielit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62" y="-24"/>
            <a:ext cx="1203291" cy="691893"/>
          </a:xfrm>
          <a:prstGeom prst="rect">
            <a:avLst/>
          </a:prstGeom>
          <a:noFill/>
        </p:spPr>
      </p:pic>
      <p:pic>
        <p:nvPicPr>
          <p:cNvPr id="16" name="Picture 15" descr="home-2741413_960_720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02192" y="785794"/>
            <a:ext cx="422031" cy="457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F887B87-4CD7-45D3-9688-C0CCE813D8C8}"/>
              </a:ext>
            </a:extLst>
          </p:cNvPr>
          <p:cNvSpPr txBox="1"/>
          <p:nvPr userDrawn="1"/>
        </p:nvSpPr>
        <p:spPr>
          <a:xfrm>
            <a:off x="4031433" y="145867"/>
            <a:ext cx="5112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2000" kern="120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Course: </a:t>
            </a:r>
            <a:r>
              <a:rPr lang="en-US" sz="2000" kern="120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Machine</a:t>
            </a:r>
            <a:r>
              <a:rPr lang="en-US" sz="2000" kern="1200" baseline="0" dirty="0" smtClean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Learning using Python</a:t>
            </a:r>
            <a:endParaRPr lang="en-US" sz="2000" kern="1200" dirty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340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Times New Roman" pitchFamily="18" charset="0"/>
          <a:ea typeface="+mj-ea"/>
          <a:cs typeface="Times New Roman" pitchFamily="18" charset="0"/>
        </a:defRPr>
      </a:lvl1pPr>
      <a:extLst/>
    </p:titleStyle>
    <p:bodyStyle>
      <a:lvl1pPr marL="375503" indent="-375503" algn="just" rtl="0" eaLnBrk="1" latinLnBrk="0" hangingPunct="1">
        <a:spcBef>
          <a:spcPts val="821"/>
        </a:spcBef>
        <a:buClr>
          <a:schemeClr val="accent2"/>
        </a:buClr>
        <a:buSzPct val="60000"/>
        <a:buFont typeface="Wingdings"/>
        <a:buChar char="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51006" indent="-321860" algn="just" rtl="0" eaLnBrk="1" latinLnBrk="0" hangingPunct="1">
        <a:spcBef>
          <a:spcPts val="645"/>
        </a:spcBef>
        <a:buClr>
          <a:schemeClr val="accent1"/>
        </a:buClr>
        <a:buSzPct val="70000"/>
        <a:buFont typeface="Wingdings 2"/>
        <a:buChar char="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2866" indent="-268216" algn="just" rtl="0" eaLnBrk="1" latinLnBrk="0" hangingPunct="1">
        <a:spcBef>
          <a:spcPts val="587"/>
        </a:spcBef>
        <a:buClr>
          <a:schemeClr val="accent2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9298" indent="-268216" algn="just" rtl="0" eaLnBrk="1" latinLnBrk="0" hangingPunct="1">
        <a:spcBef>
          <a:spcPts val="469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45731" indent="-268216" algn="just" rtl="0" eaLnBrk="1" latinLnBrk="0" hangingPunct="1">
        <a:spcBef>
          <a:spcPts val="469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67591" indent="-268216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21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89450" indent="-268216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21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11310" indent="-268216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21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433170" indent="-268216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21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2B6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371240" y="53316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dt" idx="10"/>
          </p:nvPr>
        </p:nvSpPr>
        <p:spPr>
          <a:xfrm>
            <a:off x="1371240" y="6248520"/>
            <a:ext cx="16765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ftr" idx="11"/>
          </p:nvPr>
        </p:nvSpPr>
        <p:spPr>
          <a:xfrm>
            <a:off x="3428640" y="624852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7238880" y="6248520"/>
            <a:ext cx="19051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216000" marR="0" lvl="0" indent="-175995" algn="r" rtl="0">
              <a:spcBef>
                <a:spcPts val="0"/>
              </a:spcBef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216000" marR="0" lvl="1" indent="-175995" algn="r" rtl="0">
              <a:spcBef>
                <a:spcPts val="0"/>
              </a:spcBef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216000" marR="0" lvl="2" indent="-175995" algn="r" rtl="0">
              <a:spcBef>
                <a:spcPts val="0"/>
              </a:spcBef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16000" marR="0" lvl="3" indent="-175995" algn="r" rtl="0">
              <a:spcBef>
                <a:spcPts val="0"/>
              </a:spcBef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16000" marR="0" lvl="4" indent="-175995" algn="r" rtl="0">
              <a:spcBef>
                <a:spcPts val="0"/>
              </a:spcBef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16000" marR="0" lvl="5" indent="-175995" algn="r" rtl="0">
              <a:spcBef>
                <a:spcPts val="0"/>
              </a:spcBef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16000" marR="0" lvl="6" indent="-175995" algn="r" rtl="0">
              <a:spcBef>
                <a:spcPts val="0"/>
              </a:spcBef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16000" marR="0" lvl="7" indent="-175995" algn="r" rtl="0">
              <a:spcBef>
                <a:spcPts val="0"/>
              </a:spcBef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16000" marR="0" lvl="8" indent="-175995" algn="r" rtl="0">
              <a:spcBef>
                <a:spcPts val="0"/>
              </a:spcBef>
              <a:buClr>
                <a:srgbClr val="000000"/>
              </a:buClr>
              <a:buSzPts val="630"/>
              <a:buFont typeface="Noto Sans Symbols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216000" lvl="0" indent="-21600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14" descr="strtegic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12193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1371240" y="1981080"/>
            <a:ext cx="762012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  <p:sldLayoutId id="214748367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/>
        </p:nvSpPr>
        <p:spPr>
          <a:xfrm>
            <a:off x="3581280" y="685440"/>
            <a:ext cx="5561280" cy="335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 smtClean="0">
                <a:solidFill>
                  <a:srgbClr val="7869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endParaRPr lang="en-US" sz="4000" b="0" i="0" u="none" strike="noStrike" cap="none" dirty="0">
              <a:solidFill>
                <a:srgbClr val="7869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7869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 1</a:t>
            </a:r>
            <a:endParaRPr sz="4000" b="0" i="0" u="none" strike="noStrike" cap="none" dirty="0">
              <a:solidFill>
                <a:srgbClr val="99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7"/>
          <p:cNvSpPr txBox="1"/>
          <p:nvPr/>
        </p:nvSpPr>
        <p:spPr>
          <a:xfrm>
            <a:off x="5181120" y="4038120"/>
            <a:ext cx="3961080" cy="175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799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Pankaj Shukla</a:t>
            </a: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799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JD, NIELIT Lucknow</a:t>
            </a: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94931AE-4FAB-4C0E-A9A9-FC2575A5D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2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31640" y="1963977"/>
            <a:ext cx="7596336" cy="2079896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 marR="3810" algn="ctr">
              <a:spcBef>
                <a:spcPts val="79"/>
              </a:spcBef>
            </a:pPr>
            <a:r>
              <a:rPr lang="en-IN" sz="3300" b="1" spc="-206" dirty="0"/>
              <a:t>Government:</a:t>
            </a:r>
          </a:p>
          <a:p>
            <a:pPr marL="9525" marR="3810" algn="ctr">
              <a:spcBef>
                <a:spcPts val="79"/>
              </a:spcBef>
            </a:pPr>
            <a:r>
              <a:rPr lang="en-IN" sz="3300" b="1" spc="-206" dirty="0"/>
              <a:t> Railway, </a:t>
            </a:r>
          </a:p>
          <a:p>
            <a:pPr marL="9525" marR="3810" algn="ctr">
              <a:spcBef>
                <a:spcPts val="79"/>
              </a:spcBef>
            </a:pPr>
            <a:r>
              <a:rPr lang="en-IN" sz="3300" b="1" spc="-206" dirty="0"/>
              <a:t>Income Tax </a:t>
            </a:r>
          </a:p>
          <a:p>
            <a:pPr marL="9525" marR="3810" algn="ctr">
              <a:spcBef>
                <a:spcPts val="79"/>
              </a:spcBef>
            </a:pPr>
            <a:r>
              <a:rPr lang="en-IN" sz="3300" b="1" spc="-206" dirty="0"/>
              <a:t>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0017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31640" y="1963977"/>
            <a:ext cx="7596336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 marR="3810" algn="ctr">
              <a:spcBef>
                <a:spcPts val="79"/>
              </a:spcBef>
            </a:pPr>
            <a:r>
              <a:rPr lang="en-IN" sz="3300" b="1" spc="-206" dirty="0">
                <a:solidFill>
                  <a:srgbClr val="FF0000"/>
                </a:solidFill>
              </a:rPr>
              <a:t>Banking Applications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420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9552" y="260648"/>
            <a:ext cx="8784976" cy="50254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3200" b="1" spc="-139" dirty="0" smtClean="0">
                <a:solidFill>
                  <a:srgbClr val="C00000"/>
                </a:solidFill>
              </a:rPr>
              <a:t>Machine </a:t>
            </a:r>
            <a:r>
              <a:rPr sz="3200" b="1" spc="-195" dirty="0" smtClean="0">
                <a:solidFill>
                  <a:srgbClr val="C00000"/>
                </a:solidFill>
              </a:rPr>
              <a:t>Learning</a:t>
            </a:r>
            <a:endParaRPr sz="320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2638" y="2146839"/>
            <a:ext cx="384334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3300" b="1" spc="-214" dirty="0"/>
              <a:t>AI</a:t>
            </a:r>
            <a:endParaRPr sz="3300" dirty="0"/>
          </a:p>
        </p:txBody>
      </p:sp>
      <p:sp>
        <p:nvSpPr>
          <p:cNvPr id="5" name="object 5"/>
          <p:cNvSpPr txBox="1"/>
          <p:nvPr/>
        </p:nvSpPr>
        <p:spPr>
          <a:xfrm>
            <a:off x="683361" y="3443440"/>
            <a:ext cx="4158615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  <a:tabLst>
                <a:tab pos="3638074" algn="l"/>
              </a:tabLst>
            </a:pPr>
            <a:r>
              <a:rPr sz="3300" b="1" spc="-188" dirty="0">
                <a:solidFill>
                  <a:srgbClr val="EF7E09"/>
                </a:solidFill>
              </a:rPr>
              <a:t>Machin</a:t>
            </a:r>
            <a:r>
              <a:rPr sz="3300" b="1" spc="-180" dirty="0">
                <a:solidFill>
                  <a:srgbClr val="EF7E09"/>
                </a:solidFill>
              </a:rPr>
              <a:t>e</a:t>
            </a:r>
            <a:r>
              <a:rPr sz="3300" b="1" spc="-191" dirty="0">
                <a:solidFill>
                  <a:srgbClr val="EF7E09"/>
                </a:solidFill>
              </a:rPr>
              <a:t> </a:t>
            </a:r>
            <a:r>
              <a:rPr sz="3300" b="1" spc="-266" dirty="0">
                <a:solidFill>
                  <a:srgbClr val="EF7E09"/>
                </a:solidFill>
              </a:rPr>
              <a:t>Learn</a:t>
            </a:r>
            <a:r>
              <a:rPr sz="3300" b="1" spc="-150" dirty="0">
                <a:solidFill>
                  <a:srgbClr val="EF7E09"/>
                </a:solidFill>
              </a:rPr>
              <a:t>i</a:t>
            </a:r>
            <a:r>
              <a:rPr sz="3300" b="1" spc="-349" dirty="0">
                <a:solidFill>
                  <a:srgbClr val="EF7E09"/>
                </a:solidFill>
              </a:rPr>
              <a:t>ng</a:t>
            </a:r>
            <a:r>
              <a:rPr sz="3300" b="1" dirty="0">
                <a:solidFill>
                  <a:srgbClr val="EF7E09"/>
                </a:solidFill>
              </a:rPr>
              <a:t>	</a:t>
            </a:r>
            <a:endParaRPr sz="3300" dirty="0"/>
          </a:p>
        </p:txBody>
      </p:sp>
      <p:sp>
        <p:nvSpPr>
          <p:cNvPr id="6" name="object 6"/>
          <p:cNvSpPr txBox="1"/>
          <p:nvPr/>
        </p:nvSpPr>
        <p:spPr>
          <a:xfrm>
            <a:off x="983552" y="4740555"/>
            <a:ext cx="2522220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3300" b="1" spc="-225" dirty="0"/>
              <a:t>Deep</a:t>
            </a:r>
            <a:r>
              <a:rPr sz="3300" b="1" spc="-236" dirty="0"/>
              <a:t> </a:t>
            </a:r>
            <a:r>
              <a:rPr sz="3300" b="1" spc="-270" dirty="0"/>
              <a:t>Learning</a:t>
            </a:r>
            <a:endParaRPr sz="3300"/>
          </a:p>
        </p:txBody>
      </p:sp>
      <p:sp>
        <p:nvSpPr>
          <p:cNvPr id="7" name="object 7"/>
          <p:cNvSpPr/>
          <p:nvPr/>
        </p:nvSpPr>
        <p:spPr>
          <a:xfrm>
            <a:off x="1877664" y="2888361"/>
            <a:ext cx="734377" cy="460534"/>
          </a:xfrm>
          <a:custGeom>
            <a:avLst/>
            <a:gdLst/>
            <a:ahLst/>
            <a:cxnLst/>
            <a:rect l="l" t="t" r="r" b="b"/>
            <a:pathLst>
              <a:path w="979170" h="614045">
                <a:moveTo>
                  <a:pt x="123698" y="3937"/>
                </a:moveTo>
                <a:lnTo>
                  <a:pt x="0" y="131190"/>
                </a:lnTo>
                <a:lnTo>
                  <a:pt x="496316" y="613917"/>
                </a:lnTo>
                <a:lnTo>
                  <a:pt x="734530" y="369062"/>
                </a:lnTo>
                <a:lnTo>
                  <a:pt x="499237" y="369062"/>
                </a:lnTo>
                <a:lnTo>
                  <a:pt x="123698" y="3937"/>
                </a:lnTo>
                <a:close/>
              </a:path>
              <a:path w="979170" h="614045">
                <a:moveTo>
                  <a:pt x="858265" y="0"/>
                </a:moveTo>
                <a:lnTo>
                  <a:pt x="499237" y="369062"/>
                </a:lnTo>
                <a:lnTo>
                  <a:pt x="734530" y="369062"/>
                </a:lnTo>
                <a:lnTo>
                  <a:pt x="979170" y="117601"/>
                </a:lnTo>
                <a:lnTo>
                  <a:pt x="858265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" name="object 8"/>
          <p:cNvSpPr/>
          <p:nvPr/>
        </p:nvSpPr>
        <p:spPr>
          <a:xfrm>
            <a:off x="1877664" y="2888361"/>
            <a:ext cx="734377" cy="460534"/>
          </a:xfrm>
          <a:custGeom>
            <a:avLst/>
            <a:gdLst/>
            <a:ahLst/>
            <a:cxnLst/>
            <a:rect l="l" t="t" r="r" b="b"/>
            <a:pathLst>
              <a:path w="979170" h="614045">
                <a:moveTo>
                  <a:pt x="0" y="131190"/>
                </a:moveTo>
                <a:lnTo>
                  <a:pt x="123698" y="3937"/>
                </a:lnTo>
                <a:lnTo>
                  <a:pt x="499237" y="369062"/>
                </a:lnTo>
                <a:lnTo>
                  <a:pt x="858265" y="0"/>
                </a:lnTo>
                <a:lnTo>
                  <a:pt x="979170" y="117601"/>
                </a:lnTo>
                <a:lnTo>
                  <a:pt x="496316" y="613917"/>
                </a:lnTo>
                <a:lnTo>
                  <a:pt x="0" y="13119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" name="object 9"/>
          <p:cNvSpPr/>
          <p:nvPr/>
        </p:nvSpPr>
        <p:spPr>
          <a:xfrm>
            <a:off x="1877664" y="4184999"/>
            <a:ext cx="734377" cy="460534"/>
          </a:xfrm>
          <a:custGeom>
            <a:avLst/>
            <a:gdLst/>
            <a:ahLst/>
            <a:cxnLst/>
            <a:rect l="l" t="t" r="r" b="b"/>
            <a:pathLst>
              <a:path w="979170" h="614045">
                <a:moveTo>
                  <a:pt x="123698" y="3937"/>
                </a:moveTo>
                <a:lnTo>
                  <a:pt x="0" y="131190"/>
                </a:lnTo>
                <a:lnTo>
                  <a:pt x="496316" y="614044"/>
                </a:lnTo>
                <a:lnTo>
                  <a:pt x="734593" y="369062"/>
                </a:lnTo>
                <a:lnTo>
                  <a:pt x="499237" y="369062"/>
                </a:lnTo>
                <a:lnTo>
                  <a:pt x="123698" y="3937"/>
                </a:lnTo>
                <a:close/>
              </a:path>
              <a:path w="979170" h="614045">
                <a:moveTo>
                  <a:pt x="858265" y="0"/>
                </a:moveTo>
                <a:lnTo>
                  <a:pt x="499237" y="369062"/>
                </a:lnTo>
                <a:lnTo>
                  <a:pt x="734593" y="369062"/>
                </a:lnTo>
                <a:lnTo>
                  <a:pt x="979170" y="117601"/>
                </a:lnTo>
                <a:lnTo>
                  <a:pt x="858265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" name="object 10"/>
          <p:cNvSpPr/>
          <p:nvPr/>
        </p:nvSpPr>
        <p:spPr>
          <a:xfrm>
            <a:off x="1877664" y="4184999"/>
            <a:ext cx="734377" cy="460534"/>
          </a:xfrm>
          <a:custGeom>
            <a:avLst/>
            <a:gdLst/>
            <a:ahLst/>
            <a:cxnLst/>
            <a:rect l="l" t="t" r="r" b="b"/>
            <a:pathLst>
              <a:path w="979170" h="614045">
                <a:moveTo>
                  <a:pt x="0" y="131190"/>
                </a:moveTo>
                <a:lnTo>
                  <a:pt x="123698" y="3937"/>
                </a:lnTo>
                <a:lnTo>
                  <a:pt x="499237" y="369062"/>
                </a:lnTo>
                <a:lnTo>
                  <a:pt x="858265" y="0"/>
                </a:lnTo>
                <a:lnTo>
                  <a:pt x="979170" y="117601"/>
                </a:lnTo>
                <a:lnTo>
                  <a:pt x="496316" y="614044"/>
                </a:lnTo>
                <a:lnTo>
                  <a:pt x="0" y="13119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" name="object 13"/>
          <p:cNvSpPr/>
          <p:nvPr/>
        </p:nvSpPr>
        <p:spPr>
          <a:xfrm>
            <a:off x="265176" y="3401567"/>
            <a:ext cx="8613934" cy="661035"/>
          </a:xfrm>
          <a:custGeom>
            <a:avLst/>
            <a:gdLst/>
            <a:ahLst/>
            <a:cxnLst/>
            <a:rect l="l" t="t" r="r" b="b"/>
            <a:pathLst>
              <a:path w="11485245" h="881379">
                <a:moveTo>
                  <a:pt x="0" y="146812"/>
                </a:moveTo>
                <a:lnTo>
                  <a:pt x="7485" y="100429"/>
                </a:lnTo>
                <a:lnTo>
                  <a:pt x="28327" y="60130"/>
                </a:lnTo>
                <a:lnTo>
                  <a:pt x="60108" y="28342"/>
                </a:lnTo>
                <a:lnTo>
                  <a:pt x="100410" y="7489"/>
                </a:lnTo>
                <a:lnTo>
                  <a:pt x="146811" y="0"/>
                </a:lnTo>
                <a:lnTo>
                  <a:pt x="11338052" y="0"/>
                </a:lnTo>
                <a:lnTo>
                  <a:pt x="11384434" y="7489"/>
                </a:lnTo>
                <a:lnTo>
                  <a:pt x="11424733" y="28342"/>
                </a:lnTo>
                <a:lnTo>
                  <a:pt x="11456521" y="60130"/>
                </a:lnTo>
                <a:lnTo>
                  <a:pt x="11477374" y="100429"/>
                </a:lnTo>
                <a:lnTo>
                  <a:pt x="11484864" y="146812"/>
                </a:lnTo>
                <a:lnTo>
                  <a:pt x="11484864" y="734059"/>
                </a:lnTo>
                <a:lnTo>
                  <a:pt x="11477374" y="780442"/>
                </a:lnTo>
                <a:lnTo>
                  <a:pt x="11456521" y="820741"/>
                </a:lnTo>
                <a:lnTo>
                  <a:pt x="11424733" y="852529"/>
                </a:lnTo>
                <a:lnTo>
                  <a:pt x="11384434" y="873382"/>
                </a:lnTo>
                <a:lnTo>
                  <a:pt x="11338052" y="880871"/>
                </a:lnTo>
                <a:lnTo>
                  <a:pt x="146811" y="880871"/>
                </a:lnTo>
                <a:lnTo>
                  <a:pt x="100410" y="873382"/>
                </a:lnTo>
                <a:lnTo>
                  <a:pt x="60108" y="852529"/>
                </a:lnTo>
                <a:lnTo>
                  <a:pt x="28327" y="820741"/>
                </a:lnTo>
                <a:lnTo>
                  <a:pt x="7485" y="780442"/>
                </a:lnTo>
                <a:lnTo>
                  <a:pt x="0" y="734059"/>
                </a:lnTo>
                <a:lnTo>
                  <a:pt x="0" y="146812"/>
                </a:lnTo>
                <a:close/>
              </a:path>
            </a:pathLst>
          </a:custGeom>
          <a:ln w="12192">
            <a:solidFill>
              <a:srgbClr val="EF7E09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</p:spTree>
    <p:extLst>
      <p:ext uri="{BB962C8B-B14F-4D97-AF65-F5344CB8AC3E}">
        <p14:creationId xmlns:p14="http://schemas.microsoft.com/office/powerpoint/2010/main" val="1742332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4" y="3264591"/>
            <a:ext cx="8253941" cy="452441"/>
          </a:xfrm>
        </p:spPr>
        <p:txBody>
          <a:bodyPr/>
          <a:lstStyle/>
          <a:p>
            <a:pPr algn="ctr"/>
            <a:r>
              <a:rPr lang="en-IN" sz="3200" b="1" dirty="0" smtClean="0">
                <a:solidFill>
                  <a:srgbClr val="C00000"/>
                </a:solidFill>
              </a:rPr>
              <a:t>TYPES OF MACHINE LEARNING</a:t>
            </a:r>
            <a:br>
              <a:rPr lang="en-IN" sz="3200" b="1" dirty="0" smtClean="0">
                <a:solidFill>
                  <a:srgbClr val="C00000"/>
                </a:solidFill>
              </a:rPr>
            </a:br>
            <a:r>
              <a:rPr lang="en-IN" sz="3200" b="1" dirty="0" smtClean="0">
                <a:solidFill>
                  <a:srgbClr val="C00000"/>
                </a:solidFill>
              </a:rPr>
              <a:t>PROBLEMS</a:t>
            </a:r>
            <a:endParaRPr lang="en-IN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199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/>
        </p:nvSpPr>
        <p:spPr>
          <a:xfrm>
            <a:off x="539552" y="1042392"/>
            <a:ext cx="739152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20" marR="0" lvl="0" indent="-342720" algn="l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endParaRPr lang="en-US"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34272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r>
              <a:rPr lang="en-IN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Examining the feature of a newly presented object and assigning it to one of the predefined classes.</a:t>
            </a:r>
          </a:p>
          <a:p>
            <a:pPr marL="342720" marR="0" lvl="0" indent="-34272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r>
              <a:rPr lang="en-IN" sz="3200" dirty="0">
                <a:latin typeface="Times New Roman"/>
                <a:ea typeface="Times New Roman"/>
                <a:cs typeface="Times New Roman"/>
                <a:sym typeface="Times New Roman"/>
              </a:rPr>
              <a:t>For Example:</a:t>
            </a:r>
          </a:p>
          <a:p>
            <a:pPr marL="1165225" lvl="1" indent="-531813" algn="just">
              <a:buClr>
                <a:srgbClr val="996600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32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Classifying loan applications as Low, Medium and High Risk</a:t>
            </a:r>
          </a:p>
          <a:p>
            <a:pPr marL="1165225" lvl="1" indent="-531813" algn="just">
              <a:buClr>
                <a:srgbClr val="996600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Assigning product into Categories and sub-categories</a:t>
            </a:r>
          </a:p>
          <a:p>
            <a:pPr marL="1165225" lvl="1" indent="-531813" algn="just">
              <a:buClr>
                <a:srgbClr val="996600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32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Classifying people a</a:t>
            </a:r>
            <a:r>
              <a:rPr lang="en-IN" sz="3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BPL etc.</a:t>
            </a:r>
            <a:endParaRPr lang="en-IN" sz="32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lvl="1" indent="-342720" algn="just">
              <a:buClr>
                <a:srgbClr val="996600"/>
              </a:buClr>
              <a:buSzPts val="3200"/>
              <a:buFont typeface="Noto Sans Symbols"/>
              <a:buChar char="•"/>
            </a:pPr>
            <a:endParaRPr lang="en-IN" sz="32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34272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endParaRPr lang="en-IN"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342720" algn="just" rtl="0">
              <a:spcBef>
                <a:spcPts val="697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139520" algn="just" rtl="0">
              <a:spcBef>
                <a:spcPts val="697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2936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/>
        </p:nvSpPr>
        <p:spPr>
          <a:xfrm>
            <a:off x="827584" y="1042392"/>
            <a:ext cx="739152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20" marR="0" lvl="0" indent="-342720" algn="l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endParaRPr lang="en-US"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34272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r>
              <a:rPr lang="en-IN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Calculated approximation of a continuous variable</a:t>
            </a:r>
          </a:p>
          <a:p>
            <a:pPr marL="342720" marR="0" lvl="0" indent="-34272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r>
              <a:rPr lang="en-IN" sz="3200" dirty="0">
                <a:latin typeface="Times New Roman"/>
                <a:ea typeface="Times New Roman"/>
                <a:cs typeface="Times New Roman"/>
                <a:sym typeface="Times New Roman"/>
              </a:rPr>
              <a:t>For Example:</a:t>
            </a:r>
          </a:p>
          <a:p>
            <a:pPr marL="900113" marR="0" lvl="0" indent="-54610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32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Estimated household income for lo</a:t>
            </a:r>
            <a:r>
              <a:rPr lang="en-IN" sz="3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processing or credit card limit etc.</a:t>
            </a:r>
          </a:p>
          <a:p>
            <a:pPr marL="900113" marR="0" lvl="0" indent="-54610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32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Estimated Crop production </a:t>
            </a:r>
            <a:r>
              <a:rPr lang="en-IN" sz="3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an area</a:t>
            </a:r>
          </a:p>
          <a:p>
            <a:pPr marL="900113" marR="0" lvl="0" indent="-54610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32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Estimated traffic at a place</a:t>
            </a:r>
          </a:p>
          <a:p>
            <a:pPr marL="900113" marR="0" lvl="0" indent="-54610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Estimated future requirement for saving/investment</a:t>
            </a:r>
            <a:endParaRPr lang="en-IN" sz="32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34272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endParaRPr lang="en-IN"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342720" algn="just" rtl="0">
              <a:spcBef>
                <a:spcPts val="697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139520" algn="just" rtl="0">
              <a:spcBef>
                <a:spcPts val="697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Estimation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1327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/>
        </p:nvSpPr>
        <p:spPr>
          <a:xfrm>
            <a:off x="539552" y="1042392"/>
            <a:ext cx="739152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20" marR="0" lvl="0" indent="-342720" algn="l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endParaRPr lang="en-US"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34272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r>
              <a:rPr lang="en-IN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things go together?</a:t>
            </a:r>
          </a:p>
          <a:p>
            <a:pPr marL="342720" marR="0" lvl="0" indent="-34272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r>
              <a:rPr lang="en-IN" sz="3200" dirty="0">
                <a:latin typeface="Times New Roman"/>
                <a:ea typeface="Times New Roman"/>
                <a:cs typeface="Times New Roman"/>
                <a:sym typeface="Times New Roman"/>
              </a:rPr>
              <a:t>To understand the purchase behaviour of customers</a:t>
            </a:r>
          </a:p>
          <a:p>
            <a:pPr marL="342720" marR="0" lvl="0" indent="-34272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r>
              <a:rPr lang="en-IN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 Basket Analysis</a:t>
            </a:r>
          </a:p>
          <a:p>
            <a:pPr marL="900113" lvl="5" indent="-457200" algn="just">
              <a:buClr>
                <a:srgbClr val="996600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example:</a:t>
            </a:r>
          </a:p>
          <a:p>
            <a:pPr marL="900113" lvl="6" indent="-457200" algn="just">
              <a:buClr>
                <a:srgbClr val="996600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someone buys a book on Data Science, it is most likely that he will also buy some book on Python.</a:t>
            </a:r>
          </a:p>
          <a:p>
            <a:pPr marL="900113" lvl="6" indent="-457200" algn="just">
              <a:buClr>
                <a:srgbClr val="996600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/>
                <a:ea typeface="Times New Roman"/>
                <a:cs typeface="Times New Roman"/>
                <a:sym typeface="Times New Roman"/>
              </a:rPr>
              <a:t>If someone buys Milk, he may buy bread or cornflakes.</a:t>
            </a:r>
            <a:endParaRPr lang="en-IN"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342720" algn="just" rtl="0">
              <a:spcBef>
                <a:spcPts val="697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139520" algn="just" rtl="0">
              <a:spcBef>
                <a:spcPts val="697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Affinity Grouping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0245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/>
        </p:nvSpPr>
        <p:spPr>
          <a:xfrm>
            <a:off x="395536" y="1042392"/>
            <a:ext cx="739152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20" marR="0" lvl="0" indent="-342720" algn="l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endParaRPr lang="en-US"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34272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r>
              <a:rPr lang="en-IN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Segmenting heterogenous group of population into a more homogenous sub groups or clusters.</a:t>
            </a:r>
          </a:p>
          <a:p>
            <a:pPr marL="1076325" marR="0" lvl="0" indent="-722313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r>
              <a:rPr lang="en-IN" sz="32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Example:</a:t>
            </a:r>
          </a:p>
          <a:p>
            <a:pPr marL="1076325" marR="0" lvl="0" indent="-722313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segmentation according to buying behaviours</a:t>
            </a:r>
          </a:p>
          <a:p>
            <a:pPr marL="1076325" marR="0" lvl="0" indent="-722313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/>
                <a:ea typeface="Times New Roman"/>
                <a:cs typeface="Times New Roman"/>
                <a:sym typeface="Times New Roman"/>
              </a:rPr>
              <a:t>Creating cluster of patients with similar symptoms to identify deceases</a:t>
            </a:r>
            <a:endParaRPr lang="en-IN"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342720" algn="just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endParaRPr lang="en-IN"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342720" algn="just" rtl="0">
              <a:spcBef>
                <a:spcPts val="697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139520" algn="just" rtl="0">
              <a:spcBef>
                <a:spcPts val="697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Clustering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4457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/>
          <a:p>
            <a:pPr marL="9525">
              <a:spcBef>
                <a:spcPts val="79"/>
              </a:spcBef>
            </a:pPr>
            <a:r>
              <a:rPr sz="3600" spc="-199" dirty="0">
                <a:solidFill>
                  <a:srgbClr val="C00000"/>
                </a:solidFill>
              </a:rPr>
              <a:t>Typical </a:t>
            </a:r>
            <a:r>
              <a:rPr sz="3600" spc="-263" dirty="0">
                <a:solidFill>
                  <a:srgbClr val="C00000"/>
                </a:solidFill>
              </a:rPr>
              <a:t>Process </a:t>
            </a:r>
            <a:r>
              <a:rPr sz="3600" spc="-109" dirty="0">
                <a:solidFill>
                  <a:srgbClr val="C00000"/>
                </a:solidFill>
              </a:rPr>
              <a:t>of </a:t>
            </a:r>
            <a:r>
              <a:rPr lang="en-IN" sz="3600" spc="-135" dirty="0" smtClean="0">
                <a:solidFill>
                  <a:srgbClr val="C00000"/>
                </a:solidFill>
              </a:rPr>
              <a:t>Machine Learning</a:t>
            </a:r>
            <a:endParaRPr sz="360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79" y="3386708"/>
            <a:ext cx="1267587" cy="509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" name="object 4"/>
          <p:cNvSpPr/>
          <p:nvPr/>
        </p:nvSpPr>
        <p:spPr>
          <a:xfrm>
            <a:off x="68579" y="3386709"/>
            <a:ext cx="1267778" cy="510064"/>
          </a:xfrm>
          <a:custGeom>
            <a:avLst/>
            <a:gdLst/>
            <a:ahLst/>
            <a:cxnLst/>
            <a:rect l="l" t="t" r="r" b="b"/>
            <a:pathLst>
              <a:path w="1690370" h="680085">
                <a:moveTo>
                  <a:pt x="0" y="113284"/>
                </a:moveTo>
                <a:lnTo>
                  <a:pt x="8903" y="69169"/>
                </a:lnTo>
                <a:lnTo>
                  <a:pt x="33181" y="33162"/>
                </a:lnTo>
                <a:lnTo>
                  <a:pt x="69190" y="8895"/>
                </a:lnTo>
                <a:lnTo>
                  <a:pt x="113284" y="0"/>
                </a:lnTo>
                <a:lnTo>
                  <a:pt x="1576832" y="0"/>
                </a:lnTo>
                <a:lnTo>
                  <a:pt x="1620946" y="8895"/>
                </a:lnTo>
                <a:lnTo>
                  <a:pt x="1656953" y="33162"/>
                </a:lnTo>
                <a:lnTo>
                  <a:pt x="1681220" y="69169"/>
                </a:lnTo>
                <a:lnTo>
                  <a:pt x="1690116" y="113284"/>
                </a:lnTo>
                <a:lnTo>
                  <a:pt x="1690116" y="566419"/>
                </a:lnTo>
                <a:lnTo>
                  <a:pt x="1681220" y="610534"/>
                </a:lnTo>
                <a:lnTo>
                  <a:pt x="1656953" y="646541"/>
                </a:lnTo>
                <a:lnTo>
                  <a:pt x="1620946" y="670808"/>
                </a:lnTo>
                <a:lnTo>
                  <a:pt x="1576832" y="679704"/>
                </a:lnTo>
                <a:lnTo>
                  <a:pt x="113284" y="679704"/>
                </a:lnTo>
                <a:lnTo>
                  <a:pt x="69190" y="670808"/>
                </a:lnTo>
                <a:lnTo>
                  <a:pt x="33181" y="646541"/>
                </a:lnTo>
                <a:lnTo>
                  <a:pt x="8903" y="610534"/>
                </a:lnTo>
                <a:lnTo>
                  <a:pt x="0" y="566419"/>
                </a:lnTo>
                <a:lnTo>
                  <a:pt x="0" y="113284"/>
                </a:lnTo>
                <a:close/>
              </a:path>
            </a:pathLst>
          </a:custGeom>
          <a:ln w="6096">
            <a:solidFill>
              <a:srgbClr val="EF7E09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" name="object 5"/>
          <p:cNvSpPr txBox="1"/>
          <p:nvPr/>
        </p:nvSpPr>
        <p:spPr>
          <a:xfrm>
            <a:off x="157810" y="3447574"/>
            <a:ext cx="1088231" cy="3784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 indent="66199">
              <a:spcBef>
                <a:spcPts val="71"/>
              </a:spcBef>
            </a:pPr>
            <a:r>
              <a:rPr sz="1200" b="1" spc="-124" dirty="0">
                <a:solidFill>
                  <a:srgbClr val="FFFFFF"/>
                </a:solidFill>
                <a:latin typeface="Verdana"/>
                <a:cs typeface="Verdana"/>
              </a:rPr>
              <a:t>Requirement  </a:t>
            </a:r>
            <a:r>
              <a:rPr sz="1200" b="1" spc="-143" dirty="0">
                <a:solidFill>
                  <a:srgbClr val="FFFFFF"/>
                </a:solidFill>
                <a:latin typeface="Verdana"/>
                <a:cs typeface="Verdana"/>
              </a:rPr>
              <a:t>Unde</a:t>
            </a:r>
            <a:r>
              <a:rPr sz="1200" b="1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200" b="1" spc="-188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200" b="1" spc="-105" dirty="0">
                <a:solidFill>
                  <a:srgbClr val="FFFFFF"/>
                </a:solidFill>
                <a:latin typeface="Verdana"/>
                <a:cs typeface="Verdana"/>
              </a:rPr>
              <a:t>ta</a:t>
            </a:r>
            <a:r>
              <a:rPr sz="1200" b="1" spc="-127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200" b="1" spc="-98" dirty="0">
                <a:solidFill>
                  <a:srgbClr val="FFFFFF"/>
                </a:solidFill>
                <a:latin typeface="Verdana"/>
                <a:cs typeface="Verdana"/>
              </a:rPr>
              <a:t>di</a:t>
            </a:r>
            <a:r>
              <a:rPr sz="1200" b="1" spc="-127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200" b="1" spc="-53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11630" y="3386708"/>
            <a:ext cx="1268729" cy="5097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7" name="object 7"/>
          <p:cNvSpPr/>
          <p:nvPr/>
        </p:nvSpPr>
        <p:spPr>
          <a:xfrm>
            <a:off x="1611630" y="3386709"/>
            <a:ext cx="1268729" cy="510064"/>
          </a:xfrm>
          <a:custGeom>
            <a:avLst/>
            <a:gdLst/>
            <a:ahLst/>
            <a:cxnLst/>
            <a:rect l="l" t="t" r="r" b="b"/>
            <a:pathLst>
              <a:path w="1691639" h="680085">
                <a:moveTo>
                  <a:pt x="0" y="113284"/>
                </a:moveTo>
                <a:lnTo>
                  <a:pt x="8895" y="69169"/>
                </a:lnTo>
                <a:lnTo>
                  <a:pt x="33162" y="33162"/>
                </a:lnTo>
                <a:lnTo>
                  <a:pt x="69169" y="8895"/>
                </a:lnTo>
                <a:lnTo>
                  <a:pt x="113284" y="0"/>
                </a:lnTo>
                <a:lnTo>
                  <a:pt x="1578356" y="0"/>
                </a:lnTo>
                <a:lnTo>
                  <a:pt x="1622470" y="8895"/>
                </a:lnTo>
                <a:lnTo>
                  <a:pt x="1658477" y="33162"/>
                </a:lnTo>
                <a:lnTo>
                  <a:pt x="1682744" y="69169"/>
                </a:lnTo>
                <a:lnTo>
                  <a:pt x="1691639" y="113284"/>
                </a:lnTo>
                <a:lnTo>
                  <a:pt x="1691639" y="566419"/>
                </a:lnTo>
                <a:lnTo>
                  <a:pt x="1682744" y="610534"/>
                </a:lnTo>
                <a:lnTo>
                  <a:pt x="1658477" y="646541"/>
                </a:lnTo>
                <a:lnTo>
                  <a:pt x="1622470" y="670808"/>
                </a:lnTo>
                <a:lnTo>
                  <a:pt x="1578356" y="679704"/>
                </a:lnTo>
                <a:lnTo>
                  <a:pt x="113284" y="679704"/>
                </a:lnTo>
                <a:lnTo>
                  <a:pt x="69169" y="670808"/>
                </a:lnTo>
                <a:lnTo>
                  <a:pt x="33162" y="646541"/>
                </a:lnTo>
                <a:lnTo>
                  <a:pt x="8895" y="610534"/>
                </a:lnTo>
                <a:lnTo>
                  <a:pt x="0" y="566419"/>
                </a:lnTo>
                <a:lnTo>
                  <a:pt x="0" y="113284"/>
                </a:lnTo>
                <a:close/>
              </a:path>
            </a:pathLst>
          </a:custGeom>
          <a:ln w="6096">
            <a:solidFill>
              <a:srgbClr val="EF7E09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" name="object 8"/>
          <p:cNvSpPr txBox="1"/>
          <p:nvPr/>
        </p:nvSpPr>
        <p:spPr>
          <a:xfrm>
            <a:off x="1701355" y="3447574"/>
            <a:ext cx="1088231" cy="3784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 indent="358616">
              <a:spcBef>
                <a:spcPts val="71"/>
              </a:spcBef>
            </a:pPr>
            <a:r>
              <a:rPr sz="1200" b="1" spc="-98" dirty="0">
                <a:solidFill>
                  <a:srgbClr val="FFFFFF"/>
                </a:solidFill>
                <a:latin typeface="Verdana"/>
                <a:cs typeface="Verdana"/>
              </a:rPr>
              <a:t>Data  </a:t>
            </a:r>
            <a:r>
              <a:rPr sz="1200" b="1" spc="-143" dirty="0">
                <a:solidFill>
                  <a:srgbClr val="FFFFFF"/>
                </a:solidFill>
                <a:latin typeface="Verdana"/>
                <a:cs typeface="Verdana"/>
              </a:rPr>
              <a:t>Unde</a:t>
            </a:r>
            <a:r>
              <a:rPr sz="1200" b="1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200" b="1" spc="-188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200" b="1" spc="-105" dirty="0">
                <a:solidFill>
                  <a:srgbClr val="FFFFFF"/>
                </a:solidFill>
                <a:latin typeface="Verdana"/>
                <a:cs typeface="Verdana"/>
              </a:rPr>
              <a:t>ta</a:t>
            </a:r>
            <a:r>
              <a:rPr sz="1200" b="1" spc="-127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200" b="1" spc="-98" dirty="0">
                <a:solidFill>
                  <a:srgbClr val="FFFFFF"/>
                </a:solidFill>
                <a:latin typeface="Verdana"/>
                <a:cs typeface="Verdana"/>
              </a:rPr>
              <a:t>di</a:t>
            </a:r>
            <a:r>
              <a:rPr sz="1200" b="1" spc="-127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200" b="1" spc="-53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55824" y="3386708"/>
            <a:ext cx="1267586" cy="509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0" name="object 10"/>
          <p:cNvSpPr/>
          <p:nvPr/>
        </p:nvSpPr>
        <p:spPr>
          <a:xfrm>
            <a:off x="3155823" y="3386709"/>
            <a:ext cx="1267778" cy="510064"/>
          </a:xfrm>
          <a:custGeom>
            <a:avLst/>
            <a:gdLst/>
            <a:ahLst/>
            <a:cxnLst/>
            <a:rect l="l" t="t" r="r" b="b"/>
            <a:pathLst>
              <a:path w="1690370" h="680085">
                <a:moveTo>
                  <a:pt x="0" y="113284"/>
                </a:moveTo>
                <a:lnTo>
                  <a:pt x="8895" y="69169"/>
                </a:lnTo>
                <a:lnTo>
                  <a:pt x="33162" y="33162"/>
                </a:lnTo>
                <a:lnTo>
                  <a:pt x="69169" y="8895"/>
                </a:lnTo>
                <a:lnTo>
                  <a:pt x="113284" y="0"/>
                </a:lnTo>
                <a:lnTo>
                  <a:pt x="1576832" y="0"/>
                </a:lnTo>
                <a:lnTo>
                  <a:pt x="1620946" y="8895"/>
                </a:lnTo>
                <a:lnTo>
                  <a:pt x="1656953" y="33162"/>
                </a:lnTo>
                <a:lnTo>
                  <a:pt x="1681220" y="69169"/>
                </a:lnTo>
                <a:lnTo>
                  <a:pt x="1690115" y="113284"/>
                </a:lnTo>
                <a:lnTo>
                  <a:pt x="1690115" y="566419"/>
                </a:lnTo>
                <a:lnTo>
                  <a:pt x="1681220" y="610534"/>
                </a:lnTo>
                <a:lnTo>
                  <a:pt x="1656953" y="646541"/>
                </a:lnTo>
                <a:lnTo>
                  <a:pt x="1620946" y="670808"/>
                </a:lnTo>
                <a:lnTo>
                  <a:pt x="1576832" y="679704"/>
                </a:lnTo>
                <a:lnTo>
                  <a:pt x="113284" y="679704"/>
                </a:lnTo>
                <a:lnTo>
                  <a:pt x="69169" y="670808"/>
                </a:lnTo>
                <a:lnTo>
                  <a:pt x="33162" y="646541"/>
                </a:lnTo>
                <a:lnTo>
                  <a:pt x="8895" y="610534"/>
                </a:lnTo>
                <a:lnTo>
                  <a:pt x="0" y="566419"/>
                </a:lnTo>
                <a:lnTo>
                  <a:pt x="0" y="113284"/>
                </a:lnTo>
                <a:close/>
              </a:path>
            </a:pathLst>
          </a:custGeom>
          <a:ln w="6096">
            <a:solidFill>
              <a:srgbClr val="EF7E09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1" name="object 11"/>
          <p:cNvSpPr txBox="1"/>
          <p:nvPr/>
        </p:nvSpPr>
        <p:spPr>
          <a:xfrm>
            <a:off x="3353371" y="3447574"/>
            <a:ext cx="871061" cy="3784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 indent="250031">
              <a:spcBef>
                <a:spcPts val="71"/>
              </a:spcBef>
            </a:pPr>
            <a:r>
              <a:rPr sz="1200" b="1" spc="-98" dirty="0">
                <a:solidFill>
                  <a:srgbClr val="FFFFFF"/>
                </a:solidFill>
                <a:latin typeface="Verdana"/>
                <a:cs typeface="Verdana"/>
              </a:rPr>
              <a:t>Data  </a:t>
            </a:r>
            <a:r>
              <a:rPr sz="1200" b="1" spc="-217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200" b="1" spc="-21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200" b="1" spc="-86" dirty="0">
                <a:solidFill>
                  <a:srgbClr val="FFFFFF"/>
                </a:solidFill>
                <a:latin typeface="Verdana"/>
                <a:cs typeface="Verdana"/>
              </a:rPr>
              <a:t>epa</a:t>
            </a:r>
            <a:r>
              <a:rPr sz="1200" b="1" spc="-56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200" b="1" spc="-127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1200" b="1" spc="-79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200" b="1" spc="-101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98874" y="3386708"/>
            <a:ext cx="1267586" cy="5097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" name="object 13"/>
          <p:cNvSpPr/>
          <p:nvPr/>
        </p:nvSpPr>
        <p:spPr>
          <a:xfrm>
            <a:off x="4698873" y="3386709"/>
            <a:ext cx="1267778" cy="510064"/>
          </a:xfrm>
          <a:custGeom>
            <a:avLst/>
            <a:gdLst/>
            <a:ahLst/>
            <a:cxnLst/>
            <a:rect l="l" t="t" r="r" b="b"/>
            <a:pathLst>
              <a:path w="1690370" h="680085">
                <a:moveTo>
                  <a:pt x="0" y="113284"/>
                </a:moveTo>
                <a:lnTo>
                  <a:pt x="8895" y="69169"/>
                </a:lnTo>
                <a:lnTo>
                  <a:pt x="33162" y="33162"/>
                </a:lnTo>
                <a:lnTo>
                  <a:pt x="69169" y="8895"/>
                </a:lnTo>
                <a:lnTo>
                  <a:pt x="113284" y="0"/>
                </a:lnTo>
                <a:lnTo>
                  <a:pt x="1576832" y="0"/>
                </a:lnTo>
                <a:lnTo>
                  <a:pt x="1620946" y="8895"/>
                </a:lnTo>
                <a:lnTo>
                  <a:pt x="1656953" y="33162"/>
                </a:lnTo>
                <a:lnTo>
                  <a:pt x="1681220" y="69169"/>
                </a:lnTo>
                <a:lnTo>
                  <a:pt x="1690115" y="113284"/>
                </a:lnTo>
                <a:lnTo>
                  <a:pt x="1690115" y="566419"/>
                </a:lnTo>
                <a:lnTo>
                  <a:pt x="1681220" y="610534"/>
                </a:lnTo>
                <a:lnTo>
                  <a:pt x="1656953" y="646541"/>
                </a:lnTo>
                <a:lnTo>
                  <a:pt x="1620946" y="670808"/>
                </a:lnTo>
                <a:lnTo>
                  <a:pt x="1576832" y="679704"/>
                </a:lnTo>
                <a:lnTo>
                  <a:pt x="113284" y="679704"/>
                </a:lnTo>
                <a:lnTo>
                  <a:pt x="69169" y="670808"/>
                </a:lnTo>
                <a:lnTo>
                  <a:pt x="33162" y="646541"/>
                </a:lnTo>
                <a:lnTo>
                  <a:pt x="8895" y="610534"/>
                </a:lnTo>
                <a:lnTo>
                  <a:pt x="0" y="566419"/>
                </a:lnTo>
                <a:lnTo>
                  <a:pt x="0" y="113284"/>
                </a:lnTo>
                <a:close/>
              </a:path>
            </a:pathLst>
          </a:custGeom>
          <a:ln w="6096">
            <a:solidFill>
              <a:srgbClr val="EF7E09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4" name="object 14"/>
          <p:cNvSpPr txBox="1"/>
          <p:nvPr/>
        </p:nvSpPr>
        <p:spPr>
          <a:xfrm>
            <a:off x="4928044" y="3447574"/>
            <a:ext cx="837248" cy="3784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 indent="231934">
              <a:spcBef>
                <a:spcPts val="71"/>
              </a:spcBef>
            </a:pPr>
            <a:r>
              <a:rPr sz="1200" b="1" spc="-98" dirty="0">
                <a:solidFill>
                  <a:srgbClr val="FFFFFF"/>
                </a:solidFill>
                <a:latin typeface="Verdana"/>
                <a:cs typeface="Verdana"/>
              </a:rPr>
              <a:t>Data  </a:t>
            </a:r>
            <a:r>
              <a:rPr sz="1200" b="1" spc="-169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200" b="1" spc="-172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1200" b="1" spc="-120" dirty="0">
                <a:solidFill>
                  <a:srgbClr val="FFFFFF"/>
                </a:solidFill>
                <a:latin typeface="Verdana"/>
                <a:cs typeface="Verdana"/>
              </a:rPr>
              <a:t>plo</a:t>
            </a:r>
            <a:r>
              <a:rPr sz="1200" b="1" spc="-98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200" b="1" spc="-127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1200" b="1" spc="-79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200" b="1" spc="-101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80360" y="3555873"/>
            <a:ext cx="275749" cy="171450"/>
          </a:xfrm>
          <a:custGeom>
            <a:avLst/>
            <a:gdLst/>
            <a:ahLst/>
            <a:cxnLst/>
            <a:rect l="l" t="t" r="r" b="b"/>
            <a:pathLst>
              <a:path w="367664" h="228600">
                <a:moveTo>
                  <a:pt x="138937" y="0"/>
                </a:moveTo>
                <a:lnTo>
                  <a:pt x="138937" y="228600"/>
                </a:lnTo>
                <a:lnTo>
                  <a:pt x="291338" y="152400"/>
                </a:lnTo>
                <a:lnTo>
                  <a:pt x="177037" y="152400"/>
                </a:lnTo>
                <a:lnTo>
                  <a:pt x="177037" y="76200"/>
                </a:lnTo>
                <a:lnTo>
                  <a:pt x="291338" y="76200"/>
                </a:lnTo>
                <a:lnTo>
                  <a:pt x="138937" y="0"/>
                </a:lnTo>
                <a:close/>
              </a:path>
              <a:path w="367664" h="228600">
                <a:moveTo>
                  <a:pt x="138937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38937" y="152400"/>
                </a:lnTo>
                <a:lnTo>
                  <a:pt x="138937" y="76200"/>
                </a:lnTo>
                <a:close/>
              </a:path>
              <a:path w="367664" h="228600">
                <a:moveTo>
                  <a:pt x="291338" y="76200"/>
                </a:moveTo>
                <a:lnTo>
                  <a:pt x="177037" y="76200"/>
                </a:lnTo>
                <a:lnTo>
                  <a:pt x="177037" y="152400"/>
                </a:lnTo>
                <a:lnTo>
                  <a:pt x="291338" y="152400"/>
                </a:lnTo>
                <a:lnTo>
                  <a:pt x="367538" y="114300"/>
                </a:lnTo>
                <a:lnTo>
                  <a:pt x="291338" y="7620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6" name="object 16"/>
          <p:cNvSpPr/>
          <p:nvPr/>
        </p:nvSpPr>
        <p:spPr>
          <a:xfrm>
            <a:off x="1336167" y="3555873"/>
            <a:ext cx="275749" cy="171450"/>
          </a:xfrm>
          <a:custGeom>
            <a:avLst/>
            <a:gdLst/>
            <a:ahLst/>
            <a:cxnLst/>
            <a:rect l="l" t="t" r="r" b="b"/>
            <a:pathLst>
              <a:path w="367664" h="228600">
                <a:moveTo>
                  <a:pt x="138937" y="0"/>
                </a:moveTo>
                <a:lnTo>
                  <a:pt x="138937" y="228600"/>
                </a:lnTo>
                <a:lnTo>
                  <a:pt x="291338" y="152400"/>
                </a:lnTo>
                <a:lnTo>
                  <a:pt x="177037" y="152400"/>
                </a:lnTo>
                <a:lnTo>
                  <a:pt x="177037" y="76200"/>
                </a:lnTo>
                <a:lnTo>
                  <a:pt x="291338" y="76200"/>
                </a:lnTo>
                <a:lnTo>
                  <a:pt x="138937" y="0"/>
                </a:lnTo>
                <a:close/>
              </a:path>
              <a:path w="367664" h="228600">
                <a:moveTo>
                  <a:pt x="138937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38937" y="152400"/>
                </a:lnTo>
                <a:lnTo>
                  <a:pt x="138937" y="76200"/>
                </a:lnTo>
                <a:close/>
              </a:path>
              <a:path w="367664" h="228600">
                <a:moveTo>
                  <a:pt x="291338" y="76200"/>
                </a:moveTo>
                <a:lnTo>
                  <a:pt x="177037" y="76200"/>
                </a:lnTo>
                <a:lnTo>
                  <a:pt x="177037" y="152400"/>
                </a:lnTo>
                <a:lnTo>
                  <a:pt x="291338" y="152400"/>
                </a:lnTo>
                <a:lnTo>
                  <a:pt x="367538" y="114300"/>
                </a:lnTo>
                <a:lnTo>
                  <a:pt x="291338" y="7620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" name="object 17"/>
          <p:cNvSpPr/>
          <p:nvPr/>
        </p:nvSpPr>
        <p:spPr>
          <a:xfrm>
            <a:off x="4423410" y="3555873"/>
            <a:ext cx="275749" cy="171450"/>
          </a:xfrm>
          <a:custGeom>
            <a:avLst/>
            <a:gdLst/>
            <a:ahLst/>
            <a:cxnLst/>
            <a:rect l="l" t="t" r="r" b="b"/>
            <a:pathLst>
              <a:path w="367664" h="228600">
                <a:moveTo>
                  <a:pt x="138937" y="0"/>
                </a:moveTo>
                <a:lnTo>
                  <a:pt x="138937" y="228600"/>
                </a:lnTo>
                <a:lnTo>
                  <a:pt x="291338" y="152400"/>
                </a:lnTo>
                <a:lnTo>
                  <a:pt x="177037" y="152400"/>
                </a:lnTo>
                <a:lnTo>
                  <a:pt x="177037" y="76200"/>
                </a:lnTo>
                <a:lnTo>
                  <a:pt x="291338" y="76200"/>
                </a:lnTo>
                <a:lnTo>
                  <a:pt x="138937" y="0"/>
                </a:lnTo>
                <a:close/>
              </a:path>
              <a:path w="367664" h="228600">
                <a:moveTo>
                  <a:pt x="138937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38937" y="152400"/>
                </a:lnTo>
                <a:lnTo>
                  <a:pt x="138937" y="76200"/>
                </a:lnTo>
                <a:close/>
              </a:path>
              <a:path w="367664" h="228600">
                <a:moveTo>
                  <a:pt x="291338" y="76200"/>
                </a:moveTo>
                <a:lnTo>
                  <a:pt x="177037" y="76200"/>
                </a:lnTo>
                <a:lnTo>
                  <a:pt x="177037" y="152400"/>
                </a:lnTo>
                <a:lnTo>
                  <a:pt x="291338" y="152400"/>
                </a:lnTo>
                <a:lnTo>
                  <a:pt x="367538" y="114300"/>
                </a:lnTo>
                <a:lnTo>
                  <a:pt x="291338" y="7620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" name="object 18"/>
          <p:cNvSpPr/>
          <p:nvPr/>
        </p:nvSpPr>
        <p:spPr>
          <a:xfrm>
            <a:off x="6241924" y="3862197"/>
            <a:ext cx="1267586" cy="5109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9" name="object 19"/>
          <p:cNvSpPr/>
          <p:nvPr/>
        </p:nvSpPr>
        <p:spPr>
          <a:xfrm>
            <a:off x="6241923" y="3862198"/>
            <a:ext cx="1267778" cy="511016"/>
          </a:xfrm>
          <a:custGeom>
            <a:avLst/>
            <a:gdLst/>
            <a:ahLst/>
            <a:cxnLst/>
            <a:rect l="l" t="t" r="r" b="b"/>
            <a:pathLst>
              <a:path w="1690370" h="681354">
                <a:moveTo>
                  <a:pt x="0" y="113537"/>
                </a:moveTo>
                <a:lnTo>
                  <a:pt x="8917" y="69330"/>
                </a:lnTo>
                <a:lnTo>
                  <a:pt x="33242" y="33242"/>
                </a:lnTo>
                <a:lnTo>
                  <a:pt x="69330" y="8917"/>
                </a:lnTo>
                <a:lnTo>
                  <a:pt x="113537" y="0"/>
                </a:lnTo>
                <a:lnTo>
                  <a:pt x="1576577" y="0"/>
                </a:lnTo>
                <a:lnTo>
                  <a:pt x="1620785" y="8917"/>
                </a:lnTo>
                <a:lnTo>
                  <a:pt x="1656873" y="33242"/>
                </a:lnTo>
                <a:lnTo>
                  <a:pt x="1681198" y="69330"/>
                </a:lnTo>
                <a:lnTo>
                  <a:pt x="1690115" y="113537"/>
                </a:lnTo>
                <a:lnTo>
                  <a:pt x="1690115" y="567689"/>
                </a:lnTo>
                <a:lnTo>
                  <a:pt x="1681198" y="611897"/>
                </a:lnTo>
                <a:lnTo>
                  <a:pt x="1656873" y="647985"/>
                </a:lnTo>
                <a:lnTo>
                  <a:pt x="1620785" y="672310"/>
                </a:lnTo>
                <a:lnTo>
                  <a:pt x="1576577" y="681227"/>
                </a:lnTo>
                <a:lnTo>
                  <a:pt x="113537" y="681227"/>
                </a:lnTo>
                <a:lnTo>
                  <a:pt x="69330" y="672310"/>
                </a:lnTo>
                <a:lnTo>
                  <a:pt x="33242" y="647985"/>
                </a:lnTo>
                <a:lnTo>
                  <a:pt x="8917" y="611897"/>
                </a:lnTo>
                <a:lnTo>
                  <a:pt x="0" y="567689"/>
                </a:lnTo>
                <a:lnTo>
                  <a:pt x="0" y="113537"/>
                </a:lnTo>
                <a:close/>
              </a:path>
            </a:pathLst>
          </a:custGeom>
          <a:ln w="6096">
            <a:solidFill>
              <a:srgbClr val="4E8542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0" name="object 20"/>
          <p:cNvSpPr txBox="1"/>
          <p:nvPr/>
        </p:nvSpPr>
        <p:spPr>
          <a:xfrm>
            <a:off x="6457759" y="3924015"/>
            <a:ext cx="864870" cy="3784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50483" marR="3810" indent="-41433">
              <a:spcBef>
                <a:spcPts val="71"/>
              </a:spcBef>
            </a:pPr>
            <a:r>
              <a:rPr sz="1200" b="1" spc="-83" dirty="0">
                <a:solidFill>
                  <a:srgbClr val="FFFFFF"/>
                </a:solidFill>
                <a:latin typeface="Verdana"/>
                <a:cs typeface="Verdana"/>
              </a:rPr>
              <a:t>Modeling</a:t>
            </a:r>
            <a:r>
              <a:rPr sz="1200" b="1" spc="-1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221" dirty="0">
                <a:solidFill>
                  <a:srgbClr val="FFFFFF"/>
                </a:solidFill>
                <a:latin typeface="Verdana"/>
                <a:cs typeface="Verdana"/>
              </a:rPr>
              <a:t>&amp;  </a:t>
            </a:r>
            <a:r>
              <a:rPr sz="1200" b="1" spc="-113" dirty="0">
                <a:solidFill>
                  <a:srgbClr val="FFFFFF"/>
                </a:solidFill>
                <a:latin typeface="Verdana"/>
                <a:cs typeface="Verdana"/>
              </a:rPr>
              <a:t>Evaluation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784974" y="3862197"/>
            <a:ext cx="1267586" cy="5109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2" name="object 22"/>
          <p:cNvSpPr/>
          <p:nvPr/>
        </p:nvSpPr>
        <p:spPr>
          <a:xfrm>
            <a:off x="7784973" y="3862198"/>
            <a:ext cx="1267778" cy="511016"/>
          </a:xfrm>
          <a:custGeom>
            <a:avLst/>
            <a:gdLst/>
            <a:ahLst/>
            <a:cxnLst/>
            <a:rect l="l" t="t" r="r" b="b"/>
            <a:pathLst>
              <a:path w="1690370" h="681354">
                <a:moveTo>
                  <a:pt x="0" y="113537"/>
                </a:moveTo>
                <a:lnTo>
                  <a:pt x="8917" y="69330"/>
                </a:lnTo>
                <a:lnTo>
                  <a:pt x="33242" y="33242"/>
                </a:lnTo>
                <a:lnTo>
                  <a:pt x="69330" y="8917"/>
                </a:lnTo>
                <a:lnTo>
                  <a:pt x="113537" y="0"/>
                </a:lnTo>
                <a:lnTo>
                  <a:pt x="1576577" y="0"/>
                </a:lnTo>
                <a:lnTo>
                  <a:pt x="1620785" y="8917"/>
                </a:lnTo>
                <a:lnTo>
                  <a:pt x="1656873" y="33242"/>
                </a:lnTo>
                <a:lnTo>
                  <a:pt x="1681198" y="69330"/>
                </a:lnTo>
                <a:lnTo>
                  <a:pt x="1690115" y="113537"/>
                </a:lnTo>
                <a:lnTo>
                  <a:pt x="1690115" y="567689"/>
                </a:lnTo>
                <a:lnTo>
                  <a:pt x="1681198" y="611897"/>
                </a:lnTo>
                <a:lnTo>
                  <a:pt x="1656873" y="647985"/>
                </a:lnTo>
                <a:lnTo>
                  <a:pt x="1620785" y="672310"/>
                </a:lnTo>
                <a:lnTo>
                  <a:pt x="1576577" y="681227"/>
                </a:lnTo>
                <a:lnTo>
                  <a:pt x="113537" y="681227"/>
                </a:lnTo>
                <a:lnTo>
                  <a:pt x="69330" y="672310"/>
                </a:lnTo>
                <a:lnTo>
                  <a:pt x="33242" y="647985"/>
                </a:lnTo>
                <a:lnTo>
                  <a:pt x="8917" y="611897"/>
                </a:lnTo>
                <a:lnTo>
                  <a:pt x="0" y="567689"/>
                </a:lnTo>
                <a:lnTo>
                  <a:pt x="0" y="113537"/>
                </a:lnTo>
                <a:close/>
              </a:path>
            </a:pathLst>
          </a:custGeom>
          <a:ln w="6096">
            <a:solidFill>
              <a:srgbClr val="4E8542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3" name="object 23"/>
          <p:cNvSpPr txBox="1"/>
          <p:nvPr/>
        </p:nvSpPr>
        <p:spPr>
          <a:xfrm>
            <a:off x="7972711" y="4015455"/>
            <a:ext cx="922020" cy="1938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200" b="1" spc="-105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241924" y="2916937"/>
            <a:ext cx="1267586" cy="5097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5" name="object 25"/>
          <p:cNvSpPr/>
          <p:nvPr/>
        </p:nvSpPr>
        <p:spPr>
          <a:xfrm>
            <a:off x="6241923" y="2916936"/>
            <a:ext cx="1267778" cy="510064"/>
          </a:xfrm>
          <a:custGeom>
            <a:avLst/>
            <a:gdLst/>
            <a:ahLst/>
            <a:cxnLst/>
            <a:rect l="l" t="t" r="r" b="b"/>
            <a:pathLst>
              <a:path w="1690370" h="680085">
                <a:moveTo>
                  <a:pt x="0" y="113284"/>
                </a:moveTo>
                <a:lnTo>
                  <a:pt x="8895" y="69169"/>
                </a:lnTo>
                <a:lnTo>
                  <a:pt x="33162" y="33162"/>
                </a:lnTo>
                <a:lnTo>
                  <a:pt x="69169" y="8895"/>
                </a:lnTo>
                <a:lnTo>
                  <a:pt x="113283" y="0"/>
                </a:lnTo>
                <a:lnTo>
                  <a:pt x="1576831" y="0"/>
                </a:lnTo>
                <a:lnTo>
                  <a:pt x="1620946" y="8895"/>
                </a:lnTo>
                <a:lnTo>
                  <a:pt x="1656953" y="33162"/>
                </a:lnTo>
                <a:lnTo>
                  <a:pt x="1681220" y="69169"/>
                </a:lnTo>
                <a:lnTo>
                  <a:pt x="1690115" y="113284"/>
                </a:lnTo>
                <a:lnTo>
                  <a:pt x="1690115" y="566419"/>
                </a:lnTo>
                <a:lnTo>
                  <a:pt x="1681220" y="610534"/>
                </a:lnTo>
                <a:lnTo>
                  <a:pt x="1656953" y="646541"/>
                </a:lnTo>
                <a:lnTo>
                  <a:pt x="1620946" y="670808"/>
                </a:lnTo>
                <a:lnTo>
                  <a:pt x="1576831" y="679703"/>
                </a:lnTo>
                <a:lnTo>
                  <a:pt x="113283" y="679703"/>
                </a:lnTo>
                <a:lnTo>
                  <a:pt x="69169" y="670808"/>
                </a:lnTo>
                <a:lnTo>
                  <a:pt x="33162" y="646541"/>
                </a:lnTo>
                <a:lnTo>
                  <a:pt x="8895" y="610534"/>
                </a:lnTo>
                <a:lnTo>
                  <a:pt x="0" y="566419"/>
                </a:lnTo>
                <a:lnTo>
                  <a:pt x="0" y="113284"/>
                </a:lnTo>
                <a:close/>
              </a:path>
            </a:pathLst>
          </a:custGeom>
          <a:ln w="6096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" name="object 26"/>
          <p:cNvSpPr txBox="1"/>
          <p:nvPr/>
        </p:nvSpPr>
        <p:spPr>
          <a:xfrm>
            <a:off x="6382321" y="2977611"/>
            <a:ext cx="1015365" cy="3784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 indent="260509">
              <a:spcBef>
                <a:spcPts val="71"/>
              </a:spcBef>
            </a:pPr>
            <a:r>
              <a:rPr sz="1200" b="1" spc="-165" dirty="0">
                <a:solidFill>
                  <a:srgbClr val="FFFFFF"/>
                </a:solidFill>
                <a:latin typeface="Verdana"/>
                <a:cs typeface="Verdana"/>
              </a:rPr>
              <a:t>Insight  </a:t>
            </a:r>
            <a:r>
              <a:rPr sz="1200" b="1" spc="-109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200" b="1" spc="-101" dirty="0">
                <a:solidFill>
                  <a:srgbClr val="FFFFFF"/>
                </a:solidFill>
                <a:latin typeface="Verdana"/>
                <a:cs typeface="Verdana"/>
              </a:rPr>
              <a:t>velopment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782688" y="2916937"/>
            <a:ext cx="1267586" cy="50977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8" name="object 28"/>
          <p:cNvSpPr/>
          <p:nvPr/>
        </p:nvSpPr>
        <p:spPr>
          <a:xfrm>
            <a:off x="7782687" y="2916936"/>
            <a:ext cx="1267778" cy="510064"/>
          </a:xfrm>
          <a:custGeom>
            <a:avLst/>
            <a:gdLst/>
            <a:ahLst/>
            <a:cxnLst/>
            <a:rect l="l" t="t" r="r" b="b"/>
            <a:pathLst>
              <a:path w="1690370" h="680085">
                <a:moveTo>
                  <a:pt x="0" y="113284"/>
                </a:moveTo>
                <a:lnTo>
                  <a:pt x="8895" y="69169"/>
                </a:lnTo>
                <a:lnTo>
                  <a:pt x="33162" y="33162"/>
                </a:lnTo>
                <a:lnTo>
                  <a:pt x="69169" y="8895"/>
                </a:lnTo>
                <a:lnTo>
                  <a:pt x="113283" y="0"/>
                </a:lnTo>
                <a:lnTo>
                  <a:pt x="1576831" y="0"/>
                </a:lnTo>
                <a:lnTo>
                  <a:pt x="1620946" y="8895"/>
                </a:lnTo>
                <a:lnTo>
                  <a:pt x="1656953" y="33162"/>
                </a:lnTo>
                <a:lnTo>
                  <a:pt x="1681220" y="69169"/>
                </a:lnTo>
                <a:lnTo>
                  <a:pt x="1690115" y="113284"/>
                </a:lnTo>
                <a:lnTo>
                  <a:pt x="1690115" y="566419"/>
                </a:lnTo>
                <a:lnTo>
                  <a:pt x="1681220" y="610534"/>
                </a:lnTo>
                <a:lnTo>
                  <a:pt x="1656953" y="646541"/>
                </a:lnTo>
                <a:lnTo>
                  <a:pt x="1620946" y="670808"/>
                </a:lnTo>
                <a:lnTo>
                  <a:pt x="1576831" y="679703"/>
                </a:lnTo>
                <a:lnTo>
                  <a:pt x="113283" y="679703"/>
                </a:lnTo>
                <a:lnTo>
                  <a:pt x="69169" y="670808"/>
                </a:lnTo>
                <a:lnTo>
                  <a:pt x="33162" y="646541"/>
                </a:lnTo>
                <a:lnTo>
                  <a:pt x="8895" y="610534"/>
                </a:lnTo>
                <a:lnTo>
                  <a:pt x="0" y="566419"/>
                </a:lnTo>
                <a:lnTo>
                  <a:pt x="0" y="113284"/>
                </a:lnTo>
                <a:close/>
              </a:path>
            </a:pathLst>
          </a:custGeom>
          <a:ln w="6096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" name="object 29"/>
          <p:cNvSpPr txBox="1"/>
          <p:nvPr/>
        </p:nvSpPr>
        <p:spPr>
          <a:xfrm>
            <a:off x="8106251" y="2977611"/>
            <a:ext cx="648176" cy="3784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47149" marR="3810" indent="-38100">
              <a:spcBef>
                <a:spcPts val="71"/>
              </a:spcBef>
            </a:pPr>
            <a:r>
              <a:rPr sz="1200" b="1" spc="-90" dirty="0">
                <a:solidFill>
                  <a:srgbClr val="FFFFFF"/>
                </a:solidFill>
                <a:latin typeface="Verdana"/>
                <a:cs typeface="Verdana"/>
              </a:rPr>
              <a:t>Decision  </a:t>
            </a:r>
            <a:r>
              <a:rPr sz="1200" b="1" spc="-86" dirty="0">
                <a:solidFill>
                  <a:srgbClr val="FFFFFF"/>
                </a:solidFill>
                <a:latin typeface="Verdana"/>
                <a:cs typeface="Verdana"/>
              </a:rPr>
              <a:t>Making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941790" y="3171826"/>
            <a:ext cx="300514" cy="484346"/>
          </a:xfrm>
          <a:custGeom>
            <a:avLst/>
            <a:gdLst/>
            <a:ahLst/>
            <a:cxnLst/>
            <a:rect l="l" t="t" r="r" b="b"/>
            <a:pathLst>
              <a:path w="400684" h="645795">
                <a:moveTo>
                  <a:pt x="251878" y="177881"/>
                </a:moveTo>
                <a:lnTo>
                  <a:pt x="0" y="607313"/>
                </a:lnTo>
                <a:lnTo>
                  <a:pt x="65786" y="645794"/>
                </a:lnTo>
                <a:lnTo>
                  <a:pt x="317569" y="216441"/>
                </a:lnTo>
                <a:lnTo>
                  <a:pt x="251878" y="177881"/>
                </a:lnTo>
                <a:close/>
              </a:path>
              <a:path w="400684" h="645795">
                <a:moveTo>
                  <a:pt x="390680" y="145034"/>
                </a:moveTo>
                <a:lnTo>
                  <a:pt x="271145" y="145034"/>
                </a:lnTo>
                <a:lnTo>
                  <a:pt x="336804" y="183641"/>
                </a:lnTo>
                <a:lnTo>
                  <a:pt x="317569" y="216441"/>
                </a:lnTo>
                <a:lnTo>
                  <a:pt x="383286" y="255015"/>
                </a:lnTo>
                <a:lnTo>
                  <a:pt x="390680" y="145034"/>
                </a:lnTo>
                <a:close/>
              </a:path>
              <a:path w="400684" h="645795">
                <a:moveTo>
                  <a:pt x="271145" y="145034"/>
                </a:moveTo>
                <a:lnTo>
                  <a:pt x="251878" y="177881"/>
                </a:lnTo>
                <a:lnTo>
                  <a:pt x="317569" y="216441"/>
                </a:lnTo>
                <a:lnTo>
                  <a:pt x="336804" y="183641"/>
                </a:lnTo>
                <a:lnTo>
                  <a:pt x="271145" y="145034"/>
                </a:lnTo>
                <a:close/>
              </a:path>
              <a:path w="400684" h="645795">
                <a:moveTo>
                  <a:pt x="400431" y="0"/>
                </a:moveTo>
                <a:lnTo>
                  <a:pt x="186182" y="139319"/>
                </a:lnTo>
                <a:lnTo>
                  <a:pt x="251878" y="177881"/>
                </a:lnTo>
                <a:lnTo>
                  <a:pt x="271145" y="145034"/>
                </a:lnTo>
                <a:lnTo>
                  <a:pt x="390680" y="145034"/>
                </a:lnTo>
                <a:lnTo>
                  <a:pt x="400431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1" name="object 31"/>
          <p:cNvSpPr/>
          <p:nvPr/>
        </p:nvSpPr>
        <p:spPr>
          <a:xfrm>
            <a:off x="7509510" y="3086100"/>
            <a:ext cx="273368" cy="171450"/>
          </a:xfrm>
          <a:custGeom>
            <a:avLst/>
            <a:gdLst/>
            <a:ahLst/>
            <a:cxnLst/>
            <a:rect l="l" t="t" r="r" b="b"/>
            <a:pathLst>
              <a:path w="364490" h="228600">
                <a:moveTo>
                  <a:pt x="135509" y="0"/>
                </a:moveTo>
                <a:lnTo>
                  <a:pt x="135509" y="228600"/>
                </a:lnTo>
                <a:lnTo>
                  <a:pt x="287909" y="152400"/>
                </a:lnTo>
                <a:lnTo>
                  <a:pt x="173609" y="152400"/>
                </a:lnTo>
                <a:lnTo>
                  <a:pt x="173609" y="76200"/>
                </a:lnTo>
                <a:lnTo>
                  <a:pt x="287909" y="76200"/>
                </a:lnTo>
                <a:lnTo>
                  <a:pt x="135509" y="0"/>
                </a:lnTo>
                <a:close/>
              </a:path>
              <a:path w="364490" h="228600">
                <a:moveTo>
                  <a:pt x="135509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35509" y="152400"/>
                </a:lnTo>
                <a:lnTo>
                  <a:pt x="135509" y="76200"/>
                </a:lnTo>
                <a:close/>
              </a:path>
              <a:path w="364490" h="228600">
                <a:moveTo>
                  <a:pt x="287909" y="76200"/>
                </a:moveTo>
                <a:lnTo>
                  <a:pt x="173609" y="76200"/>
                </a:lnTo>
                <a:lnTo>
                  <a:pt x="173609" y="152400"/>
                </a:lnTo>
                <a:lnTo>
                  <a:pt x="287909" y="152400"/>
                </a:lnTo>
                <a:lnTo>
                  <a:pt x="364109" y="114300"/>
                </a:lnTo>
                <a:lnTo>
                  <a:pt x="287909" y="7620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2" name="object 32"/>
          <p:cNvSpPr/>
          <p:nvPr/>
        </p:nvSpPr>
        <p:spPr>
          <a:xfrm>
            <a:off x="5941695" y="3627310"/>
            <a:ext cx="300514" cy="490538"/>
          </a:xfrm>
          <a:custGeom>
            <a:avLst/>
            <a:gdLst/>
            <a:ahLst/>
            <a:cxnLst/>
            <a:rect l="l" t="t" r="r" b="b"/>
            <a:pathLst>
              <a:path w="400684" h="654050">
                <a:moveTo>
                  <a:pt x="253059" y="475256"/>
                </a:moveTo>
                <a:lnTo>
                  <a:pt x="187071" y="513461"/>
                </a:lnTo>
                <a:lnTo>
                  <a:pt x="400558" y="654050"/>
                </a:lnTo>
                <a:lnTo>
                  <a:pt x="391631" y="508254"/>
                </a:lnTo>
                <a:lnTo>
                  <a:pt x="272161" y="508254"/>
                </a:lnTo>
                <a:lnTo>
                  <a:pt x="253059" y="475256"/>
                </a:lnTo>
                <a:close/>
              </a:path>
              <a:path w="400684" h="654050">
                <a:moveTo>
                  <a:pt x="319004" y="437078"/>
                </a:moveTo>
                <a:lnTo>
                  <a:pt x="253059" y="475256"/>
                </a:lnTo>
                <a:lnTo>
                  <a:pt x="272161" y="508254"/>
                </a:lnTo>
                <a:lnTo>
                  <a:pt x="338074" y="470027"/>
                </a:lnTo>
                <a:lnTo>
                  <a:pt x="319004" y="437078"/>
                </a:lnTo>
                <a:close/>
              </a:path>
              <a:path w="400684" h="654050">
                <a:moveTo>
                  <a:pt x="384937" y="398906"/>
                </a:moveTo>
                <a:lnTo>
                  <a:pt x="319004" y="437078"/>
                </a:lnTo>
                <a:lnTo>
                  <a:pt x="338074" y="470027"/>
                </a:lnTo>
                <a:lnTo>
                  <a:pt x="272161" y="508254"/>
                </a:lnTo>
                <a:lnTo>
                  <a:pt x="391631" y="508254"/>
                </a:lnTo>
                <a:lnTo>
                  <a:pt x="384937" y="398906"/>
                </a:lnTo>
                <a:close/>
              </a:path>
              <a:path w="400684" h="654050">
                <a:moveTo>
                  <a:pt x="66040" y="0"/>
                </a:moveTo>
                <a:lnTo>
                  <a:pt x="0" y="38100"/>
                </a:lnTo>
                <a:lnTo>
                  <a:pt x="253059" y="475256"/>
                </a:lnTo>
                <a:lnTo>
                  <a:pt x="319004" y="437078"/>
                </a:lnTo>
                <a:lnTo>
                  <a:pt x="66040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3" name="object 33"/>
          <p:cNvSpPr/>
          <p:nvPr/>
        </p:nvSpPr>
        <p:spPr>
          <a:xfrm>
            <a:off x="7509510" y="4032503"/>
            <a:ext cx="275749" cy="171450"/>
          </a:xfrm>
          <a:custGeom>
            <a:avLst/>
            <a:gdLst/>
            <a:ahLst/>
            <a:cxnLst/>
            <a:rect l="l" t="t" r="r" b="b"/>
            <a:pathLst>
              <a:path w="367665" h="228600">
                <a:moveTo>
                  <a:pt x="138938" y="0"/>
                </a:moveTo>
                <a:lnTo>
                  <a:pt x="138938" y="228600"/>
                </a:lnTo>
                <a:lnTo>
                  <a:pt x="291338" y="152400"/>
                </a:lnTo>
                <a:lnTo>
                  <a:pt x="177038" y="152400"/>
                </a:lnTo>
                <a:lnTo>
                  <a:pt x="177038" y="76200"/>
                </a:lnTo>
                <a:lnTo>
                  <a:pt x="291338" y="76200"/>
                </a:lnTo>
                <a:lnTo>
                  <a:pt x="138938" y="0"/>
                </a:lnTo>
                <a:close/>
              </a:path>
              <a:path w="367665" h="228600">
                <a:moveTo>
                  <a:pt x="138938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38938" y="152400"/>
                </a:lnTo>
                <a:lnTo>
                  <a:pt x="138938" y="76200"/>
                </a:lnTo>
                <a:close/>
              </a:path>
              <a:path w="367665" h="228600">
                <a:moveTo>
                  <a:pt x="291338" y="76200"/>
                </a:moveTo>
                <a:lnTo>
                  <a:pt x="177038" y="76200"/>
                </a:lnTo>
                <a:lnTo>
                  <a:pt x="177038" y="152400"/>
                </a:lnTo>
                <a:lnTo>
                  <a:pt x="291338" y="152400"/>
                </a:lnTo>
                <a:lnTo>
                  <a:pt x="367538" y="114300"/>
                </a:lnTo>
                <a:lnTo>
                  <a:pt x="291338" y="76200"/>
                </a:lnTo>
                <a:close/>
              </a:path>
            </a:pathLst>
          </a:custGeom>
          <a:solidFill>
            <a:srgbClr val="4E8542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4" name="object 34"/>
          <p:cNvSpPr txBox="1"/>
          <p:nvPr/>
        </p:nvSpPr>
        <p:spPr>
          <a:xfrm>
            <a:off x="6724841" y="2002822"/>
            <a:ext cx="1841659" cy="65546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453866" marR="3810" indent="-444818">
              <a:spcBef>
                <a:spcPts val="71"/>
              </a:spcBef>
            </a:pPr>
            <a:r>
              <a:rPr sz="2100" b="1" spc="-176" dirty="0">
                <a:solidFill>
                  <a:srgbClr val="1B577B"/>
                </a:solidFill>
              </a:rPr>
              <a:t>Decision </a:t>
            </a:r>
            <a:r>
              <a:rPr sz="2100" b="1" spc="-127" dirty="0">
                <a:solidFill>
                  <a:srgbClr val="1B577B"/>
                </a:solidFill>
              </a:rPr>
              <a:t>Making  </a:t>
            </a:r>
            <a:r>
              <a:rPr sz="2100" b="1" spc="-150" dirty="0">
                <a:solidFill>
                  <a:srgbClr val="1B577B"/>
                </a:solidFill>
              </a:rPr>
              <a:t>Problem</a:t>
            </a:r>
            <a:endParaRPr sz="2100"/>
          </a:p>
        </p:txBody>
      </p:sp>
      <p:sp>
        <p:nvSpPr>
          <p:cNvPr id="35" name="object 35"/>
          <p:cNvSpPr txBox="1"/>
          <p:nvPr/>
        </p:nvSpPr>
        <p:spPr>
          <a:xfrm>
            <a:off x="6588224" y="4636579"/>
            <a:ext cx="2166203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67628" marR="3810" indent="-58579">
              <a:spcBef>
                <a:spcPts val="71"/>
              </a:spcBef>
            </a:pPr>
            <a:r>
              <a:rPr sz="2100" b="1" spc="-94" dirty="0">
                <a:solidFill>
                  <a:srgbClr val="4E8542"/>
                </a:solidFill>
              </a:rPr>
              <a:t>Model</a:t>
            </a:r>
            <a:r>
              <a:rPr sz="2100" b="1" spc="-56" dirty="0">
                <a:solidFill>
                  <a:srgbClr val="4E8542"/>
                </a:solidFill>
              </a:rPr>
              <a:t>i</a:t>
            </a:r>
            <a:r>
              <a:rPr sz="2100" b="1" spc="-165" dirty="0">
                <a:solidFill>
                  <a:srgbClr val="4E8542"/>
                </a:solidFill>
              </a:rPr>
              <a:t>ng  </a:t>
            </a:r>
            <a:r>
              <a:rPr sz="2100" b="1" spc="-153" dirty="0">
                <a:solidFill>
                  <a:srgbClr val="4E8542"/>
                </a:solidFill>
              </a:rPr>
              <a:t>Problem</a:t>
            </a:r>
            <a:endParaRPr sz="2100" dirty="0"/>
          </a:p>
        </p:txBody>
      </p:sp>
      <p:sp>
        <p:nvSpPr>
          <p:cNvPr id="36" name="object 36"/>
          <p:cNvSpPr txBox="1"/>
          <p:nvPr/>
        </p:nvSpPr>
        <p:spPr>
          <a:xfrm>
            <a:off x="3164777" y="4385977"/>
            <a:ext cx="1249679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indent="15716">
              <a:spcBef>
                <a:spcPts val="75"/>
              </a:spcBef>
            </a:pPr>
            <a:r>
              <a:rPr sz="1500" b="1" spc="-120" dirty="0">
                <a:solidFill>
                  <a:srgbClr val="5F4778"/>
                </a:solidFill>
              </a:rPr>
              <a:t>The </a:t>
            </a:r>
            <a:r>
              <a:rPr sz="1500" b="1" spc="-116" dirty="0">
                <a:solidFill>
                  <a:srgbClr val="5F4778"/>
                </a:solidFill>
              </a:rPr>
              <a:t>most </a:t>
            </a:r>
            <a:r>
              <a:rPr sz="1500" b="1" spc="-53" dirty="0">
                <a:solidFill>
                  <a:srgbClr val="5F4778"/>
                </a:solidFill>
              </a:rPr>
              <a:t>time-  </a:t>
            </a:r>
            <a:r>
              <a:rPr sz="1500" b="1" spc="-139" dirty="0">
                <a:solidFill>
                  <a:srgbClr val="5F4778"/>
                </a:solidFill>
              </a:rPr>
              <a:t>consuming</a:t>
            </a:r>
            <a:r>
              <a:rPr sz="1500" b="1" spc="-161" dirty="0">
                <a:solidFill>
                  <a:srgbClr val="5F4778"/>
                </a:solidFill>
              </a:rPr>
              <a:t> </a:t>
            </a:r>
            <a:r>
              <a:rPr sz="1500" b="1" spc="-60" dirty="0">
                <a:solidFill>
                  <a:srgbClr val="5F4778"/>
                </a:solidFill>
              </a:rPr>
              <a:t>part</a:t>
            </a:r>
            <a:endParaRPr sz="1500"/>
          </a:p>
        </p:txBody>
      </p:sp>
      <p:sp>
        <p:nvSpPr>
          <p:cNvPr id="37" name="object 37"/>
          <p:cNvSpPr/>
          <p:nvPr/>
        </p:nvSpPr>
        <p:spPr>
          <a:xfrm>
            <a:off x="3598165" y="3990213"/>
            <a:ext cx="382904" cy="38290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8" name="object 38"/>
          <p:cNvSpPr/>
          <p:nvPr/>
        </p:nvSpPr>
        <p:spPr>
          <a:xfrm>
            <a:off x="3598164" y="3990213"/>
            <a:ext cx="382905" cy="382905"/>
          </a:xfrm>
          <a:custGeom>
            <a:avLst/>
            <a:gdLst/>
            <a:ahLst/>
            <a:cxnLst/>
            <a:rect l="l" t="t" r="r" b="b"/>
            <a:pathLst>
              <a:path w="510539" h="510539">
                <a:moveTo>
                  <a:pt x="0" y="194945"/>
                </a:moveTo>
                <a:lnTo>
                  <a:pt x="195072" y="195072"/>
                </a:lnTo>
                <a:lnTo>
                  <a:pt x="255270" y="0"/>
                </a:lnTo>
                <a:lnTo>
                  <a:pt x="315468" y="195072"/>
                </a:lnTo>
                <a:lnTo>
                  <a:pt x="510539" y="194945"/>
                </a:lnTo>
                <a:lnTo>
                  <a:pt x="352806" y="315468"/>
                </a:lnTo>
                <a:lnTo>
                  <a:pt x="413003" y="510540"/>
                </a:lnTo>
                <a:lnTo>
                  <a:pt x="255270" y="390017"/>
                </a:lnTo>
                <a:lnTo>
                  <a:pt x="97536" y="510540"/>
                </a:lnTo>
                <a:lnTo>
                  <a:pt x="157734" y="315468"/>
                </a:lnTo>
                <a:lnTo>
                  <a:pt x="0" y="194945"/>
                </a:lnTo>
                <a:close/>
              </a:path>
            </a:pathLst>
          </a:custGeom>
          <a:ln w="6096">
            <a:solidFill>
              <a:srgbClr val="9F2936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9" name="object 39"/>
          <p:cNvSpPr txBox="1"/>
          <p:nvPr/>
        </p:nvSpPr>
        <p:spPr>
          <a:xfrm>
            <a:off x="4832223" y="4385977"/>
            <a:ext cx="1000125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indent="103823">
              <a:spcBef>
                <a:spcPts val="75"/>
              </a:spcBef>
            </a:pPr>
            <a:r>
              <a:rPr sz="1500" b="1" spc="-120" dirty="0">
                <a:solidFill>
                  <a:srgbClr val="5F4778"/>
                </a:solidFill>
              </a:rPr>
              <a:t>The </a:t>
            </a:r>
            <a:r>
              <a:rPr sz="1500" b="1" spc="-116" dirty="0">
                <a:solidFill>
                  <a:srgbClr val="5F4778"/>
                </a:solidFill>
              </a:rPr>
              <a:t>most  </a:t>
            </a:r>
            <a:r>
              <a:rPr sz="1500" b="1" spc="-113" dirty="0">
                <a:solidFill>
                  <a:srgbClr val="5F4778"/>
                </a:solidFill>
              </a:rPr>
              <a:t>exciting</a:t>
            </a:r>
            <a:r>
              <a:rPr sz="1500" b="1" spc="-135" dirty="0">
                <a:solidFill>
                  <a:srgbClr val="5F4778"/>
                </a:solidFill>
              </a:rPr>
              <a:t> </a:t>
            </a:r>
            <a:r>
              <a:rPr sz="1500" b="1" spc="-64" dirty="0">
                <a:solidFill>
                  <a:srgbClr val="5F4778"/>
                </a:solidFill>
              </a:rPr>
              <a:t>part</a:t>
            </a:r>
            <a:endParaRPr sz="1500"/>
          </a:p>
        </p:txBody>
      </p:sp>
      <p:sp>
        <p:nvSpPr>
          <p:cNvPr id="40" name="object 40"/>
          <p:cNvSpPr/>
          <p:nvPr/>
        </p:nvSpPr>
        <p:spPr>
          <a:xfrm>
            <a:off x="5141214" y="3990213"/>
            <a:ext cx="382905" cy="38290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41" name="object 41"/>
          <p:cNvSpPr/>
          <p:nvPr/>
        </p:nvSpPr>
        <p:spPr>
          <a:xfrm>
            <a:off x="5141214" y="3990213"/>
            <a:ext cx="382905" cy="382905"/>
          </a:xfrm>
          <a:custGeom>
            <a:avLst/>
            <a:gdLst/>
            <a:ahLst/>
            <a:cxnLst/>
            <a:rect l="l" t="t" r="r" b="b"/>
            <a:pathLst>
              <a:path w="510540" h="510539">
                <a:moveTo>
                  <a:pt x="0" y="194945"/>
                </a:moveTo>
                <a:lnTo>
                  <a:pt x="195072" y="195072"/>
                </a:lnTo>
                <a:lnTo>
                  <a:pt x="255270" y="0"/>
                </a:lnTo>
                <a:lnTo>
                  <a:pt x="315468" y="195072"/>
                </a:lnTo>
                <a:lnTo>
                  <a:pt x="510540" y="194945"/>
                </a:lnTo>
                <a:lnTo>
                  <a:pt x="352805" y="315468"/>
                </a:lnTo>
                <a:lnTo>
                  <a:pt x="413003" y="510540"/>
                </a:lnTo>
                <a:lnTo>
                  <a:pt x="255270" y="390017"/>
                </a:lnTo>
                <a:lnTo>
                  <a:pt x="97536" y="510540"/>
                </a:lnTo>
                <a:lnTo>
                  <a:pt x="157733" y="315468"/>
                </a:lnTo>
                <a:lnTo>
                  <a:pt x="0" y="194945"/>
                </a:lnTo>
                <a:close/>
              </a:path>
            </a:pathLst>
          </a:custGeom>
          <a:ln w="6096">
            <a:solidFill>
              <a:srgbClr val="9F2936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</p:spTree>
    <p:extLst>
      <p:ext uri="{BB962C8B-B14F-4D97-AF65-F5344CB8AC3E}">
        <p14:creationId xmlns:p14="http://schemas.microsoft.com/office/powerpoint/2010/main" val="1770462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394" y="764704"/>
            <a:ext cx="8253941" cy="452441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/>
          <a:p>
            <a:pPr marL="9525" algn="ctr">
              <a:spcBef>
                <a:spcPts val="79"/>
              </a:spcBef>
            </a:pPr>
            <a:r>
              <a:rPr lang="en-IN" spc="-206" dirty="0" smtClean="0">
                <a:solidFill>
                  <a:srgbClr val="C00000"/>
                </a:solidFill>
              </a:rPr>
              <a:t>Delivery Method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7704" y="1700808"/>
            <a:ext cx="6696744" cy="3964066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352425" indent="-342900">
              <a:spcBef>
                <a:spcPts val="71"/>
              </a:spcBef>
              <a:buFont typeface="Arial"/>
              <a:buChar char="•"/>
              <a:tabLst>
                <a:tab pos="351949" algn="l"/>
                <a:tab pos="352425" algn="l"/>
              </a:tabLst>
            </a:pPr>
            <a:r>
              <a:rPr lang="en-IN" sz="2800" b="1" spc="-165" dirty="0" smtClean="0"/>
              <a:t>E- Learning portal of NIELIT </a:t>
            </a:r>
            <a:r>
              <a:rPr lang="en-IN" sz="2800" b="1" spc="-165" dirty="0"/>
              <a:t>- http://eclass.nielitvte.edu.in/</a:t>
            </a:r>
            <a:endParaRPr lang="en-IN" sz="2800" b="1" spc="-165" dirty="0" smtClean="0"/>
          </a:p>
          <a:p>
            <a:pPr marL="352425" indent="-342900">
              <a:spcBef>
                <a:spcPts val="71"/>
              </a:spcBef>
              <a:buFont typeface="Arial"/>
              <a:buChar char="•"/>
              <a:tabLst>
                <a:tab pos="351949" algn="l"/>
                <a:tab pos="352425" algn="l"/>
              </a:tabLst>
            </a:pPr>
            <a:endParaRPr lang="en-IN" sz="2800" b="1" spc="-165" dirty="0" smtClean="0"/>
          </a:p>
          <a:p>
            <a:pPr marL="352425" indent="-342900">
              <a:spcBef>
                <a:spcPts val="71"/>
              </a:spcBef>
              <a:buFont typeface="Arial"/>
              <a:buChar char="•"/>
              <a:tabLst>
                <a:tab pos="351949" algn="l"/>
                <a:tab pos="352425" algn="l"/>
              </a:tabLst>
            </a:pPr>
            <a:r>
              <a:rPr lang="en-IN" sz="2800" b="1" spc="-165" dirty="0" smtClean="0"/>
              <a:t>Google Meet – Link will be same throughout the course</a:t>
            </a:r>
          </a:p>
          <a:p>
            <a:pPr marL="9525">
              <a:spcBef>
                <a:spcPts val="71"/>
              </a:spcBef>
              <a:tabLst>
                <a:tab pos="351949" algn="l"/>
                <a:tab pos="352425" algn="l"/>
              </a:tabLst>
            </a:pPr>
            <a:endParaRPr lang="en-IN" sz="2800" b="1" spc="-165" dirty="0" smtClean="0"/>
          </a:p>
          <a:p>
            <a:pPr marL="352425" indent="-342900">
              <a:spcBef>
                <a:spcPts val="71"/>
              </a:spcBef>
              <a:buFont typeface="Arial"/>
              <a:buChar char="•"/>
              <a:tabLst>
                <a:tab pos="351949" algn="l"/>
                <a:tab pos="352425" algn="l"/>
              </a:tabLst>
            </a:pPr>
            <a:r>
              <a:rPr lang="en-IN" sz="2800" b="1" spc="-165" dirty="0" err="1" smtClean="0"/>
              <a:t>Whatsapp</a:t>
            </a:r>
            <a:endParaRPr lang="en-IN" sz="2800" b="1" spc="-165" dirty="0" smtClean="0"/>
          </a:p>
          <a:p>
            <a:pPr marL="9525">
              <a:spcBef>
                <a:spcPts val="71"/>
              </a:spcBef>
              <a:tabLst>
                <a:tab pos="351949" algn="l"/>
                <a:tab pos="352425" algn="l"/>
              </a:tabLst>
            </a:pPr>
            <a:endParaRPr lang="en-IN" sz="2800" b="1" spc="-165" dirty="0" smtClean="0"/>
          </a:p>
          <a:p>
            <a:pPr marL="352425" indent="-342900" algn="just">
              <a:spcBef>
                <a:spcPts val="71"/>
              </a:spcBef>
              <a:buFont typeface="Arial"/>
              <a:buChar char="•"/>
              <a:tabLst>
                <a:tab pos="351949" algn="l"/>
                <a:tab pos="352425" algn="l"/>
              </a:tabLst>
            </a:pPr>
            <a:r>
              <a:rPr lang="en-IN" sz="2800" b="1" spc="-165" dirty="0" smtClean="0"/>
              <a:t>Email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447867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560" y="704664"/>
            <a:ext cx="7560834" cy="50254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3200" b="1" spc="-169" dirty="0">
                <a:solidFill>
                  <a:srgbClr val="C00000"/>
                </a:solidFill>
              </a:rPr>
              <a:t>Python </a:t>
            </a:r>
            <a:r>
              <a:rPr sz="3200" b="1" spc="-263" dirty="0">
                <a:solidFill>
                  <a:srgbClr val="C00000"/>
                </a:solidFill>
              </a:rPr>
              <a:t>as </a:t>
            </a:r>
            <a:r>
              <a:rPr sz="3200" b="1" spc="-150" dirty="0">
                <a:solidFill>
                  <a:srgbClr val="C00000"/>
                </a:solidFill>
              </a:rPr>
              <a:t>a </a:t>
            </a:r>
            <a:r>
              <a:rPr sz="3200" b="1" spc="-199" dirty="0">
                <a:solidFill>
                  <a:srgbClr val="C00000"/>
                </a:solidFill>
              </a:rPr>
              <a:t>Programming</a:t>
            </a:r>
            <a:r>
              <a:rPr sz="3200" b="1" spc="-405" dirty="0">
                <a:solidFill>
                  <a:srgbClr val="C00000"/>
                </a:solidFill>
              </a:rPr>
              <a:t> </a:t>
            </a:r>
            <a:r>
              <a:rPr sz="3200" b="1" spc="-240" dirty="0">
                <a:solidFill>
                  <a:srgbClr val="C00000"/>
                </a:solidFill>
              </a:rPr>
              <a:t>Language</a:t>
            </a:r>
            <a:endParaRPr sz="3200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0394" y="1824431"/>
            <a:ext cx="8253941" cy="452441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/>
          <a:p>
            <a:pPr marL="9525" marR="3810" indent="-9525" algn="just">
              <a:spcBef>
                <a:spcPts val="79"/>
              </a:spcBef>
            </a:pPr>
            <a:r>
              <a:rPr sz="3200" spc="-229" dirty="0"/>
              <a:t>Python </a:t>
            </a:r>
            <a:r>
              <a:rPr sz="3200" spc="-315" dirty="0"/>
              <a:t>is </a:t>
            </a:r>
            <a:r>
              <a:rPr sz="3200" spc="-206" dirty="0"/>
              <a:t>a </a:t>
            </a:r>
            <a:r>
              <a:rPr sz="3200" spc="-233" dirty="0"/>
              <a:t>general</a:t>
            </a:r>
            <a:r>
              <a:rPr lang="en-IN" sz="3200" spc="-233" dirty="0"/>
              <a:t> </a:t>
            </a:r>
            <a:r>
              <a:rPr sz="3200" spc="-233" dirty="0"/>
              <a:t>purpose  </a:t>
            </a:r>
            <a:r>
              <a:rPr sz="3200" spc="-203" dirty="0"/>
              <a:t>high-level </a:t>
            </a:r>
            <a:r>
              <a:rPr sz="3200" spc="-255" dirty="0"/>
              <a:t>programming</a:t>
            </a:r>
            <a:r>
              <a:rPr sz="3200" spc="-210" dirty="0"/>
              <a:t> </a:t>
            </a:r>
            <a:r>
              <a:rPr sz="3200" spc="-266" dirty="0"/>
              <a:t>language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358"/>
              </a:lnSpc>
            </a:pPr>
            <a:fld id="{81D60167-4931-47E6-BA6A-407CBD079E47}" type="slidenum">
              <a:rPr spc="-68" dirty="0"/>
              <a:pPr marL="19050">
                <a:lnSpc>
                  <a:spcPts val="1358"/>
                </a:lnSpc>
              </a:pPr>
              <a:t>20</a:t>
            </a:fld>
            <a:endParaRPr spc="-68" dirty="0"/>
          </a:p>
        </p:txBody>
      </p:sp>
      <p:sp>
        <p:nvSpPr>
          <p:cNvPr id="4" name="object 4"/>
          <p:cNvSpPr txBox="1"/>
          <p:nvPr/>
        </p:nvSpPr>
        <p:spPr>
          <a:xfrm>
            <a:off x="1403648" y="1916832"/>
            <a:ext cx="6624736" cy="296427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38150" indent="-428625">
              <a:spcBef>
                <a:spcPts val="75"/>
              </a:spcBef>
              <a:buFont typeface="Arial"/>
              <a:buChar char="•"/>
              <a:tabLst>
                <a:tab pos="438150" algn="l"/>
                <a:tab pos="438626" algn="l"/>
              </a:tabLst>
            </a:pPr>
            <a:r>
              <a:rPr lang="en-IN" sz="3200" b="1" spc="-161" dirty="0" smtClean="0">
                <a:solidFill>
                  <a:srgbClr val="C00000"/>
                </a:solidFill>
              </a:rPr>
              <a:t>Machine Learning</a:t>
            </a:r>
          </a:p>
          <a:p>
            <a:pPr marL="438150" indent="-428625">
              <a:spcBef>
                <a:spcPts val="75"/>
              </a:spcBef>
              <a:buFont typeface="Arial"/>
              <a:buChar char="•"/>
              <a:tabLst>
                <a:tab pos="438150" algn="l"/>
                <a:tab pos="438626" algn="l"/>
              </a:tabLst>
            </a:pPr>
            <a:r>
              <a:rPr sz="3200" b="1" spc="-161" dirty="0" smtClean="0"/>
              <a:t>Web</a:t>
            </a:r>
            <a:r>
              <a:rPr sz="3200" b="1" spc="-150" dirty="0" smtClean="0"/>
              <a:t> </a:t>
            </a:r>
            <a:r>
              <a:rPr sz="3200" b="1" spc="-146" dirty="0"/>
              <a:t>development</a:t>
            </a:r>
            <a:endParaRPr sz="3200" dirty="0"/>
          </a:p>
          <a:p>
            <a:pPr marL="438150" indent="-428625">
              <a:spcBef>
                <a:spcPts val="4"/>
              </a:spcBef>
              <a:buFont typeface="Arial"/>
              <a:buChar char="•"/>
              <a:tabLst>
                <a:tab pos="438150" algn="l"/>
                <a:tab pos="438626" algn="l"/>
              </a:tabLst>
            </a:pPr>
            <a:r>
              <a:rPr sz="3200" b="1" spc="-139" dirty="0"/>
              <a:t>Networking</a:t>
            </a:r>
            <a:endParaRPr sz="3200" dirty="0"/>
          </a:p>
          <a:p>
            <a:pPr marL="438150" indent="-428625">
              <a:buFont typeface="Arial"/>
              <a:buChar char="•"/>
              <a:tabLst>
                <a:tab pos="438150" algn="l"/>
                <a:tab pos="438626" algn="l"/>
              </a:tabLst>
            </a:pPr>
            <a:r>
              <a:rPr sz="3200" b="1" spc="-169" dirty="0"/>
              <a:t>Scientific</a:t>
            </a:r>
            <a:r>
              <a:rPr sz="3200" b="1" spc="-188" dirty="0"/>
              <a:t> </a:t>
            </a:r>
            <a:r>
              <a:rPr sz="3200" b="1" spc="-180" dirty="0"/>
              <a:t>computing</a:t>
            </a:r>
            <a:endParaRPr sz="3200" dirty="0"/>
          </a:p>
          <a:p>
            <a:pPr marL="438150" indent="-428625">
              <a:buFont typeface="Arial"/>
              <a:buChar char="•"/>
              <a:tabLst>
                <a:tab pos="438150" algn="l"/>
                <a:tab pos="438626" algn="l"/>
              </a:tabLst>
            </a:pPr>
            <a:r>
              <a:rPr sz="3200" b="1" u="heavy" spc="-135" dirty="0">
                <a:solidFill>
                  <a:srgbClr val="EF7E09"/>
                </a:solidFill>
                <a:uFill>
                  <a:solidFill>
                    <a:srgbClr val="EF7E09"/>
                  </a:solidFill>
                </a:uFill>
              </a:rPr>
              <a:t>Data</a:t>
            </a:r>
            <a:r>
              <a:rPr sz="3200" b="1" u="heavy" spc="-153" dirty="0">
                <a:solidFill>
                  <a:srgbClr val="EF7E09"/>
                </a:solidFill>
                <a:uFill>
                  <a:solidFill>
                    <a:srgbClr val="EF7E09"/>
                  </a:solidFill>
                </a:uFill>
              </a:rPr>
              <a:t> </a:t>
            </a:r>
            <a:r>
              <a:rPr sz="3200" b="1" u="heavy" spc="-165" dirty="0">
                <a:solidFill>
                  <a:srgbClr val="EF7E09"/>
                </a:solidFill>
                <a:uFill>
                  <a:solidFill>
                    <a:srgbClr val="EF7E09"/>
                  </a:solidFill>
                </a:uFill>
              </a:rPr>
              <a:t>analytics</a:t>
            </a:r>
            <a:endParaRPr sz="3200" dirty="0"/>
          </a:p>
          <a:p>
            <a:pPr marL="438150" indent="-428625">
              <a:buFont typeface="Arial"/>
              <a:buChar char="•"/>
              <a:tabLst>
                <a:tab pos="438150" algn="l"/>
                <a:tab pos="438626" algn="l"/>
              </a:tabLst>
            </a:pPr>
            <a:r>
              <a:rPr sz="3200" b="1" spc="-694" dirty="0"/>
              <a:t>…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376129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972616" y="744311"/>
            <a:ext cx="8253941" cy="452441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/>
          <a:p>
            <a:pPr marL="9525" algn="ctr">
              <a:spcBef>
                <a:spcPts val="79"/>
              </a:spcBef>
            </a:pPr>
            <a:r>
              <a:rPr spc="-169" dirty="0">
                <a:solidFill>
                  <a:srgbClr val="C00000"/>
                </a:solidFill>
              </a:rPr>
              <a:t>Python </a:t>
            </a:r>
            <a:r>
              <a:rPr spc="-263" dirty="0">
                <a:solidFill>
                  <a:srgbClr val="C00000"/>
                </a:solidFill>
              </a:rPr>
              <a:t>as </a:t>
            </a:r>
            <a:r>
              <a:rPr spc="-150" dirty="0">
                <a:solidFill>
                  <a:srgbClr val="C00000"/>
                </a:solidFill>
              </a:rPr>
              <a:t>a </a:t>
            </a:r>
            <a:r>
              <a:rPr lang="en-IN" spc="-135" dirty="0" smtClean="0">
                <a:solidFill>
                  <a:srgbClr val="C00000"/>
                </a:solidFill>
              </a:rPr>
              <a:t>Machine Learning</a:t>
            </a:r>
            <a:r>
              <a:rPr spc="-424" dirty="0" smtClean="0">
                <a:solidFill>
                  <a:srgbClr val="C00000"/>
                </a:solidFill>
              </a:rPr>
              <a:t> </a:t>
            </a:r>
            <a:r>
              <a:rPr spc="-229" dirty="0">
                <a:solidFill>
                  <a:srgbClr val="C00000"/>
                </a:solidFill>
              </a:rPr>
              <a:t>Tool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358"/>
              </a:lnSpc>
            </a:pPr>
            <a:fld id="{81D60167-4931-47E6-BA6A-407CBD079E47}" type="slidenum">
              <a:rPr spc="-68" dirty="0"/>
              <a:pPr marL="19050">
                <a:lnSpc>
                  <a:spcPts val="1358"/>
                </a:lnSpc>
              </a:pPr>
              <a:t>21</a:t>
            </a:fld>
            <a:endParaRPr spc="-68" dirty="0"/>
          </a:p>
        </p:txBody>
      </p:sp>
      <p:sp>
        <p:nvSpPr>
          <p:cNvPr id="3" name="object 3"/>
          <p:cNvSpPr txBox="1"/>
          <p:nvPr/>
        </p:nvSpPr>
        <p:spPr>
          <a:xfrm>
            <a:off x="1403655" y="1340768"/>
            <a:ext cx="7416807" cy="1118094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55245" marR="3810" indent="-45720" algn="just">
              <a:spcBef>
                <a:spcPts val="79"/>
              </a:spcBef>
            </a:pPr>
            <a:r>
              <a:rPr sz="3600" b="1" spc="-270" dirty="0"/>
              <a:t>The </a:t>
            </a:r>
            <a:r>
              <a:rPr sz="3600" b="1" spc="-169" dirty="0"/>
              <a:t>nature </a:t>
            </a:r>
            <a:r>
              <a:rPr sz="3600" b="1" spc="-150" dirty="0"/>
              <a:t>of </a:t>
            </a:r>
            <a:r>
              <a:rPr sz="3600" b="1" spc="-229" dirty="0"/>
              <a:t>Python </a:t>
            </a:r>
            <a:r>
              <a:rPr sz="3600" b="1" spc="-300" dirty="0"/>
              <a:t>makes </a:t>
            </a:r>
            <a:r>
              <a:rPr sz="3600" b="1" spc="-38" dirty="0"/>
              <a:t>it  </a:t>
            </a:r>
            <a:r>
              <a:rPr sz="3600" b="1" spc="-206" dirty="0"/>
              <a:t>a </a:t>
            </a:r>
            <a:r>
              <a:rPr sz="3600" b="1" spc="-131" dirty="0"/>
              <a:t>perfect-fit </a:t>
            </a:r>
            <a:r>
              <a:rPr sz="3600" b="1" spc="-153" dirty="0"/>
              <a:t>for </a:t>
            </a:r>
            <a:r>
              <a:rPr lang="en-IN" sz="3600" b="1" spc="-172" dirty="0" smtClean="0"/>
              <a:t>machine learning</a:t>
            </a:r>
            <a:r>
              <a:rPr lang="en-IN" sz="3600" b="1" spc="-229" dirty="0" smtClean="0"/>
              <a:t>: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1835696" y="2924944"/>
            <a:ext cx="6717914" cy="2963792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438150" indent="-428625">
              <a:spcBef>
                <a:spcPts val="71"/>
              </a:spcBef>
              <a:buFont typeface="Arial"/>
              <a:buChar char="•"/>
              <a:tabLst>
                <a:tab pos="438150" algn="l"/>
                <a:tab pos="438626" algn="l"/>
              </a:tabLst>
            </a:pPr>
            <a:r>
              <a:rPr sz="3200" b="1" spc="-274" dirty="0">
                <a:solidFill>
                  <a:schemeClr val="tx2">
                    <a:lumMod val="10000"/>
                  </a:schemeClr>
                </a:solidFill>
              </a:rPr>
              <a:t>Easy </a:t>
            </a:r>
            <a:r>
              <a:rPr sz="3200" b="1" spc="-75" dirty="0">
                <a:solidFill>
                  <a:schemeClr val="tx2">
                    <a:lumMod val="10000"/>
                  </a:schemeClr>
                </a:solidFill>
              </a:rPr>
              <a:t>to</a:t>
            </a:r>
            <a:r>
              <a:rPr sz="3200" b="1" spc="-255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sz="3200" b="1" spc="-109" dirty="0">
                <a:solidFill>
                  <a:schemeClr val="tx2">
                    <a:lumMod val="10000"/>
                  </a:schemeClr>
                </a:solidFill>
              </a:rPr>
              <a:t>learn</a:t>
            </a:r>
            <a:endParaRPr sz="3200" dirty="0">
              <a:solidFill>
                <a:schemeClr val="tx2">
                  <a:lumMod val="10000"/>
                </a:schemeClr>
              </a:solidFill>
            </a:endParaRPr>
          </a:p>
          <a:p>
            <a:pPr marL="438150" indent="-428625">
              <a:buFont typeface="Arial"/>
              <a:buChar char="•"/>
              <a:tabLst>
                <a:tab pos="438150" algn="l"/>
                <a:tab pos="438626" algn="l"/>
              </a:tabLst>
            </a:pPr>
            <a:r>
              <a:rPr sz="3200" b="1" spc="-161" dirty="0">
                <a:solidFill>
                  <a:schemeClr val="tx2">
                    <a:lumMod val="10000"/>
                  </a:schemeClr>
                </a:solidFill>
              </a:rPr>
              <a:t>Readable</a:t>
            </a:r>
            <a:endParaRPr sz="3200" dirty="0">
              <a:solidFill>
                <a:schemeClr val="tx2">
                  <a:lumMod val="10000"/>
                </a:schemeClr>
              </a:solidFill>
            </a:endParaRPr>
          </a:p>
          <a:p>
            <a:pPr marL="438150" indent="-428625">
              <a:buFont typeface="Arial"/>
              <a:buChar char="•"/>
              <a:tabLst>
                <a:tab pos="438150" algn="l"/>
                <a:tab pos="438626" algn="l"/>
              </a:tabLst>
            </a:pPr>
            <a:r>
              <a:rPr sz="3200" b="1" spc="-176" dirty="0">
                <a:solidFill>
                  <a:schemeClr val="tx2">
                    <a:lumMod val="10000"/>
                  </a:schemeClr>
                </a:solidFill>
              </a:rPr>
              <a:t>Scalable</a:t>
            </a:r>
            <a:endParaRPr sz="3200" dirty="0">
              <a:solidFill>
                <a:schemeClr val="tx2">
                  <a:lumMod val="10000"/>
                </a:schemeClr>
              </a:solidFill>
            </a:endParaRPr>
          </a:p>
          <a:p>
            <a:pPr marL="438150" indent="-428625">
              <a:buFont typeface="Arial"/>
              <a:buChar char="•"/>
              <a:tabLst>
                <a:tab pos="438150" algn="l"/>
                <a:tab pos="438626" algn="l"/>
              </a:tabLst>
            </a:pPr>
            <a:r>
              <a:rPr sz="3200" b="1" spc="-176" dirty="0">
                <a:solidFill>
                  <a:schemeClr val="tx2">
                    <a:lumMod val="10000"/>
                  </a:schemeClr>
                </a:solidFill>
              </a:rPr>
              <a:t>Extensive </a:t>
            </a:r>
            <a:r>
              <a:rPr sz="3200" b="1" spc="-146" dirty="0">
                <a:solidFill>
                  <a:schemeClr val="tx2">
                    <a:lumMod val="10000"/>
                  </a:schemeClr>
                </a:solidFill>
              </a:rPr>
              <a:t>set </a:t>
            </a:r>
            <a:r>
              <a:rPr sz="3200" b="1" spc="-98" dirty="0">
                <a:solidFill>
                  <a:schemeClr val="tx2">
                    <a:lumMod val="10000"/>
                  </a:schemeClr>
                </a:solidFill>
              </a:rPr>
              <a:t>of</a:t>
            </a:r>
            <a:r>
              <a:rPr sz="3200" b="1" spc="8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sz="3200" b="1" spc="-127" dirty="0">
                <a:solidFill>
                  <a:schemeClr val="tx2">
                    <a:lumMod val="10000"/>
                  </a:schemeClr>
                </a:solidFill>
              </a:rPr>
              <a:t>libraries</a:t>
            </a:r>
            <a:endParaRPr sz="3200" dirty="0">
              <a:solidFill>
                <a:schemeClr val="tx2">
                  <a:lumMod val="10000"/>
                </a:schemeClr>
              </a:solidFill>
            </a:endParaRPr>
          </a:p>
          <a:p>
            <a:pPr marL="438150" indent="-428625">
              <a:buFont typeface="Arial"/>
              <a:buChar char="•"/>
              <a:tabLst>
                <a:tab pos="438150" algn="l"/>
                <a:tab pos="438626" algn="l"/>
              </a:tabLst>
            </a:pPr>
            <a:r>
              <a:rPr sz="3200" b="1" spc="-274" dirty="0">
                <a:solidFill>
                  <a:schemeClr val="tx2">
                    <a:lumMod val="10000"/>
                  </a:schemeClr>
                </a:solidFill>
              </a:rPr>
              <a:t>Easy </a:t>
            </a:r>
            <a:r>
              <a:rPr sz="3200" b="1" spc="-120" dirty="0">
                <a:solidFill>
                  <a:schemeClr val="tx2">
                    <a:lumMod val="10000"/>
                  </a:schemeClr>
                </a:solidFill>
              </a:rPr>
              <a:t>integration </a:t>
            </a:r>
            <a:r>
              <a:rPr sz="3200" b="1" spc="-71" dirty="0">
                <a:solidFill>
                  <a:schemeClr val="tx2">
                    <a:lumMod val="10000"/>
                  </a:schemeClr>
                </a:solidFill>
              </a:rPr>
              <a:t>with </a:t>
            </a:r>
            <a:r>
              <a:rPr sz="3200" b="1" spc="-98" dirty="0">
                <a:solidFill>
                  <a:schemeClr val="tx2">
                    <a:lumMod val="10000"/>
                  </a:schemeClr>
                </a:solidFill>
              </a:rPr>
              <a:t>other</a:t>
            </a:r>
            <a:r>
              <a:rPr sz="3200" b="1" spc="-24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sz="3200" b="1" spc="-199" dirty="0">
                <a:solidFill>
                  <a:schemeClr val="tx2">
                    <a:lumMod val="10000"/>
                  </a:schemeClr>
                </a:solidFill>
              </a:rPr>
              <a:t>apps</a:t>
            </a:r>
            <a:endParaRPr sz="3200" dirty="0">
              <a:solidFill>
                <a:schemeClr val="tx2">
                  <a:lumMod val="10000"/>
                </a:schemeClr>
              </a:solidFill>
            </a:endParaRPr>
          </a:p>
          <a:p>
            <a:pPr marL="438150" indent="-428625">
              <a:spcBef>
                <a:spcPts val="4"/>
              </a:spcBef>
              <a:buFont typeface="Arial"/>
              <a:buChar char="•"/>
              <a:tabLst>
                <a:tab pos="438150" algn="l"/>
                <a:tab pos="438626" algn="l"/>
              </a:tabLst>
            </a:pPr>
            <a:r>
              <a:rPr sz="3200" b="1" spc="-150" dirty="0">
                <a:solidFill>
                  <a:schemeClr val="tx2">
                    <a:lumMod val="10000"/>
                  </a:schemeClr>
                </a:solidFill>
              </a:rPr>
              <a:t>Active </a:t>
            </a:r>
            <a:r>
              <a:rPr sz="3200" b="1" spc="-146" dirty="0">
                <a:solidFill>
                  <a:schemeClr val="tx2">
                    <a:lumMod val="10000"/>
                  </a:schemeClr>
                </a:solidFill>
              </a:rPr>
              <a:t>community </a:t>
            </a:r>
            <a:r>
              <a:rPr sz="3200" b="1" spc="-41" dirty="0">
                <a:solidFill>
                  <a:schemeClr val="tx2">
                    <a:lumMod val="10000"/>
                  </a:schemeClr>
                </a:solidFill>
              </a:rPr>
              <a:t>&amp;</a:t>
            </a:r>
            <a:r>
              <a:rPr sz="3200" b="1" spc="-45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sz="3200" b="1" spc="-199" dirty="0">
                <a:solidFill>
                  <a:schemeClr val="tx2">
                    <a:lumMod val="10000"/>
                  </a:schemeClr>
                </a:solidFill>
              </a:rPr>
              <a:t>ecosystem</a:t>
            </a:r>
            <a:endParaRPr sz="32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656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3648" y="168315"/>
            <a:ext cx="7344679" cy="576921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/>
          <a:p>
            <a:pPr marL="9525">
              <a:spcBef>
                <a:spcPts val="79"/>
              </a:spcBef>
            </a:pPr>
            <a:r>
              <a:rPr sz="3600" spc="-172" dirty="0">
                <a:solidFill>
                  <a:srgbClr val="C00000"/>
                </a:solidFill>
              </a:rPr>
              <a:t>Popular </a:t>
            </a:r>
            <a:r>
              <a:rPr sz="3600" spc="-169" dirty="0">
                <a:solidFill>
                  <a:srgbClr val="C00000"/>
                </a:solidFill>
              </a:rPr>
              <a:t>Python </a:t>
            </a:r>
            <a:r>
              <a:rPr sz="3600" spc="-135" dirty="0">
                <a:solidFill>
                  <a:srgbClr val="C00000"/>
                </a:solidFill>
              </a:rPr>
              <a:t>Data </a:t>
            </a:r>
            <a:r>
              <a:rPr sz="3600" spc="-180" dirty="0">
                <a:solidFill>
                  <a:srgbClr val="C00000"/>
                </a:solidFill>
              </a:rPr>
              <a:t>Analytics</a:t>
            </a:r>
            <a:r>
              <a:rPr sz="3600" spc="-124" dirty="0">
                <a:solidFill>
                  <a:srgbClr val="C00000"/>
                </a:solidFill>
              </a:rPr>
              <a:t> </a:t>
            </a:r>
            <a:r>
              <a:rPr sz="3600" spc="-184" dirty="0">
                <a:solidFill>
                  <a:srgbClr val="C00000"/>
                </a:solidFill>
              </a:rPr>
              <a:t>Libraries</a:t>
            </a:r>
            <a:endParaRPr sz="3600" dirty="0">
              <a:solidFill>
                <a:srgbClr val="C00000"/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638480"/>
              </p:ext>
            </p:extLst>
          </p:nvPr>
        </p:nvGraphicFramePr>
        <p:xfrm>
          <a:off x="107504" y="980728"/>
          <a:ext cx="9036496" cy="5734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880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094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800" b="1" spc="-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Library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7E09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800" b="1" spc="-2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Usage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7E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9094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800" spc="-95" dirty="0">
                          <a:latin typeface="Arial"/>
                          <a:cs typeface="Arial"/>
                        </a:rPr>
                        <a:t>numpy,</a:t>
                      </a:r>
                      <a:r>
                        <a:rPr sz="2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10" dirty="0">
                          <a:latin typeface="Arial"/>
                          <a:cs typeface="Arial"/>
                        </a:rPr>
                        <a:t>scipy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6334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800" spc="-75" dirty="0">
                          <a:latin typeface="Arial"/>
                          <a:cs typeface="Arial"/>
                        </a:rPr>
                        <a:t>Scientific </a:t>
                      </a:r>
                      <a:r>
                        <a:rPr sz="2800" spc="30" dirty="0">
                          <a:latin typeface="Arial"/>
                          <a:cs typeface="Arial"/>
                        </a:rPr>
                        <a:t>&amp; </a:t>
                      </a:r>
                      <a:r>
                        <a:rPr sz="2800" spc="-70" dirty="0">
                          <a:latin typeface="Arial"/>
                          <a:cs typeface="Arial"/>
                        </a:rPr>
                        <a:t>technical</a:t>
                      </a:r>
                      <a:r>
                        <a:rPr sz="2800" spc="-2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60" dirty="0">
                          <a:latin typeface="Arial"/>
                          <a:cs typeface="Arial"/>
                        </a:rPr>
                        <a:t>computing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34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094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800" spc="-120" dirty="0">
                          <a:latin typeface="Arial"/>
                          <a:cs typeface="Arial"/>
                        </a:rPr>
                        <a:t>pandas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6381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800" spc="-114" dirty="0">
                          <a:latin typeface="Arial"/>
                          <a:cs typeface="Arial"/>
                        </a:rPr>
                        <a:t>Data </a:t>
                      </a:r>
                      <a:r>
                        <a:rPr sz="2800" spc="-45" dirty="0">
                          <a:latin typeface="Arial"/>
                          <a:cs typeface="Arial"/>
                        </a:rPr>
                        <a:t>manipulation </a:t>
                      </a:r>
                      <a:r>
                        <a:rPr sz="2800" spc="30" dirty="0">
                          <a:latin typeface="Arial"/>
                          <a:cs typeface="Arial"/>
                        </a:rPr>
                        <a:t>&amp;</a:t>
                      </a:r>
                      <a:r>
                        <a:rPr sz="28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90" dirty="0">
                          <a:latin typeface="Arial"/>
                          <a:cs typeface="Arial"/>
                        </a:rPr>
                        <a:t>aggregation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6381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094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800" spc="-85" dirty="0">
                          <a:latin typeface="Arial"/>
                          <a:cs typeface="Arial"/>
                        </a:rPr>
                        <a:t>mlpy,</a:t>
                      </a:r>
                      <a:r>
                        <a:rPr sz="2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60" dirty="0">
                          <a:latin typeface="Arial"/>
                          <a:cs typeface="Arial"/>
                        </a:rPr>
                        <a:t>scikit-learn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6381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800" spc="-75" dirty="0">
                          <a:latin typeface="Arial"/>
                          <a:cs typeface="Arial"/>
                        </a:rPr>
                        <a:t>Machine</a:t>
                      </a:r>
                      <a:r>
                        <a:rPr sz="2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65" dirty="0">
                          <a:latin typeface="Arial"/>
                          <a:cs typeface="Arial"/>
                        </a:rPr>
                        <a:t>learning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6381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9094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800" spc="-60" dirty="0">
                          <a:latin typeface="Arial"/>
                          <a:cs typeface="Arial"/>
                        </a:rPr>
                        <a:t>theano, </a:t>
                      </a:r>
                      <a:r>
                        <a:rPr sz="2800" spc="-55" dirty="0">
                          <a:latin typeface="Arial"/>
                          <a:cs typeface="Arial"/>
                        </a:rPr>
                        <a:t>tensorflow,</a:t>
                      </a:r>
                      <a:r>
                        <a:rPr sz="28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30" dirty="0">
                          <a:latin typeface="Arial"/>
                          <a:cs typeface="Arial"/>
                        </a:rPr>
                        <a:t>keras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6381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800" spc="-130" dirty="0">
                          <a:latin typeface="Arial"/>
                          <a:cs typeface="Arial"/>
                        </a:rPr>
                        <a:t>Deep</a:t>
                      </a:r>
                      <a:r>
                        <a:rPr sz="2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70" dirty="0">
                          <a:latin typeface="Arial"/>
                          <a:cs typeface="Arial"/>
                        </a:rPr>
                        <a:t>learning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6381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9094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800" spc="-90" dirty="0">
                          <a:latin typeface="Arial"/>
                          <a:cs typeface="Arial"/>
                        </a:rPr>
                        <a:t>statsmodels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81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800" spc="-75" dirty="0">
                          <a:latin typeface="Arial"/>
                          <a:cs typeface="Arial"/>
                        </a:rPr>
                        <a:t>Statistical</a:t>
                      </a:r>
                      <a:r>
                        <a:rPr sz="2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14" dirty="0">
                          <a:latin typeface="Arial"/>
                          <a:cs typeface="Arial"/>
                        </a:rPr>
                        <a:t>analysis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6381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9094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800" spc="-20" dirty="0">
                          <a:latin typeface="Arial"/>
                          <a:cs typeface="Arial"/>
                        </a:rPr>
                        <a:t>nltk,</a:t>
                      </a:r>
                      <a:r>
                        <a:rPr sz="2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05" dirty="0">
                          <a:latin typeface="Arial"/>
                          <a:cs typeface="Arial"/>
                        </a:rPr>
                        <a:t>gensim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42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800" spc="-155" dirty="0">
                          <a:latin typeface="Arial"/>
                          <a:cs typeface="Arial"/>
                        </a:rPr>
                        <a:t>Text</a:t>
                      </a:r>
                      <a:r>
                        <a:rPr sz="2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10" dirty="0">
                          <a:latin typeface="Arial"/>
                          <a:cs typeface="Arial"/>
                        </a:rPr>
                        <a:t>processing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642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9094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800" spc="-50" dirty="0">
                          <a:latin typeface="Arial"/>
                          <a:cs typeface="Arial"/>
                        </a:rPr>
                        <a:t>networkx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42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800" spc="-50" dirty="0">
                          <a:latin typeface="Arial"/>
                          <a:cs typeface="Arial"/>
                        </a:rPr>
                        <a:t>Network </a:t>
                      </a:r>
                      <a:r>
                        <a:rPr sz="2800" spc="-114" dirty="0">
                          <a:latin typeface="Arial"/>
                          <a:cs typeface="Arial"/>
                        </a:rPr>
                        <a:t>analysis </a:t>
                      </a:r>
                      <a:r>
                        <a:rPr sz="2800" spc="30" dirty="0">
                          <a:latin typeface="Arial"/>
                          <a:cs typeface="Arial"/>
                        </a:rPr>
                        <a:t>&amp;</a:t>
                      </a:r>
                      <a:r>
                        <a:rPr sz="28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75" dirty="0">
                          <a:latin typeface="Arial"/>
                          <a:cs typeface="Arial"/>
                        </a:rPr>
                        <a:t>visualization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642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9094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800" spc="-85" dirty="0">
                          <a:latin typeface="Arial"/>
                          <a:cs typeface="Arial"/>
                        </a:rPr>
                        <a:t>bokeh, </a:t>
                      </a:r>
                      <a:r>
                        <a:rPr sz="2800" spc="-20" dirty="0">
                          <a:latin typeface="Arial"/>
                          <a:cs typeface="Arial"/>
                        </a:rPr>
                        <a:t>matplotlib, </a:t>
                      </a:r>
                      <a:r>
                        <a:rPr sz="2800" spc="-90" dirty="0">
                          <a:latin typeface="Arial"/>
                          <a:cs typeface="Arial"/>
                        </a:rPr>
                        <a:t>seaborn,</a:t>
                      </a:r>
                      <a:r>
                        <a:rPr sz="280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20" dirty="0">
                          <a:latin typeface="Arial"/>
                          <a:cs typeface="Arial"/>
                        </a:rPr>
                        <a:t>plotly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42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800" spc="-80" dirty="0">
                          <a:latin typeface="Arial"/>
                          <a:cs typeface="Arial"/>
                        </a:rPr>
                        <a:t>Visualization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642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9094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800" spc="-55" dirty="0">
                          <a:latin typeface="Arial"/>
                          <a:cs typeface="Arial"/>
                        </a:rPr>
                        <a:t>beautifulsoup,</a:t>
                      </a:r>
                      <a:r>
                        <a:rPr sz="2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20" dirty="0">
                          <a:latin typeface="Arial"/>
                          <a:cs typeface="Arial"/>
                        </a:rPr>
                        <a:t>scrapy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42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800" spc="-120" dirty="0">
                          <a:latin typeface="Arial"/>
                          <a:cs typeface="Arial"/>
                        </a:rPr>
                        <a:t>Web</a:t>
                      </a:r>
                      <a:r>
                        <a:rPr sz="2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05" dirty="0">
                          <a:latin typeface="Arial"/>
                          <a:cs typeface="Arial"/>
                        </a:rPr>
                        <a:t>scraping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642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05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IN" sz="3600" spc="-188" dirty="0">
                <a:solidFill>
                  <a:srgbClr val="C00000"/>
                </a:solidFill>
              </a:rPr>
              <a:t>IDE For Python Programming</a:t>
            </a:r>
            <a:endParaRPr sz="3600" dirty="0">
              <a:solidFill>
                <a:srgbClr val="C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object 3"/>
          <p:cNvSpPr txBox="1"/>
          <p:nvPr/>
        </p:nvSpPr>
        <p:spPr>
          <a:xfrm>
            <a:off x="1443705" y="1196752"/>
            <a:ext cx="7304759" cy="254925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70009" marR="67628" indent="-1905" algn="ctr">
              <a:spcBef>
                <a:spcPts val="4"/>
              </a:spcBef>
            </a:pPr>
            <a:r>
              <a:rPr sz="3300" b="1" spc="-259" dirty="0" err="1">
                <a:solidFill>
                  <a:srgbClr val="EF7E09"/>
                </a:solidFill>
              </a:rPr>
              <a:t>Jupyter</a:t>
            </a:r>
            <a:r>
              <a:rPr sz="3300" b="1" spc="-259" dirty="0">
                <a:solidFill>
                  <a:srgbClr val="EF7E09"/>
                </a:solidFill>
              </a:rPr>
              <a:t> </a:t>
            </a:r>
            <a:r>
              <a:rPr sz="3300" b="1" spc="-203" dirty="0">
                <a:solidFill>
                  <a:srgbClr val="EF7E09"/>
                </a:solidFill>
              </a:rPr>
              <a:t>Notebook </a:t>
            </a:r>
            <a:endParaRPr lang="en-IN" sz="3300" b="1" spc="-203" dirty="0">
              <a:solidFill>
                <a:srgbClr val="EF7E09"/>
              </a:solidFill>
            </a:endParaRPr>
          </a:p>
          <a:p>
            <a:pPr marL="70009" marR="67628" indent="-1905" algn="ctr">
              <a:spcBef>
                <a:spcPts val="4"/>
              </a:spcBef>
            </a:pPr>
            <a:endParaRPr lang="en-IN" sz="3300" b="1" spc="-203" dirty="0">
              <a:solidFill>
                <a:srgbClr val="EF7E09"/>
              </a:solidFill>
            </a:endParaRPr>
          </a:p>
          <a:p>
            <a:pPr marL="70009" marR="67628" indent="-1905" algn="ctr">
              <a:spcBef>
                <a:spcPts val="4"/>
              </a:spcBef>
            </a:pPr>
            <a:r>
              <a:rPr lang="en-IN" sz="3300" b="1" spc="-203" dirty="0" err="1" smtClean="0">
                <a:solidFill>
                  <a:srgbClr val="EF7E09"/>
                </a:solidFill>
              </a:rPr>
              <a:t>Spyder</a:t>
            </a:r>
            <a:endParaRPr lang="en-IN" sz="3300" b="1" spc="-203" dirty="0" smtClean="0">
              <a:solidFill>
                <a:srgbClr val="EF7E09"/>
              </a:solidFill>
            </a:endParaRPr>
          </a:p>
          <a:p>
            <a:pPr marL="70009" marR="67628" indent="-1905" algn="ctr">
              <a:spcBef>
                <a:spcPts val="4"/>
              </a:spcBef>
            </a:pPr>
            <a:endParaRPr lang="en-IN" sz="3300" b="1" spc="-203" dirty="0">
              <a:solidFill>
                <a:srgbClr val="EF7E09"/>
              </a:solidFill>
            </a:endParaRPr>
          </a:p>
          <a:p>
            <a:pPr marL="70009" marR="67628" indent="-1905" algn="ctr">
              <a:spcBef>
                <a:spcPts val="4"/>
              </a:spcBef>
            </a:pPr>
            <a:r>
              <a:rPr lang="en-IN" sz="3300" b="1" spc="-203" dirty="0" smtClean="0">
                <a:solidFill>
                  <a:srgbClr val="EF7E09"/>
                </a:solidFill>
              </a:rPr>
              <a:t>Python IDLE</a:t>
            </a:r>
            <a:endParaRPr sz="3300" b="1" spc="-315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xmlns="" id="{5262D3CF-8DBF-4CF3-A7B0-3110D81350A3}"/>
              </a:ext>
            </a:extLst>
          </p:cNvPr>
          <p:cNvSpPr txBox="1"/>
          <p:nvPr/>
        </p:nvSpPr>
        <p:spPr>
          <a:xfrm>
            <a:off x="755576" y="4343679"/>
            <a:ext cx="8568952" cy="2179923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70009" marR="67628" indent="-1905" algn="ctr">
              <a:spcBef>
                <a:spcPts val="4"/>
              </a:spcBef>
            </a:pPr>
            <a:r>
              <a:rPr lang="en-IN" sz="3600" dirty="0">
                <a:hlinkClick r:id="rId2"/>
              </a:rPr>
              <a:t>Anaconda distribution package:</a:t>
            </a:r>
          </a:p>
          <a:p>
            <a:pPr marL="70009" marR="67628" indent="-1905" algn="ctr">
              <a:spcBef>
                <a:spcPts val="4"/>
              </a:spcBef>
            </a:pPr>
            <a:endParaRPr lang="en-IN" sz="3600" dirty="0">
              <a:hlinkClick r:id="rId2"/>
            </a:endParaRPr>
          </a:p>
          <a:p>
            <a:pPr marL="70009" marR="67628" indent="-1905" algn="ctr">
              <a:spcBef>
                <a:spcPts val="4"/>
              </a:spcBef>
            </a:pPr>
            <a:r>
              <a:rPr lang="en-IN" sz="3600" dirty="0">
                <a:hlinkClick r:id="rId2"/>
              </a:rPr>
              <a:t>https://www.anaconda.com/distribution/</a:t>
            </a:r>
            <a:endParaRPr lang="en-IN" sz="3300" b="1" spc="-203" dirty="0">
              <a:solidFill>
                <a:srgbClr val="EF7E09"/>
              </a:solidFill>
            </a:endParaRPr>
          </a:p>
          <a:p>
            <a:pPr marL="70009" marR="67628" indent="-1905" algn="ctr">
              <a:spcBef>
                <a:spcPts val="4"/>
              </a:spcBef>
            </a:pPr>
            <a:endParaRPr sz="3300" b="1" spc="-315" dirty="0"/>
          </a:p>
        </p:txBody>
      </p:sp>
    </p:spTree>
    <p:extLst>
      <p:ext uri="{BB962C8B-B14F-4D97-AF65-F5344CB8AC3E}">
        <p14:creationId xmlns:p14="http://schemas.microsoft.com/office/powerpoint/2010/main" val="3235278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394" y="764704"/>
            <a:ext cx="8253941" cy="452441"/>
          </a:xfrm>
          <a:prstGeom prst="rect">
            <a:avLst/>
          </a:prstGeom>
        </p:spPr>
        <p:txBody>
          <a:bodyPr spcFirstLastPara="1" vert="horz" wrap="square" lIns="0" tIns="10001" rIns="0" bIns="0" rtlCol="0" anchor="ctr" anchorCtr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206" dirty="0">
                <a:solidFill>
                  <a:srgbClr val="C00000"/>
                </a:solidFill>
              </a:rPr>
              <a:t>Comparison </a:t>
            </a:r>
            <a:r>
              <a:rPr spc="-139" dirty="0">
                <a:solidFill>
                  <a:srgbClr val="C00000"/>
                </a:solidFill>
              </a:rPr>
              <a:t>– </a:t>
            </a:r>
            <a:r>
              <a:rPr spc="-382" dirty="0">
                <a:solidFill>
                  <a:srgbClr val="C00000"/>
                </a:solidFill>
              </a:rPr>
              <a:t>R </a:t>
            </a:r>
            <a:r>
              <a:rPr lang="en-IN" spc="-382" dirty="0">
                <a:solidFill>
                  <a:srgbClr val="C00000"/>
                </a:solidFill>
              </a:rPr>
              <a:t> </a:t>
            </a:r>
            <a:r>
              <a:rPr spc="-206" dirty="0">
                <a:solidFill>
                  <a:srgbClr val="C00000"/>
                </a:solidFill>
              </a:rPr>
              <a:t>vs.</a:t>
            </a:r>
            <a:r>
              <a:rPr spc="-105" dirty="0">
                <a:solidFill>
                  <a:srgbClr val="C00000"/>
                </a:solidFill>
              </a:rPr>
              <a:t> </a:t>
            </a:r>
            <a:r>
              <a:rPr spc="-169" dirty="0">
                <a:solidFill>
                  <a:srgbClr val="C00000"/>
                </a:solidFill>
              </a:rPr>
              <a:t>Python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358"/>
              </a:lnSpc>
            </a:pPr>
            <a:fld id="{81D60167-4931-47E6-BA6A-407CBD079E47}" type="slidenum">
              <a:rPr spc="-68" dirty="0"/>
              <a:pPr marL="19050">
                <a:lnSpc>
                  <a:spcPts val="1358"/>
                </a:lnSpc>
              </a:pPr>
              <a:t>24</a:t>
            </a:fld>
            <a:endParaRPr spc="-68" dirty="0"/>
          </a:p>
        </p:txBody>
      </p:sp>
      <p:sp>
        <p:nvSpPr>
          <p:cNvPr id="4" name="object 4"/>
          <p:cNvSpPr txBox="1"/>
          <p:nvPr/>
        </p:nvSpPr>
        <p:spPr>
          <a:xfrm>
            <a:off x="611560" y="1609403"/>
            <a:ext cx="7632848" cy="4195861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9525" marR="3810" algn="just">
              <a:lnSpc>
                <a:spcPts val="2273"/>
              </a:lnSpc>
              <a:spcBef>
                <a:spcPts val="356"/>
              </a:spcBef>
              <a:tabLst>
                <a:tab pos="180975" algn="l"/>
              </a:tabLst>
            </a:pPr>
            <a:r>
              <a:rPr sz="2800" spc="-113" dirty="0">
                <a:solidFill>
                  <a:srgbClr val="181818"/>
                </a:solidFill>
              </a:rPr>
              <a:t>Comparison </a:t>
            </a:r>
            <a:r>
              <a:rPr sz="2800" spc="-64" dirty="0">
                <a:solidFill>
                  <a:srgbClr val="181818"/>
                </a:solidFill>
              </a:rPr>
              <a:t>between </a:t>
            </a:r>
            <a:r>
              <a:rPr sz="2800" spc="-379" dirty="0">
                <a:solidFill>
                  <a:srgbClr val="181818"/>
                </a:solidFill>
              </a:rPr>
              <a:t>R</a:t>
            </a:r>
            <a:r>
              <a:rPr lang="en-IN" sz="2800" spc="-379" dirty="0">
                <a:solidFill>
                  <a:srgbClr val="181818"/>
                </a:solidFill>
              </a:rPr>
              <a:t> </a:t>
            </a:r>
            <a:r>
              <a:rPr sz="2800" spc="-101" dirty="0">
                <a:solidFill>
                  <a:srgbClr val="181818"/>
                </a:solidFill>
              </a:rPr>
              <a:t>and </a:t>
            </a:r>
            <a:r>
              <a:rPr sz="2800" spc="-83" dirty="0">
                <a:solidFill>
                  <a:srgbClr val="181818"/>
                </a:solidFill>
              </a:rPr>
              <a:t>Python </a:t>
            </a:r>
            <a:r>
              <a:rPr sz="2800" spc="-158" dirty="0">
                <a:solidFill>
                  <a:srgbClr val="181818"/>
                </a:solidFill>
              </a:rPr>
              <a:t>has </a:t>
            </a:r>
            <a:r>
              <a:rPr sz="2800" spc="-98" dirty="0">
                <a:solidFill>
                  <a:srgbClr val="181818"/>
                </a:solidFill>
              </a:rPr>
              <a:t>been </a:t>
            </a:r>
            <a:r>
              <a:rPr sz="2800" spc="-75" dirty="0">
                <a:solidFill>
                  <a:srgbClr val="181818"/>
                </a:solidFill>
              </a:rPr>
              <a:t>absolutely </a:t>
            </a:r>
            <a:r>
              <a:rPr sz="2800" spc="-86" dirty="0">
                <a:solidFill>
                  <a:srgbClr val="181818"/>
                </a:solidFill>
              </a:rPr>
              <a:t>one </a:t>
            </a:r>
            <a:r>
              <a:rPr sz="2800" spc="-8" dirty="0">
                <a:solidFill>
                  <a:srgbClr val="181818"/>
                </a:solidFill>
              </a:rPr>
              <a:t>of </a:t>
            </a:r>
            <a:r>
              <a:rPr sz="2800" spc="-26" dirty="0">
                <a:solidFill>
                  <a:srgbClr val="181818"/>
                </a:solidFill>
              </a:rPr>
              <a:t>the </a:t>
            </a:r>
            <a:r>
              <a:rPr sz="2800" spc="-34" dirty="0">
                <a:solidFill>
                  <a:srgbClr val="181818"/>
                </a:solidFill>
              </a:rPr>
              <a:t>hottest  </a:t>
            </a:r>
            <a:r>
              <a:rPr sz="2800" spc="-71" dirty="0">
                <a:solidFill>
                  <a:srgbClr val="181818"/>
                </a:solidFill>
              </a:rPr>
              <a:t>topics </a:t>
            </a:r>
            <a:r>
              <a:rPr sz="2800" spc="-26" dirty="0">
                <a:solidFill>
                  <a:srgbClr val="181818"/>
                </a:solidFill>
              </a:rPr>
              <a:t>in </a:t>
            </a:r>
            <a:r>
              <a:rPr sz="2800" spc="-83" dirty="0">
                <a:solidFill>
                  <a:srgbClr val="181818"/>
                </a:solidFill>
              </a:rPr>
              <a:t>data </a:t>
            </a:r>
            <a:r>
              <a:rPr sz="2800" spc="-127" dirty="0">
                <a:solidFill>
                  <a:srgbClr val="181818"/>
                </a:solidFill>
              </a:rPr>
              <a:t>science</a:t>
            </a:r>
            <a:r>
              <a:rPr sz="2800" spc="-233" dirty="0">
                <a:solidFill>
                  <a:srgbClr val="181818"/>
                </a:solidFill>
              </a:rPr>
              <a:t> </a:t>
            </a:r>
            <a:r>
              <a:rPr sz="2800" spc="-71" dirty="0">
                <a:solidFill>
                  <a:srgbClr val="181818"/>
                </a:solidFill>
              </a:rPr>
              <a:t>communities</a:t>
            </a:r>
            <a:r>
              <a:rPr lang="en-IN" sz="2800" spc="-71" dirty="0">
                <a:solidFill>
                  <a:srgbClr val="181818"/>
                </a:solidFill>
              </a:rPr>
              <a:t>:</a:t>
            </a:r>
          </a:p>
          <a:p>
            <a:pPr marL="9525" marR="3810" algn="just">
              <a:lnSpc>
                <a:spcPts val="2273"/>
              </a:lnSpc>
              <a:spcBef>
                <a:spcPts val="356"/>
              </a:spcBef>
              <a:tabLst>
                <a:tab pos="180975" algn="l"/>
              </a:tabLst>
            </a:pPr>
            <a:endParaRPr lang="en-IN" sz="2800" dirty="0">
              <a:solidFill>
                <a:srgbClr val="181818"/>
              </a:solidFill>
            </a:endParaRPr>
          </a:p>
          <a:p>
            <a:pPr marL="466725" marR="3810" indent="-457200" algn="just">
              <a:lnSpc>
                <a:spcPts val="2273"/>
              </a:lnSpc>
              <a:spcBef>
                <a:spcPts val="356"/>
              </a:spcBef>
              <a:buFont typeface="Arial" panose="020B0604020202020204" pitchFamily="34" charset="0"/>
              <a:buChar char="•"/>
            </a:pPr>
            <a:r>
              <a:rPr sz="2800" b="1" spc="-338" dirty="0"/>
              <a:t>R </a:t>
            </a:r>
            <a:r>
              <a:rPr lang="en-IN" sz="2800" b="1" spc="-338" dirty="0"/>
              <a:t> </a:t>
            </a:r>
            <a:r>
              <a:rPr sz="2800" b="1" spc="-180" dirty="0"/>
              <a:t>came </a:t>
            </a:r>
            <a:r>
              <a:rPr sz="2800" b="1" spc="-116" dirty="0"/>
              <a:t>from </a:t>
            </a:r>
            <a:r>
              <a:rPr sz="2800" b="1" spc="-83" dirty="0"/>
              <a:t>the </a:t>
            </a:r>
            <a:r>
              <a:rPr sz="2800" b="1" spc="-150" dirty="0"/>
              <a:t>statisticians</a:t>
            </a:r>
            <a:r>
              <a:rPr sz="2800" b="1" spc="-41" dirty="0"/>
              <a:t> </a:t>
            </a:r>
            <a:r>
              <a:rPr sz="2800" b="1" spc="-150" dirty="0"/>
              <a:t>community,</a:t>
            </a:r>
            <a:r>
              <a:rPr lang="en-IN" sz="2800" dirty="0"/>
              <a:t> </a:t>
            </a:r>
            <a:r>
              <a:rPr sz="2800" b="1" spc="-150" dirty="0"/>
              <a:t>whereas Python </a:t>
            </a:r>
            <a:r>
              <a:rPr sz="2800" b="1" spc="-180" dirty="0"/>
              <a:t>came </a:t>
            </a:r>
            <a:r>
              <a:rPr sz="2800" b="1" spc="-116" dirty="0"/>
              <a:t>from </a:t>
            </a:r>
            <a:r>
              <a:rPr sz="2800" b="1" spc="-83" dirty="0"/>
              <a:t>the </a:t>
            </a:r>
            <a:r>
              <a:rPr sz="2800" b="1" spc="-143" dirty="0"/>
              <a:t>computer </a:t>
            </a:r>
            <a:r>
              <a:rPr sz="2800" b="1" spc="-169" dirty="0"/>
              <a:t>scientists</a:t>
            </a:r>
            <a:r>
              <a:rPr sz="2800" b="1" spc="113" dirty="0"/>
              <a:t> </a:t>
            </a:r>
            <a:r>
              <a:rPr sz="2800" b="1" spc="-146" dirty="0"/>
              <a:t>community</a:t>
            </a:r>
            <a:endParaRPr lang="en-IN" sz="2800" b="1" spc="-146" dirty="0"/>
          </a:p>
          <a:p>
            <a:pPr marL="466725" marR="3810" indent="-457200" algn="just">
              <a:lnSpc>
                <a:spcPts val="2273"/>
              </a:lnSpc>
              <a:spcBef>
                <a:spcPts val="356"/>
              </a:spcBef>
              <a:buFont typeface="Arial" panose="020B0604020202020204" pitchFamily="34" charset="0"/>
              <a:buChar char="•"/>
            </a:pPr>
            <a:endParaRPr lang="en-IN" sz="2800" b="1" spc="-146" dirty="0"/>
          </a:p>
          <a:p>
            <a:pPr marL="466725" marR="3810" indent="-457200" algn="just">
              <a:lnSpc>
                <a:spcPts val="2273"/>
              </a:lnSpc>
              <a:spcBef>
                <a:spcPts val="356"/>
              </a:spcBef>
              <a:buFont typeface="Arial" panose="020B0604020202020204" pitchFamily="34" charset="0"/>
              <a:buChar char="•"/>
            </a:pPr>
            <a:r>
              <a:rPr sz="2800" b="1" spc="-150" dirty="0"/>
              <a:t>Python </a:t>
            </a:r>
            <a:r>
              <a:rPr sz="2800" b="1" spc="-203" dirty="0"/>
              <a:t>is </a:t>
            </a:r>
            <a:r>
              <a:rPr sz="2800" b="1" spc="-172" dirty="0"/>
              <a:t>said </a:t>
            </a:r>
            <a:r>
              <a:rPr sz="2800" b="1" spc="-75" dirty="0"/>
              <a:t>to </a:t>
            </a:r>
            <a:r>
              <a:rPr sz="2800" b="1" spc="-135" dirty="0"/>
              <a:t>be a </a:t>
            </a:r>
            <a:r>
              <a:rPr sz="2800" b="1" spc="-153" dirty="0"/>
              <a:t>challenger </a:t>
            </a:r>
            <a:r>
              <a:rPr sz="2800" b="1" spc="-169" dirty="0"/>
              <a:t>against </a:t>
            </a:r>
            <a:r>
              <a:rPr sz="2800" b="1" spc="-191" dirty="0"/>
              <a:t>R, </a:t>
            </a:r>
            <a:r>
              <a:rPr sz="2800" b="1" spc="-98" dirty="0"/>
              <a:t>but </a:t>
            </a:r>
            <a:r>
              <a:rPr sz="2800" b="1" spc="-116" dirty="0"/>
              <a:t>in </a:t>
            </a:r>
            <a:r>
              <a:rPr sz="2800" b="1" spc="-150" dirty="0"/>
              <a:t>general </a:t>
            </a:r>
            <a:r>
              <a:rPr sz="2800" b="1" spc="-124" dirty="0"/>
              <a:t>it’s </a:t>
            </a:r>
            <a:r>
              <a:rPr sz="2800" b="1" spc="-135" dirty="0"/>
              <a:t>a </a:t>
            </a:r>
            <a:r>
              <a:rPr sz="2800" b="1" spc="-53" dirty="0"/>
              <a:t>tie </a:t>
            </a:r>
            <a:endParaRPr lang="en-IN" sz="2800" b="1" spc="-53" dirty="0"/>
          </a:p>
          <a:p>
            <a:pPr marL="466725" marR="3810" indent="-457200" algn="just">
              <a:lnSpc>
                <a:spcPts val="2273"/>
              </a:lnSpc>
              <a:spcBef>
                <a:spcPts val="356"/>
              </a:spcBef>
              <a:buFont typeface="Arial" panose="020B0604020202020204" pitchFamily="34" charset="0"/>
              <a:buChar char="•"/>
            </a:pPr>
            <a:endParaRPr lang="en-IN" sz="2800" b="1" spc="-53" dirty="0"/>
          </a:p>
          <a:p>
            <a:pPr marL="466725" marR="3810" indent="-457200" algn="just">
              <a:lnSpc>
                <a:spcPts val="2273"/>
              </a:lnSpc>
              <a:spcBef>
                <a:spcPts val="356"/>
              </a:spcBef>
              <a:buFont typeface="Arial" panose="020B0604020202020204" pitchFamily="34" charset="0"/>
              <a:buChar char="•"/>
            </a:pPr>
            <a:r>
              <a:rPr sz="2800" b="1" spc="-113" dirty="0"/>
              <a:t>It’s </a:t>
            </a:r>
            <a:r>
              <a:rPr sz="2800" b="1" spc="-158" dirty="0"/>
              <a:t>up </a:t>
            </a:r>
            <a:r>
              <a:rPr sz="2800" b="1" spc="-75" dirty="0"/>
              <a:t>to </a:t>
            </a:r>
            <a:r>
              <a:rPr sz="2800" b="1" spc="-172" dirty="0"/>
              <a:t>you </a:t>
            </a:r>
            <a:r>
              <a:rPr sz="2800" b="1" spc="-75" dirty="0"/>
              <a:t>to </a:t>
            </a:r>
            <a:r>
              <a:rPr sz="2800" b="1" spc="-206" dirty="0"/>
              <a:t>choose </a:t>
            </a:r>
            <a:r>
              <a:rPr sz="2800" b="1" spc="-83" dirty="0"/>
              <a:t>the </a:t>
            </a:r>
            <a:r>
              <a:rPr sz="2800" b="1" spc="-143" dirty="0"/>
              <a:t>one </a:t>
            </a:r>
            <a:r>
              <a:rPr sz="2800" b="1" spc="-64" dirty="0"/>
              <a:t>that </a:t>
            </a:r>
            <a:r>
              <a:rPr sz="2800" b="1" spc="-153" dirty="0"/>
              <a:t>best </a:t>
            </a:r>
            <a:r>
              <a:rPr sz="2800" b="1" spc="-105" dirty="0"/>
              <a:t>fits </a:t>
            </a:r>
            <a:r>
              <a:rPr sz="2800" b="1" spc="-146" dirty="0"/>
              <a:t>your</a:t>
            </a:r>
            <a:r>
              <a:rPr sz="2800" b="1" spc="90" dirty="0"/>
              <a:t> </a:t>
            </a:r>
            <a:r>
              <a:rPr sz="2800" b="1" spc="-176" dirty="0"/>
              <a:t>needs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029421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/>
        </p:nvSpPr>
        <p:spPr>
          <a:xfrm>
            <a:off x="755576" y="1114400"/>
            <a:ext cx="739152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20" marR="0" lvl="0" indent="-342720" algn="l" rtl="0"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endParaRPr lang="en-US"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342720" algn="just" rtl="0">
              <a:spcBef>
                <a:spcPts val="799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r>
              <a:rPr lang="en-US" sz="32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en-IN" sz="3200" dirty="0">
                <a:latin typeface="Times New Roman"/>
                <a:ea typeface="Times New Roman"/>
                <a:cs typeface="Times New Roman"/>
                <a:sym typeface="Times New Roman"/>
              </a:rPr>
              <a:t>Preferred programming language for </a:t>
            </a:r>
            <a:r>
              <a:rPr lang="en-IN" sz="3200" dirty="0" smtClean="0"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</a:p>
          <a:p>
            <a:pPr marL="342720" marR="0" lvl="0" indent="-342720" algn="just" rtl="0">
              <a:spcBef>
                <a:spcPts val="799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r>
              <a:rPr lang="en-IN" sz="32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of Machine Learning </a:t>
            </a:r>
            <a:r>
              <a:rPr lang="en-IN" sz="32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</a:p>
          <a:p>
            <a:pPr marL="342720" marR="0" lvl="0" indent="-342720" algn="just" rtl="0">
              <a:spcBef>
                <a:spcPts val="799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Char char="•"/>
            </a:pPr>
            <a:r>
              <a:rPr lang="en-IN" sz="3200" dirty="0" smtClean="0">
                <a:latin typeface="Times New Roman"/>
                <a:ea typeface="Times New Roman"/>
                <a:cs typeface="Times New Roman"/>
                <a:sym typeface="Times New Roman"/>
              </a:rPr>
              <a:t>Mini projects to solve different kind of Machine Learning Problems</a:t>
            </a:r>
            <a:endParaRPr lang="en-IN"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342720" algn="just" rtl="0">
              <a:spcBef>
                <a:spcPts val="697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720" marR="0" lvl="0" indent="-139520" algn="just" rtl="0">
              <a:spcBef>
                <a:spcPts val="697"/>
              </a:spcBef>
              <a:spcAft>
                <a:spcPts val="0"/>
              </a:spcAft>
              <a:buClr>
                <a:srgbClr val="996600"/>
              </a:buClr>
              <a:buSzPts val="3200"/>
              <a:buFont typeface="Noto Sans Symbols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in this course?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/>
          <p:nvPr/>
        </p:nvSpPr>
        <p:spPr>
          <a:xfrm>
            <a:off x="4716016" y="5157192"/>
            <a:ext cx="3581640" cy="916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 dirty="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THANKS</a:t>
            </a:r>
            <a:endParaRPr sz="5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Tomorrow Agenda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rgbClr val="C00000"/>
                </a:solidFill>
              </a:rPr>
              <a:t>Python Programming Basics</a:t>
            </a:r>
            <a:endParaRPr lang="en-IN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907704" y="1700808"/>
            <a:ext cx="6696744" cy="2399535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352425" indent="-342900">
              <a:spcBef>
                <a:spcPts val="71"/>
              </a:spcBef>
              <a:buFont typeface="Arial"/>
              <a:buChar char="•"/>
              <a:tabLst>
                <a:tab pos="351949" algn="l"/>
                <a:tab pos="352425" algn="l"/>
              </a:tabLst>
            </a:pPr>
            <a:r>
              <a:rPr lang="en-IN" sz="4000" b="1" spc="-165" dirty="0" smtClean="0"/>
              <a:t>What is Machine Learning ?</a:t>
            </a:r>
          </a:p>
          <a:p>
            <a:pPr marL="352425" indent="-342900">
              <a:spcBef>
                <a:spcPts val="71"/>
              </a:spcBef>
              <a:buFont typeface="Arial"/>
              <a:buChar char="•"/>
              <a:tabLst>
                <a:tab pos="351949" algn="l"/>
                <a:tab pos="352425" algn="l"/>
              </a:tabLst>
            </a:pPr>
            <a:endParaRPr lang="en-IN" sz="2800" b="1" spc="-165" dirty="0"/>
          </a:p>
          <a:p>
            <a:pPr marL="352425" indent="-342900">
              <a:spcBef>
                <a:spcPts val="71"/>
              </a:spcBef>
              <a:buFont typeface="Arial"/>
              <a:buChar char="•"/>
              <a:tabLst>
                <a:tab pos="351949" algn="l"/>
                <a:tab pos="352425" algn="l"/>
              </a:tabLst>
            </a:pPr>
            <a:r>
              <a:rPr lang="en-IN" sz="2800" b="1" spc="-165" dirty="0" smtClean="0"/>
              <a:t>Have a feeling first……….</a:t>
            </a:r>
          </a:p>
          <a:p>
            <a:pPr marL="352425" indent="-342900">
              <a:spcBef>
                <a:spcPts val="71"/>
              </a:spcBef>
              <a:buFont typeface="Arial"/>
              <a:buChar char="•"/>
              <a:tabLst>
                <a:tab pos="351949" algn="l"/>
                <a:tab pos="352425" algn="l"/>
              </a:tabLst>
            </a:pPr>
            <a:endParaRPr lang="en-IN" sz="2800" b="1" spc="-165" dirty="0"/>
          </a:p>
          <a:p>
            <a:pPr marL="352425" indent="-342900">
              <a:spcBef>
                <a:spcPts val="71"/>
              </a:spcBef>
              <a:buFont typeface="Arial"/>
              <a:buChar char="•"/>
              <a:tabLst>
                <a:tab pos="351949" algn="l"/>
                <a:tab pos="352425" algn="l"/>
              </a:tabLst>
            </a:pPr>
            <a:r>
              <a:rPr lang="en-IN" sz="2800" b="1" spc="-165" dirty="0" smtClean="0"/>
              <a:t>Child learns his /her mother Language</a:t>
            </a:r>
            <a:endParaRPr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Machine Learning?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870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b="1" dirty="0">
                <a:solidFill>
                  <a:srgbClr val="C00000"/>
                </a:solidFill>
              </a:rPr>
              <a:t>Traditional Programming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814803" y="2492896"/>
            <a:ext cx="7077677" cy="1224136"/>
            <a:chOff x="1814803" y="2492896"/>
            <a:chExt cx="7077677" cy="1224136"/>
          </a:xfrm>
        </p:grpSpPr>
        <p:sp>
          <p:nvSpPr>
            <p:cNvPr id="4" name="Rectangle 3"/>
            <p:cNvSpPr/>
            <p:nvPr/>
          </p:nvSpPr>
          <p:spPr>
            <a:xfrm>
              <a:off x="3851920" y="2492896"/>
              <a:ext cx="2448272" cy="1224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Process</a:t>
              </a:r>
            </a:p>
          </p:txBody>
        </p:sp>
        <p:cxnSp>
          <p:nvCxnSpPr>
            <p:cNvPr id="6" name="Straight Arrow Connector 5"/>
            <p:cNvCxnSpPr>
              <a:endCxn id="4" idx="1"/>
            </p:cNvCxnSpPr>
            <p:nvPr/>
          </p:nvCxnSpPr>
          <p:spPr>
            <a:xfrm>
              <a:off x="2843808" y="3104964"/>
              <a:ext cx="10081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814803" y="2843354"/>
              <a:ext cx="1008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Input</a:t>
              </a:r>
            </a:p>
          </p:txBody>
        </p:sp>
        <p:cxnSp>
          <p:nvCxnSpPr>
            <p:cNvPr id="9" name="Straight Arrow Connector 8"/>
            <p:cNvCxnSpPr>
              <a:stCxn id="4" idx="3"/>
            </p:cNvCxnSpPr>
            <p:nvPr/>
          </p:nvCxnSpPr>
          <p:spPr>
            <a:xfrm>
              <a:off x="6300192" y="3104964"/>
              <a:ext cx="9361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236296" y="2843354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Output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763688" y="4149080"/>
            <a:ext cx="7077677" cy="1800200"/>
            <a:chOff x="1814803" y="2204864"/>
            <a:chExt cx="7077677" cy="1800200"/>
          </a:xfrm>
        </p:grpSpPr>
        <p:sp>
          <p:nvSpPr>
            <p:cNvPr id="19" name="Rectangle 18"/>
            <p:cNvSpPr/>
            <p:nvPr/>
          </p:nvSpPr>
          <p:spPr>
            <a:xfrm>
              <a:off x="3851920" y="2204864"/>
              <a:ext cx="2448272" cy="1800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y = x1 + x2</a:t>
              </a:r>
            </a:p>
            <a:p>
              <a:pPr algn="ctr"/>
              <a:r>
                <a:rPr lang="en-IN" sz="3200" dirty="0"/>
                <a:t>Or</a:t>
              </a:r>
            </a:p>
            <a:p>
              <a:pPr algn="ctr"/>
              <a:r>
                <a:rPr lang="en-IN" sz="3200" dirty="0"/>
                <a:t>y = f (x1,x2)</a:t>
              </a:r>
            </a:p>
          </p:txBody>
        </p:sp>
        <p:cxnSp>
          <p:nvCxnSpPr>
            <p:cNvPr id="20" name="Straight Arrow Connector 19"/>
            <p:cNvCxnSpPr>
              <a:endCxn id="19" idx="1"/>
            </p:cNvCxnSpPr>
            <p:nvPr/>
          </p:nvCxnSpPr>
          <p:spPr>
            <a:xfrm>
              <a:off x="2843808" y="3104964"/>
              <a:ext cx="10081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814803" y="2843354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x1,x2</a:t>
              </a:r>
            </a:p>
          </p:txBody>
        </p:sp>
        <p:cxnSp>
          <p:nvCxnSpPr>
            <p:cNvPr id="22" name="Straight Arrow Connector 21"/>
            <p:cNvCxnSpPr>
              <a:stCxn id="19" idx="3"/>
            </p:cNvCxnSpPr>
            <p:nvPr/>
          </p:nvCxnSpPr>
          <p:spPr>
            <a:xfrm>
              <a:off x="6300192" y="3104964"/>
              <a:ext cx="9361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236296" y="2843354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2582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b="1" dirty="0">
                <a:solidFill>
                  <a:srgbClr val="C00000"/>
                </a:solidFill>
              </a:rPr>
              <a:t>Machine Learning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="" xmlns:a16="http://schemas.microsoft.com/office/drawing/2014/main" id="{3AB47E5A-A1F0-492F-A9F0-1E96E8F85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041644"/>
              </p:ext>
            </p:extLst>
          </p:nvPr>
        </p:nvGraphicFramePr>
        <p:xfrm>
          <a:off x="1524000" y="1460336"/>
          <a:ext cx="60960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1480653097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3725868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x1 (Input)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y (Output)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81361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4049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79084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0418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9195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2497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546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5180684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8E2043C-1C74-4EEF-B416-7FDF87EA96BF}"/>
              </a:ext>
            </a:extLst>
          </p:cNvPr>
          <p:cNvSpPr txBox="1"/>
          <p:nvPr/>
        </p:nvSpPr>
        <p:spPr>
          <a:xfrm>
            <a:off x="1619672" y="6021288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y = 2 multiplied by  x1</a:t>
            </a:r>
          </a:p>
        </p:txBody>
      </p:sp>
    </p:spTree>
    <p:extLst>
      <p:ext uri="{BB962C8B-B14F-4D97-AF65-F5344CB8AC3E}">
        <p14:creationId xmlns:p14="http://schemas.microsoft.com/office/powerpoint/2010/main" val="1725573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b="1" dirty="0">
                <a:solidFill>
                  <a:srgbClr val="C00000"/>
                </a:solidFill>
              </a:rPr>
              <a:t>Machine Learning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83668" y="2276872"/>
            <a:ext cx="7249043" cy="1728192"/>
            <a:chOff x="1583668" y="2276872"/>
            <a:chExt cx="7249043" cy="1728192"/>
          </a:xfrm>
        </p:grpSpPr>
        <p:sp>
          <p:nvSpPr>
            <p:cNvPr id="4" name="Rectangle 3"/>
            <p:cNvSpPr/>
            <p:nvPr/>
          </p:nvSpPr>
          <p:spPr>
            <a:xfrm>
              <a:off x="3800805" y="2276872"/>
              <a:ext cx="2448272" cy="1728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Machine Learning Algorithm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816155" y="2843354"/>
              <a:ext cx="10081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784581" y="2581744"/>
              <a:ext cx="1008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Input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852159" y="3390167"/>
              <a:ext cx="9361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583668" y="3128557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Output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249077" y="2866947"/>
              <a:ext cx="2583634" cy="523220"/>
              <a:chOff x="6300192" y="922731"/>
              <a:chExt cx="2583634" cy="523220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>
                <a:off x="6300192" y="1184443"/>
                <a:ext cx="93610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7227642" y="922731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/>
                  <a:t>Process</a:t>
                </a: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1475656" y="4437112"/>
            <a:ext cx="7560839" cy="1728192"/>
            <a:chOff x="1439652" y="2276872"/>
            <a:chExt cx="7560839" cy="1728192"/>
          </a:xfrm>
        </p:grpSpPr>
        <p:sp>
          <p:nvSpPr>
            <p:cNvPr id="24" name="Rectangle 23"/>
            <p:cNvSpPr/>
            <p:nvPr/>
          </p:nvSpPr>
          <p:spPr>
            <a:xfrm>
              <a:off x="3800805" y="2276872"/>
              <a:ext cx="2448272" cy="1728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Machine Learning Algorithm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816155" y="2843354"/>
              <a:ext cx="10081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439652" y="2581744"/>
              <a:ext cx="13530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x1,x2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852159" y="3390167"/>
              <a:ext cx="9361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002987" y="3128557"/>
              <a:ext cx="6689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y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249077" y="2866947"/>
              <a:ext cx="2751414" cy="523220"/>
              <a:chOff x="6300192" y="922731"/>
              <a:chExt cx="2751414" cy="523220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>
                <a:off x="6300192" y="1184443"/>
                <a:ext cx="93610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7227641" y="922731"/>
                <a:ext cx="18239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/>
                  <a:t>y=f(x1,x2)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4780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907704" y="1700808"/>
            <a:ext cx="6696744" cy="870912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352425" indent="-342900">
              <a:spcBef>
                <a:spcPts val="71"/>
              </a:spcBef>
              <a:buFont typeface="Arial"/>
              <a:buChar char="•"/>
              <a:tabLst>
                <a:tab pos="351949" algn="l"/>
                <a:tab pos="352425" algn="l"/>
              </a:tabLst>
            </a:pPr>
            <a:r>
              <a:rPr lang="en-IN" sz="2800" b="1" spc="-165" dirty="0" smtClean="0"/>
              <a:t>What do you understand by experience of  A Doctor</a:t>
            </a:r>
            <a:endParaRPr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1142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31640" y="1963977"/>
            <a:ext cx="7596336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 marR="3810" algn="ctr">
              <a:spcBef>
                <a:spcPts val="79"/>
              </a:spcBef>
            </a:pPr>
            <a:r>
              <a:rPr lang="en-IN" sz="3300" b="1" spc="-206" dirty="0">
                <a:solidFill>
                  <a:srgbClr val="C00000"/>
                </a:solidFill>
              </a:rPr>
              <a:t>Social Media: Facebook, Twitter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9018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31640" y="1963977"/>
            <a:ext cx="7596336" cy="155924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 marR="3810" algn="ctr">
              <a:spcBef>
                <a:spcPts val="79"/>
              </a:spcBef>
            </a:pPr>
            <a:r>
              <a:rPr lang="en-IN" sz="3300" b="1" spc="-206" dirty="0"/>
              <a:t>E-Commerce App like : </a:t>
            </a:r>
          </a:p>
          <a:p>
            <a:pPr marL="9525" marR="3810" algn="ctr">
              <a:spcBef>
                <a:spcPts val="79"/>
              </a:spcBef>
            </a:pPr>
            <a:r>
              <a:rPr lang="en-IN" sz="3300" b="1" spc="-206" dirty="0"/>
              <a:t>Amazon</a:t>
            </a:r>
          </a:p>
          <a:p>
            <a:pPr marL="9525" marR="3810" algn="ctr">
              <a:spcBef>
                <a:spcPts val="79"/>
              </a:spcBef>
            </a:pPr>
            <a:r>
              <a:rPr lang="en-IN" sz="3300" b="1" spc="-206" dirty="0" err="1"/>
              <a:t>Flipkart</a:t>
            </a:r>
            <a:endParaRPr lang="en-IN" sz="3300" b="1" spc="-206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5558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615</Words>
  <Application>Microsoft Office PowerPoint</Application>
  <PresentationFormat>On-screen Show (4:3)</PresentationFormat>
  <Paragraphs>187</Paragraphs>
  <Slides>26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Office Theme</vt:lpstr>
      <vt:lpstr>1_WidescreenPresentation</vt:lpstr>
      <vt:lpstr>1_Custom Design</vt:lpstr>
      <vt:lpstr>Custom Design</vt:lpstr>
      <vt:lpstr>WidescreenPresentation</vt:lpstr>
      <vt:lpstr>Office Theme</vt:lpstr>
      <vt:lpstr>PowerPoint Presentation</vt:lpstr>
      <vt:lpstr>Delivery Method</vt:lpstr>
      <vt:lpstr>What is Machine Learning?</vt:lpstr>
      <vt:lpstr>Traditional Programming</vt:lpstr>
      <vt:lpstr>Machine Learning</vt:lpstr>
      <vt:lpstr>Machine Learning</vt:lpstr>
      <vt:lpstr>Application</vt:lpstr>
      <vt:lpstr>Application</vt:lpstr>
      <vt:lpstr>Application</vt:lpstr>
      <vt:lpstr>PowerPoint Presentation</vt:lpstr>
      <vt:lpstr>Application</vt:lpstr>
      <vt:lpstr>Application</vt:lpstr>
      <vt:lpstr>PowerPoint Presentation</vt:lpstr>
      <vt:lpstr>TYPES OF MACHINE LEARNING PROBLEMS</vt:lpstr>
      <vt:lpstr>Classification</vt:lpstr>
      <vt:lpstr>Estimation</vt:lpstr>
      <vt:lpstr>Affinity Grouping</vt:lpstr>
      <vt:lpstr>Clustering</vt:lpstr>
      <vt:lpstr>Typical Process of Machine Learning</vt:lpstr>
      <vt:lpstr>Python is a general purpose  high-level programming language</vt:lpstr>
      <vt:lpstr>Python as a Machine Learning Tool</vt:lpstr>
      <vt:lpstr>Popular Python Data Analytics Libraries</vt:lpstr>
      <vt:lpstr>IDE For Python Programming</vt:lpstr>
      <vt:lpstr>Comparison – R  vs. Python</vt:lpstr>
      <vt:lpstr>What is in this course?</vt:lpstr>
      <vt:lpstr>Tomorrow Agenda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nielit</dc:creator>
  <cp:lastModifiedBy>nielit</cp:lastModifiedBy>
  <cp:revision>157</cp:revision>
  <dcterms:modified xsi:type="dcterms:W3CDTF">2020-08-24T05:20:40Z</dcterms:modified>
</cp:coreProperties>
</file>