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6"/>
  </p:notesMasterIdLst>
  <p:sldIdLst>
    <p:sldId id="256" r:id="rId3"/>
    <p:sldId id="401" r:id="rId4"/>
    <p:sldId id="402" r:id="rId5"/>
    <p:sldId id="410" r:id="rId6"/>
    <p:sldId id="403" r:id="rId7"/>
    <p:sldId id="406" r:id="rId8"/>
    <p:sldId id="407" r:id="rId9"/>
    <p:sldId id="404" r:id="rId10"/>
    <p:sldId id="405" r:id="rId11"/>
    <p:sldId id="408" r:id="rId12"/>
    <p:sldId id="409" r:id="rId13"/>
    <p:sldId id="345" r:id="rId14"/>
    <p:sldId id="346" r:id="rId15"/>
    <p:sldId id="347" r:id="rId16"/>
    <p:sldId id="348" r:id="rId17"/>
    <p:sldId id="369" r:id="rId18"/>
    <p:sldId id="370" r:id="rId19"/>
    <p:sldId id="397" r:id="rId20"/>
    <p:sldId id="371" r:id="rId21"/>
    <p:sldId id="372" r:id="rId22"/>
    <p:sldId id="373" r:id="rId23"/>
    <p:sldId id="374" r:id="rId24"/>
    <p:sldId id="37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234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38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" type="obj">
  <p:cSld name="Title,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79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16000" marR="0" lvl="0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6000" marR="0" lvl="1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16000" marR="0" lvl="2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16000" marR="0" lvl="3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6000" marR="0" lvl="4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16000" marR="0" lvl="5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6000" marR="0" lvl="6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6000" marR="0" lvl="7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16000" marR="0" lvl="8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16000" lvl="0" indent="-216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 descr="strtegic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hansacharya/graduate-admissions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ata.gov.in/" TargetMode="External"/><Relationship Id="rId4" Type="http://schemas.openxmlformats.org/officeDocument/2006/relationships/hyperlink" Target="http://data.u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611560" y="548680"/>
            <a:ext cx="7920880" cy="33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lvl="0" algn="ctr"/>
            <a:r>
              <a:rPr lang="en-IN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</a:p>
          <a:p>
            <a:pPr lvl="0" algn="ctr"/>
            <a:endParaRPr lang="en-IN" sz="4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IN" sz="4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10</a:t>
            </a:r>
            <a:endParaRPr lang="en-IN" sz="4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endParaRPr lang="en-IN" sz="4000" dirty="0">
              <a:solidFill>
                <a:srgbClr val="7869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1331640" y="4149080"/>
            <a:ext cx="6696744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0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Pankaj Shukla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Director, NIELIT Lucknow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91674"/>
              </p:ext>
            </p:extLst>
          </p:nvPr>
        </p:nvGraphicFramePr>
        <p:xfrm>
          <a:off x="179512" y="1556792"/>
          <a:ext cx="8784974" cy="422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84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33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905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91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S. No.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Area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bedrooms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bathrooms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stories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parking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price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585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4200000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306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4950000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665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6050000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636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6100000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388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6600000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416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6900000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480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8380000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550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8850000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720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9000000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1931" marR="41931" marT="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3688" y="607558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This is called Regression Problem </a:t>
            </a:r>
          </a:p>
        </p:txBody>
      </p:sp>
    </p:spTree>
    <p:extLst>
      <p:ext uri="{BB962C8B-B14F-4D97-AF65-F5344CB8AC3E}">
        <p14:creationId xmlns:p14="http://schemas.microsoft.com/office/powerpoint/2010/main" val="19727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98864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44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371600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approximation of a continuous variable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household income for lo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processing or credit card limit etc.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Crop production 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area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traffic at a place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future requirement for saving/investment</a:t>
            </a: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3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543800" cy="114300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Admission Prediction Problem</a:t>
            </a:r>
            <a:br>
              <a:rPr lang="en-IN" sz="2800" b="1" dirty="0">
                <a:solidFill>
                  <a:srgbClr val="C00000"/>
                </a:solidFill>
              </a:rPr>
            </a:br>
            <a:endParaRPr lang="en-IN" sz="28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93864"/>
              </p:ext>
            </p:extLst>
          </p:nvPr>
        </p:nvGraphicFramePr>
        <p:xfrm>
          <a:off x="179512" y="1124745"/>
          <a:ext cx="8784973" cy="4896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1792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3419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111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Serial No.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GRE Score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TOEFL Score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University Rating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SOP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LOR 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CGPA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Research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Chance of Admit 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337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118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9.65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324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8.87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0.76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316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0.72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322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110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8.67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0.8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314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8.21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0.65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6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330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115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9.34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0.9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321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109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8.2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0.75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308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7.9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0.68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302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52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10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323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108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3.5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8.6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0.45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1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543800" cy="1143000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24744"/>
            <a:ext cx="9144000" cy="4114800"/>
          </a:xfrm>
        </p:spPr>
        <p:txBody>
          <a:bodyPr/>
          <a:lstStyle/>
          <a:p>
            <a:pPr marL="265113" indent="0" algn="just"/>
            <a:r>
              <a:rPr lang="en-IN" sz="2400" dirty="0"/>
              <a:t>This dataset is created for prediction of graduate admissions and the dataset link is below:</a:t>
            </a:r>
          </a:p>
          <a:p>
            <a:endParaRPr lang="en-IN" dirty="0"/>
          </a:p>
          <a:p>
            <a:r>
              <a:rPr lang="en-IN" sz="2400" dirty="0"/>
              <a:t>•	</a:t>
            </a:r>
            <a:r>
              <a:rPr lang="en-IN" sz="2400" dirty="0">
                <a:hlinkClick r:id="rId2"/>
              </a:rPr>
              <a:t>https://www.kaggle.com/mohansacharya/graduate-admissions</a:t>
            </a:r>
            <a:endParaRPr lang="en-IN" sz="2400" dirty="0"/>
          </a:p>
          <a:p>
            <a:endParaRPr lang="en-IN" dirty="0"/>
          </a:p>
          <a:p>
            <a:r>
              <a:rPr lang="en-IN" sz="2400" b="1" dirty="0">
                <a:solidFill>
                  <a:srgbClr val="C00000"/>
                </a:solidFill>
              </a:rPr>
              <a:t>Features in the data set:</a:t>
            </a:r>
          </a:p>
          <a:p>
            <a:endParaRPr lang="en-IN" dirty="0"/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GRE Scores (290 to 340)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TOEFL Scores (92 to 120)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University Rating (1 to 5)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Statement of Purpose (1 to 5)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Letter of Recommendation Strength (1 to 5)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Undergraduate CGPA (6.8 to 9.92)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Research Experience (0 or 1)</a:t>
            </a:r>
          </a:p>
          <a:p>
            <a:pPr marL="514350" lvl="0" indent="-285750">
              <a:buFont typeface="Arial" pitchFamily="34" charset="0"/>
              <a:buChar char="•"/>
            </a:pPr>
            <a:r>
              <a:rPr lang="en-IN" sz="2400" dirty="0"/>
              <a:t>Chance of Admit (0.34 to 0.97)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3160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Reading Data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700808"/>
            <a:ext cx="8784976" cy="4114800"/>
          </a:xfrm>
        </p:spPr>
        <p:txBody>
          <a:bodyPr/>
          <a:lstStyle/>
          <a:p>
            <a:r>
              <a:rPr lang="en-IN" sz="2800" dirty="0"/>
              <a:t>import pandas as </a:t>
            </a:r>
            <a:r>
              <a:rPr lang="en-IN" sz="2800" dirty="0" err="1"/>
              <a:t>pd</a:t>
            </a:r>
            <a:endParaRPr lang="en-IN" sz="2800" dirty="0"/>
          </a:p>
          <a:p>
            <a:r>
              <a:rPr lang="en-IN" sz="2800" dirty="0" err="1"/>
              <a:t>df</a:t>
            </a:r>
            <a:r>
              <a:rPr lang="en-IN" sz="2800" dirty="0"/>
              <a:t> = </a:t>
            </a:r>
            <a:r>
              <a:rPr lang="en-IN" sz="2800" dirty="0" err="1"/>
              <a:t>pd.read_csv</a:t>
            </a:r>
            <a:r>
              <a:rPr lang="en-IN" sz="2800" dirty="0"/>
              <a:t>("Admission_Predict.</a:t>
            </a:r>
            <a:r>
              <a:rPr lang="en-IN" sz="2800" dirty="0" err="1"/>
              <a:t>csv</a:t>
            </a:r>
            <a:r>
              <a:rPr lang="en-IN" sz="2800" dirty="0"/>
              <a:t>",</a:t>
            </a:r>
            <a:r>
              <a:rPr lang="en-IN" sz="2800" dirty="0" err="1"/>
              <a:t>sep</a:t>
            </a:r>
            <a:r>
              <a:rPr lang="en-IN" sz="2800" dirty="0"/>
              <a:t> = ",")</a:t>
            </a:r>
          </a:p>
          <a:p>
            <a:endParaRPr lang="en-IN" sz="2800" dirty="0"/>
          </a:p>
          <a:p>
            <a:r>
              <a:rPr lang="en-IN" sz="2800" dirty="0" err="1"/>
              <a:t>df.head</a:t>
            </a:r>
            <a:r>
              <a:rPr lang="en-IN" sz="2800" dirty="0"/>
              <a:t>()</a:t>
            </a:r>
          </a:p>
          <a:p>
            <a:r>
              <a:rPr lang="en-IN" sz="2800" dirty="0" err="1"/>
              <a:t>df.tail</a:t>
            </a:r>
            <a:r>
              <a:rPr lang="en-IN" sz="2800" dirty="0"/>
              <a:t>()</a:t>
            </a:r>
          </a:p>
          <a:p>
            <a:r>
              <a:rPr lang="en-IN" sz="2800" dirty="0" err="1"/>
              <a:t>df.sample</a:t>
            </a:r>
            <a:r>
              <a:rPr lang="en-IN" sz="2800" dirty="0"/>
              <a:t>(5)</a:t>
            </a:r>
          </a:p>
          <a:p>
            <a:endParaRPr lang="en-IN" sz="2800" dirty="0"/>
          </a:p>
          <a:p>
            <a:r>
              <a:rPr lang="en-IN" sz="2800" dirty="0" err="1"/>
              <a:t>df.dtypes</a:t>
            </a:r>
            <a:endParaRPr lang="en-IN" sz="2800" dirty="0"/>
          </a:p>
          <a:p>
            <a:r>
              <a:rPr lang="en-IN" sz="2800" dirty="0" err="1"/>
              <a:t>df.shape</a:t>
            </a: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27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3160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Reading Data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700808"/>
            <a:ext cx="8784976" cy="4114800"/>
          </a:xfrm>
        </p:spPr>
        <p:txBody>
          <a:bodyPr/>
          <a:lstStyle/>
          <a:p>
            <a:r>
              <a:rPr lang="en-IN" sz="2800" dirty="0" err="1"/>
              <a:t>df.describe</a:t>
            </a:r>
            <a:r>
              <a:rPr lang="en-IN" sz="2800" dirty="0"/>
              <a:t>()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76290"/>
              </p:ext>
            </p:extLst>
          </p:nvPr>
        </p:nvGraphicFramePr>
        <p:xfrm>
          <a:off x="107504" y="2697431"/>
          <a:ext cx="8856985" cy="4123376"/>
        </p:xfrm>
        <a:graphic>
          <a:graphicData uri="http://schemas.openxmlformats.org/drawingml/2006/table">
            <a:tbl>
              <a:tblPr/>
              <a:tblGrid>
                <a:gridCol w="1771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Serial No.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GRE Score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TOEFL Score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University Rating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SOP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count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400.000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400.000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400.000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400.0000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mean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200.500000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316.807500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107.410000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3.087500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std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115.614301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11.473646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6.069514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1.143728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min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290.000000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92.000000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1.000000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25%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100.750000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308.000000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103.000000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2.000000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50%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200.500000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317.000000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107.000000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3.000000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75%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300.250000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325.000000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112.000000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4.000000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719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>
                          <a:effectLst/>
                        </a:rPr>
                        <a:t>max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400.000000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340.000000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120.000000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5.000000</a:t>
                      </a:r>
                    </a:p>
                  </a:txBody>
                  <a:tcPr marL="77153" marR="77153" marT="38576" marB="38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Data Pre-processing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56792"/>
            <a:ext cx="8307792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df.drop</a:t>
            </a:r>
            <a:r>
              <a:rPr lang="en-IN" sz="2400" dirty="0"/>
              <a:t>(["Serial No."],axis=1,inplace = True)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/>
              <a:t> </a:t>
            </a:r>
          </a:p>
          <a:p>
            <a:pPr latinLnBrk="1"/>
            <a:r>
              <a:rPr lang="en-IN" sz="2400" dirty="0" err="1"/>
              <a:t>df</a:t>
            </a:r>
            <a:r>
              <a:rPr lang="en-IN" sz="2400" dirty="0"/>
              <a:t>=</a:t>
            </a:r>
            <a:r>
              <a:rPr lang="en-IN" sz="2400" dirty="0" err="1"/>
              <a:t>df.rename</a:t>
            </a:r>
            <a:r>
              <a:rPr lang="en-IN" sz="2400" dirty="0"/>
              <a:t>(columns = {'Chance of Admit ':'Chance of Admit'})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/>
              <a:t>y = </a:t>
            </a:r>
            <a:r>
              <a:rPr lang="en-IN" sz="2400" dirty="0" err="1"/>
              <a:t>df</a:t>
            </a:r>
            <a:r>
              <a:rPr lang="en-IN" sz="2400" dirty="0"/>
              <a:t>["Chance of Admit"]</a:t>
            </a:r>
          </a:p>
          <a:p>
            <a:pPr latinLnBrk="1"/>
            <a:r>
              <a:rPr lang="en-IN" sz="2400" dirty="0" err="1"/>
              <a:t>y.head</a:t>
            </a:r>
            <a:r>
              <a:rPr lang="en-IN" sz="2400" dirty="0"/>
              <a:t>()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/>
              <a:t>x = </a:t>
            </a:r>
            <a:r>
              <a:rPr lang="en-IN" sz="2400" dirty="0" err="1"/>
              <a:t>df.drop</a:t>
            </a:r>
            <a:r>
              <a:rPr lang="en-IN" sz="2400" dirty="0"/>
              <a:t>(["Chance of Admit"],axis=1)</a:t>
            </a:r>
          </a:p>
          <a:p>
            <a:pPr latinLnBrk="1"/>
            <a:r>
              <a:rPr lang="en-IN" sz="2400" dirty="0" err="1"/>
              <a:t>x.head</a:t>
            </a:r>
            <a:r>
              <a:rPr lang="en-IN" sz="2400" dirty="0"/>
              <a:t>()</a:t>
            </a:r>
          </a:p>
          <a:p>
            <a:pPr latinLnBrk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35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1143000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Split Data: Train and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016" y="1981080"/>
            <a:ext cx="9324528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3600" dirty="0"/>
              <a:t>Divide Your Overall Data in two Parts:</a:t>
            </a:r>
          </a:p>
          <a:p>
            <a:pPr latinLnBrk="1"/>
            <a:endParaRPr lang="en-IN" sz="3600" dirty="0"/>
          </a:p>
          <a:p>
            <a:pPr marL="228600" indent="0" latinLnBrk="1"/>
            <a:r>
              <a:rPr lang="en-IN" sz="3600" dirty="0"/>
              <a:t>Training Data – to train the model</a:t>
            </a:r>
          </a:p>
          <a:p>
            <a:pPr marL="228600" indent="0" latinLnBrk="1"/>
            <a:endParaRPr lang="en-IN" sz="3600" dirty="0"/>
          </a:p>
          <a:p>
            <a:pPr marL="228600" indent="0" latinLnBrk="1"/>
            <a:r>
              <a:rPr lang="en-IN" sz="3600" dirty="0"/>
              <a:t>Testing Data – to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36552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Split Data: Train and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016" y="1981080"/>
            <a:ext cx="9324528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2400" dirty="0"/>
              <a:t>from </a:t>
            </a:r>
            <a:r>
              <a:rPr lang="en-IN" sz="2400" dirty="0" err="1"/>
              <a:t>sklearn.model_selection</a:t>
            </a:r>
            <a:r>
              <a:rPr lang="en-IN" sz="2400" dirty="0"/>
              <a:t> import </a:t>
            </a:r>
            <a:r>
              <a:rPr lang="en-IN" sz="2400" dirty="0" err="1"/>
              <a:t>train_test_split</a:t>
            </a:r>
            <a:endParaRPr lang="en-IN" sz="2400" dirty="0"/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x_train,x_test,y_train,y_test</a:t>
            </a:r>
            <a:r>
              <a:rPr lang="en-IN" sz="2400" dirty="0"/>
              <a:t> = </a:t>
            </a:r>
            <a:r>
              <a:rPr lang="en-IN" sz="2400" dirty="0" err="1"/>
              <a:t>train_test_split</a:t>
            </a:r>
            <a:r>
              <a:rPr lang="en-IN" sz="2400" dirty="0"/>
              <a:t>(</a:t>
            </a:r>
            <a:r>
              <a:rPr lang="en-IN" sz="2400" dirty="0" err="1"/>
              <a:t>x,y,test_size</a:t>
            </a:r>
            <a:r>
              <a:rPr lang="en-IN" sz="2400" dirty="0"/>
              <a:t> = 0.20)</a:t>
            </a:r>
          </a:p>
        </p:txBody>
      </p:sp>
    </p:spTree>
    <p:extLst>
      <p:ext uri="{BB962C8B-B14F-4D97-AF65-F5344CB8AC3E}">
        <p14:creationId xmlns:p14="http://schemas.microsoft.com/office/powerpoint/2010/main" val="305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Data Normalization -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016" y="1556792"/>
            <a:ext cx="9324528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2400" dirty="0"/>
              <a:t>from </a:t>
            </a:r>
            <a:r>
              <a:rPr lang="en-IN" sz="2400" dirty="0" err="1"/>
              <a:t>sklearn.preprocessing</a:t>
            </a:r>
            <a:r>
              <a:rPr lang="en-IN" sz="2400" dirty="0"/>
              <a:t> import </a:t>
            </a:r>
            <a:r>
              <a:rPr lang="en-IN" sz="2400" dirty="0" err="1"/>
              <a:t>MinMaxScaler</a:t>
            </a:r>
            <a:endParaRPr lang="en-IN" sz="2400" dirty="0"/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scalerX</a:t>
            </a:r>
            <a:r>
              <a:rPr lang="en-IN" sz="2400" dirty="0"/>
              <a:t> = </a:t>
            </a:r>
            <a:r>
              <a:rPr lang="en-IN" sz="2400" dirty="0" err="1"/>
              <a:t>MinMaxScaler</a:t>
            </a:r>
            <a:r>
              <a:rPr lang="en-IN" sz="2400" dirty="0"/>
              <a:t>(</a:t>
            </a:r>
            <a:r>
              <a:rPr lang="en-IN" sz="2400" dirty="0" err="1"/>
              <a:t>feature_range</a:t>
            </a:r>
            <a:r>
              <a:rPr lang="en-IN" sz="2400" dirty="0"/>
              <a:t>=(0, 1))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x_train</a:t>
            </a:r>
            <a:r>
              <a:rPr lang="en-IN" sz="2400" dirty="0"/>
              <a:t>[</a:t>
            </a:r>
            <a:r>
              <a:rPr lang="en-IN" sz="2400" dirty="0" err="1"/>
              <a:t>x_train.columns</a:t>
            </a:r>
            <a:r>
              <a:rPr lang="en-IN" sz="2400" dirty="0"/>
              <a:t>] = </a:t>
            </a:r>
            <a:r>
              <a:rPr lang="en-IN" sz="2400" dirty="0" err="1"/>
              <a:t>scalerX.fit_transform</a:t>
            </a:r>
            <a:r>
              <a:rPr lang="en-IN" sz="2400" dirty="0"/>
              <a:t>(</a:t>
            </a:r>
            <a:r>
              <a:rPr lang="en-IN" sz="2400" dirty="0" err="1"/>
              <a:t>x_train</a:t>
            </a:r>
            <a:r>
              <a:rPr lang="en-IN" sz="2400" dirty="0"/>
              <a:t>[</a:t>
            </a:r>
            <a:r>
              <a:rPr lang="en-IN" sz="2400" dirty="0" err="1"/>
              <a:t>x_train.columns</a:t>
            </a:r>
            <a:r>
              <a:rPr lang="en-IN" sz="2400" dirty="0"/>
              <a:t>])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x_test</a:t>
            </a:r>
            <a:r>
              <a:rPr lang="en-IN" sz="2400" dirty="0"/>
              <a:t>[</a:t>
            </a:r>
            <a:r>
              <a:rPr lang="en-IN" sz="2400" dirty="0" err="1"/>
              <a:t>x_test.columns</a:t>
            </a:r>
            <a:r>
              <a:rPr lang="en-IN" sz="2400" dirty="0"/>
              <a:t>] = </a:t>
            </a:r>
            <a:r>
              <a:rPr lang="en-IN" sz="2400" dirty="0" err="1"/>
              <a:t>scalerX.transform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[</a:t>
            </a:r>
            <a:r>
              <a:rPr lang="en-IN" sz="2400" dirty="0" err="1"/>
              <a:t>x_test.columns</a:t>
            </a:r>
            <a:r>
              <a:rPr lang="en-IN" sz="2400" dirty="0"/>
              <a:t>])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x_train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09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Traditional Programming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14803" y="2492896"/>
            <a:ext cx="7077677" cy="1224136"/>
            <a:chOff x="1814803" y="2492896"/>
            <a:chExt cx="7077677" cy="1224136"/>
          </a:xfrm>
        </p:grpSpPr>
        <p:sp>
          <p:nvSpPr>
            <p:cNvPr id="4" name="Rectangle 3"/>
            <p:cNvSpPr/>
            <p:nvPr/>
          </p:nvSpPr>
          <p:spPr>
            <a:xfrm>
              <a:off x="3851920" y="2492896"/>
              <a:ext cx="2448272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Process</a:t>
              </a:r>
            </a:p>
          </p:txBody>
        </p:sp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14803" y="284335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>
              <a:stCxn id="4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4149080"/>
            <a:ext cx="7077677" cy="1800200"/>
            <a:chOff x="1814803" y="2204864"/>
            <a:chExt cx="7077677" cy="1800200"/>
          </a:xfrm>
        </p:grpSpPr>
        <p:sp>
          <p:nvSpPr>
            <p:cNvPr id="19" name="Rectangle 18"/>
            <p:cNvSpPr/>
            <p:nvPr/>
          </p:nvSpPr>
          <p:spPr>
            <a:xfrm>
              <a:off x="3851920" y="2204864"/>
              <a:ext cx="2448272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y = x1 + x2</a:t>
              </a:r>
            </a:p>
            <a:p>
              <a:pPr algn="ctr"/>
              <a:r>
                <a:rPr lang="en-IN" sz="3200" dirty="0"/>
                <a:t>Or</a:t>
              </a:r>
            </a:p>
            <a:p>
              <a:pPr algn="ctr"/>
              <a:r>
                <a:rPr lang="en-IN" sz="3200" dirty="0"/>
                <a:t>y = f (x1,x2)</a:t>
              </a: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14803" y="284335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2" name="Straight Arrow Connector 21"/>
            <p:cNvCxnSpPr>
              <a:stCxn id="19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Applying Machine Learning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016" y="1556792"/>
            <a:ext cx="9324528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2400" dirty="0"/>
              <a:t>from </a:t>
            </a:r>
            <a:r>
              <a:rPr lang="en-IN" sz="2400" dirty="0" err="1"/>
              <a:t>sklearn.linear_model</a:t>
            </a:r>
            <a:r>
              <a:rPr lang="en-IN" sz="2400" dirty="0"/>
              <a:t> import </a:t>
            </a:r>
            <a:r>
              <a:rPr lang="en-IN" sz="2400" dirty="0" err="1"/>
              <a:t>LinearRegression</a:t>
            </a:r>
            <a:endParaRPr lang="en-IN" sz="2400" dirty="0"/>
          </a:p>
          <a:p>
            <a:pPr latinLnBrk="1"/>
            <a:r>
              <a:rPr lang="en-IN" sz="2400" dirty="0"/>
              <a:t>model = </a:t>
            </a:r>
            <a:r>
              <a:rPr lang="en-IN" sz="2400" dirty="0" err="1"/>
              <a:t>LinearRegression</a:t>
            </a:r>
            <a:r>
              <a:rPr lang="en-IN" sz="2400" dirty="0"/>
              <a:t>()</a:t>
            </a:r>
          </a:p>
          <a:p>
            <a:pPr latinLnBrk="1"/>
            <a:r>
              <a:rPr lang="en-IN" sz="2400" dirty="0" err="1"/>
              <a:t>model.fit</a:t>
            </a:r>
            <a:r>
              <a:rPr lang="en-IN" sz="2400" dirty="0"/>
              <a:t>(</a:t>
            </a:r>
            <a:r>
              <a:rPr lang="en-IN" sz="2400" dirty="0" err="1"/>
              <a:t>x_train,y_train</a:t>
            </a:r>
            <a:r>
              <a:rPr lang="en-IN" sz="2400" dirty="0"/>
              <a:t>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y_predict</a:t>
            </a:r>
            <a:r>
              <a:rPr lang="en-IN" sz="2400" dirty="0"/>
              <a:t> = </a:t>
            </a:r>
            <a:r>
              <a:rPr lang="en-IN" sz="2400" dirty="0" err="1"/>
              <a:t>model.predict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/>
              <a:t>score=</a:t>
            </a:r>
            <a:r>
              <a:rPr lang="en-IN" sz="2400" dirty="0" err="1"/>
              <a:t>model.score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</a:t>
            </a:r>
          </a:p>
          <a:p>
            <a:pPr latinLnBrk="1"/>
            <a:r>
              <a:rPr lang="en-IN" sz="2400" dirty="0"/>
              <a:t>print(score)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/>
              <a:t>print (</a:t>
            </a:r>
            <a:r>
              <a:rPr lang="en-IN" sz="2400" dirty="0" err="1"/>
              <a:t>y_predict</a:t>
            </a:r>
            <a:r>
              <a:rPr lang="en-IN" sz="2400" dirty="0"/>
              <a:t>[0:5])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/>
              <a:t>print(</a:t>
            </a:r>
            <a:r>
              <a:rPr lang="en-IN" sz="2400" dirty="0" err="1"/>
              <a:t>y_test</a:t>
            </a:r>
            <a:r>
              <a:rPr lang="en-IN" sz="2400" dirty="0"/>
              <a:t>[0:5])</a:t>
            </a:r>
          </a:p>
        </p:txBody>
      </p:sp>
    </p:spTree>
    <p:extLst>
      <p:ext uri="{BB962C8B-B14F-4D97-AF65-F5344CB8AC3E}">
        <p14:creationId xmlns:p14="http://schemas.microsoft.com/office/powerpoint/2010/main" val="12534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Deployment of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016" y="764704"/>
            <a:ext cx="9324528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gre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(input("What is your GRE Score (between 290 to 340):"))</a:t>
            </a:r>
          </a:p>
          <a:p>
            <a:pPr latinLnBrk="1"/>
            <a:r>
              <a:rPr lang="en-IN" sz="2400" dirty="0" err="1"/>
              <a:t>toefl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(input("What is your TOEFL Score (between 90 to 120):"))</a:t>
            </a:r>
          </a:p>
          <a:p>
            <a:pPr latinLnBrk="1"/>
            <a:r>
              <a:rPr lang="en-IN" sz="2400" dirty="0" err="1"/>
              <a:t>univ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(input("What is your University Rating ( 1 to 5 ):"))</a:t>
            </a:r>
          </a:p>
          <a:p>
            <a:pPr latinLnBrk="1"/>
            <a:r>
              <a:rPr lang="en-IN" sz="2400" dirty="0"/>
              <a:t>sop=</a:t>
            </a:r>
            <a:r>
              <a:rPr lang="en-IN" sz="2400" dirty="0" err="1"/>
              <a:t>int</a:t>
            </a:r>
            <a:r>
              <a:rPr lang="en-IN" sz="2400" dirty="0"/>
              <a:t>(input("Rate your Statement of Purpose ( 1 to 5):"))</a:t>
            </a:r>
          </a:p>
          <a:p>
            <a:pPr latinLnBrk="1"/>
            <a:r>
              <a:rPr lang="en-IN" sz="2400" dirty="0" err="1"/>
              <a:t>lor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(input("What is strength of  your Letter of Recommendation ( 1 to 5) :"))</a:t>
            </a:r>
          </a:p>
          <a:p>
            <a:pPr latinLnBrk="1"/>
            <a:r>
              <a:rPr lang="en-IN" sz="2400" dirty="0" err="1"/>
              <a:t>cgpa</a:t>
            </a:r>
            <a:r>
              <a:rPr lang="en-IN" sz="2400" dirty="0"/>
              <a:t>=</a:t>
            </a:r>
            <a:r>
              <a:rPr lang="en-IN" sz="2400" dirty="0" err="1"/>
              <a:t>int</a:t>
            </a:r>
            <a:r>
              <a:rPr lang="en-IN" sz="2400" dirty="0"/>
              <a:t>(input("What is your CGPA ( 6 to 10):"))</a:t>
            </a:r>
          </a:p>
          <a:p>
            <a:pPr latinLnBrk="1"/>
            <a:r>
              <a:rPr lang="en-IN" sz="2400" dirty="0"/>
              <a:t>research=</a:t>
            </a:r>
            <a:r>
              <a:rPr lang="en-IN" sz="2400" dirty="0" err="1"/>
              <a:t>int</a:t>
            </a:r>
            <a:r>
              <a:rPr lang="en-IN" sz="2400" dirty="0"/>
              <a:t>(input("Do You have Research Experience (Enter 0 for No and 1 for Yes:"))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newx</a:t>
            </a:r>
            <a:r>
              <a:rPr lang="en-IN" sz="2400" dirty="0"/>
              <a:t>=[[</a:t>
            </a:r>
            <a:r>
              <a:rPr lang="en-IN" sz="2400" dirty="0" err="1"/>
              <a:t>gre,toefl,univ,sop,lor,cgpa,research</a:t>
            </a:r>
            <a:r>
              <a:rPr lang="en-IN" sz="2400" dirty="0"/>
              <a:t>]]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newy</a:t>
            </a:r>
            <a:r>
              <a:rPr lang="en-IN" sz="2400" dirty="0"/>
              <a:t>=</a:t>
            </a:r>
            <a:r>
              <a:rPr lang="en-IN" sz="2400" dirty="0" err="1"/>
              <a:t>model.predict</a:t>
            </a:r>
            <a:r>
              <a:rPr lang="en-IN" sz="2400" dirty="0"/>
              <a:t>(</a:t>
            </a:r>
            <a:r>
              <a:rPr lang="en-IN" sz="2400" dirty="0" err="1"/>
              <a:t>newx</a:t>
            </a:r>
            <a:r>
              <a:rPr lang="en-IN" sz="2400" dirty="0"/>
              <a:t>)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/>
              <a:t>print("Your Chance of Admission is: ",</a:t>
            </a:r>
            <a:r>
              <a:rPr lang="en-IN" sz="2400" dirty="0" err="1"/>
              <a:t>newy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016" y="764704"/>
            <a:ext cx="9324528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2400" dirty="0"/>
              <a:t>from </a:t>
            </a:r>
            <a:r>
              <a:rPr lang="en-IN" sz="2400" dirty="0" err="1"/>
              <a:t>sklearn.ensemble</a:t>
            </a:r>
            <a:r>
              <a:rPr lang="en-IN" sz="2400" dirty="0"/>
              <a:t> import </a:t>
            </a:r>
            <a:r>
              <a:rPr lang="en-IN" sz="2400" dirty="0" err="1"/>
              <a:t>RandomForestRegressor</a:t>
            </a:r>
            <a:endParaRPr lang="en-IN" sz="2400" dirty="0"/>
          </a:p>
          <a:p>
            <a:pPr latinLnBrk="1"/>
            <a:r>
              <a:rPr lang="en-IN" sz="2400" dirty="0" err="1"/>
              <a:t>rfr</a:t>
            </a:r>
            <a:r>
              <a:rPr lang="en-IN" sz="2400" dirty="0"/>
              <a:t> = </a:t>
            </a:r>
            <a:r>
              <a:rPr lang="en-IN" sz="2400" dirty="0" err="1"/>
              <a:t>RandomForestRegressor</a:t>
            </a:r>
            <a:r>
              <a:rPr lang="en-IN" sz="2400" dirty="0"/>
              <a:t>(</a:t>
            </a:r>
            <a:r>
              <a:rPr lang="en-IN" sz="2400" dirty="0" err="1"/>
              <a:t>n_estimators</a:t>
            </a:r>
            <a:r>
              <a:rPr lang="en-IN" sz="2400" dirty="0"/>
              <a:t> = 100, </a:t>
            </a:r>
            <a:r>
              <a:rPr lang="en-IN" sz="2400" dirty="0" err="1"/>
              <a:t>random_state</a:t>
            </a:r>
            <a:r>
              <a:rPr lang="en-IN" sz="2400" dirty="0"/>
              <a:t> = 42)</a:t>
            </a:r>
          </a:p>
          <a:p>
            <a:pPr latinLnBrk="1"/>
            <a:r>
              <a:rPr lang="en-IN" sz="2400" dirty="0" err="1"/>
              <a:t>rfr.fit</a:t>
            </a:r>
            <a:r>
              <a:rPr lang="en-IN" sz="2400" dirty="0"/>
              <a:t>(</a:t>
            </a:r>
            <a:r>
              <a:rPr lang="en-IN" sz="2400" dirty="0" err="1"/>
              <a:t>x_train,y_train</a:t>
            </a:r>
            <a:r>
              <a:rPr lang="en-IN" sz="2400" dirty="0"/>
              <a:t>)</a:t>
            </a:r>
          </a:p>
          <a:p>
            <a:pPr latinLnBrk="1"/>
            <a:r>
              <a:rPr lang="en-IN" sz="2400" dirty="0" err="1"/>
              <a:t>y_predict_rfr</a:t>
            </a:r>
            <a:r>
              <a:rPr lang="en-IN" sz="2400" dirty="0"/>
              <a:t> = </a:t>
            </a:r>
            <a:r>
              <a:rPr lang="en-IN" sz="2400" dirty="0" err="1"/>
              <a:t>rfr.predict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) 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score_rfr</a:t>
            </a:r>
            <a:r>
              <a:rPr lang="en-IN" sz="2400" dirty="0"/>
              <a:t>=</a:t>
            </a:r>
            <a:r>
              <a:rPr lang="en-IN" sz="2400" dirty="0" err="1"/>
              <a:t>rfr.score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</a:t>
            </a:r>
          </a:p>
          <a:p>
            <a:pPr latinLnBrk="1"/>
            <a:r>
              <a:rPr lang="en-IN" sz="2400" dirty="0"/>
              <a:t>print(</a:t>
            </a:r>
            <a:r>
              <a:rPr lang="en-IN" sz="2400" dirty="0" err="1"/>
              <a:t>score_rfr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37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543800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Decision Tree </a:t>
            </a:r>
            <a:r>
              <a:rPr lang="en-IN" sz="2800" dirty="0" err="1">
                <a:solidFill>
                  <a:srgbClr val="C00000"/>
                </a:solidFill>
              </a:rPr>
              <a:t>Regressor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44016" y="764704"/>
            <a:ext cx="9324528" cy="4114800"/>
          </a:xfrm>
        </p:spPr>
        <p:txBody>
          <a:bodyPr/>
          <a:lstStyle/>
          <a:p>
            <a:pPr latinLnBrk="1"/>
            <a:endParaRPr lang="en-IN" sz="2400" dirty="0"/>
          </a:p>
          <a:p>
            <a:pPr latinLnBrk="1"/>
            <a:r>
              <a:rPr lang="en-IN" sz="2400" dirty="0"/>
              <a:t>from </a:t>
            </a:r>
            <a:r>
              <a:rPr lang="en-IN" sz="2400" dirty="0" err="1"/>
              <a:t>sklearn.tree</a:t>
            </a:r>
            <a:r>
              <a:rPr lang="en-IN" sz="2400" dirty="0"/>
              <a:t> import </a:t>
            </a:r>
            <a:r>
              <a:rPr lang="en-IN" sz="2400" dirty="0" err="1"/>
              <a:t>DecisionTreeRegressor</a:t>
            </a:r>
            <a:endParaRPr lang="en-IN" sz="2400" dirty="0"/>
          </a:p>
          <a:p>
            <a:pPr latinLnBrk="1"/>
            <a:r>
              <a:rPr lang="en-IN" sz="2400" dirty="0" err="1"/>
              <a:t>dtr</a:t>
            </a:r>
            <a:r>
              <a:rPr lang="en-IN" sz="2400" dirty="0"/>
              <a:t> = </a:t>
            </a:r>
            <a:r>
              <a:rPr lang="en-IN" sz="2400" dirty="0" err="1"/>
              <a:t>DecisionTreeRegressor</a:t>
            </a:r>
            <a:r>
              <a:rPr lang="en-IN" sz="2400" dirty="0"/>
              <a:t>(</a:t>
            </a:r>
            <a:r>
              <a:rPr lang="en-IN" sz="2400" dirty="0" err="1"/>
              <a:t>random_state</a:t>
            </a:r>
            <a:r>
              <a:rPr lang="en-IN" sz="2400" dirty="0"/>
              <a:t> = 42)</a:t>
            </a:r>
          </a:p>
          <a:p>
            <a:pPr latinLnBrk="1"/>
            <a:r>
              <a:rPr lang="en-IN" sz="2400" dirty="0" err="1"/>
              <a:t>dtr.fit</a:t>
            </a:r>
            <a:r>
              <a:rPr lang="en-IN" sz="2400" dirty="0"/>
              <a:t>(</a:t>
            </a:r>
            <a:r>
              <a:rPr lang="en-IN" sz="2400" dirty="0" err="1"/>
              <a:t>x_train,y_train</a:t>
            </a:r>
            <a:r>
              <a:rPr lang="en-IN" sz="2400" dirty="0"/>
              <a:t>)</a:t>
            </a:r>
          </a:p>
          <a:p>
            <a:pPr latinLnBrk="1"/>
            <a:r>
              <a:rPr lang="en-IN" sz="2400" dirty="0" err="1"/>
              <a:t>y_predict_dtr</a:t>
            </a:r>
            <a:r>
              <a:rPr lang="en-IN" sz="2400" dirty="0"/>
              <a:t> = </a:t>
            </a:r>
            <a:r>
              <a:rPr lang="en-IN" sz="2400" dirty="0" err="1"/>
              <a:t>dtr.predict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) </a:t>
            </a:r>
          </a:p>
          <a:p>
            <a:pPr latinLnBrk="1"/>
            <a:endParaRPr lang="en-IN" sz="2400" dirty="0"/>
          </a:p>
          <a:p>
            <a:pPr latinLnBrk="1"/>
            <a:r>
              <a:rPr lang="en-IN" sz="2400" dirty="0" err="1"/>
              <a:t>score_dtr</a:t>
            </a:r>
            <a:r>
              <a:rPr lang="en-IN" sz="2400" dirty="0"/>
              <a:t>=</a:t>
            </a:r>
            <a:r>
              <a:rPr lang="en-IN" sz="2400" dirty="0" err="1"/>
              <a:t>dtr.score</a:t>
            </a:r>
            <a:r>
              <a:rPr lang="en-IN" sz="2400" dirty="0"/>
              <a:t>(</a:t>
            </a:r>
            <a:r>
              <a:rPr lang="en-IN" sz="2400" dirty="0" err="1"/>
              <a:t>x_test</a:t>
            </a:r>
            <a:r>
              <a:rPr lang="en-IN" sz="2400" dirty="0"/>
              <a:t>, </a:t>
            </a:r>
            <a:r>
              <a:rPr lang="en-IN" sz="2400" dirty="0" err="1"/>
              <a:t>y_test</a:t>
            </a:r>
            <a:r>
              <a:rPr lang="en-IN" sz="2400" dirty="0"/>
              <a:t>)</a:t>
            </a:r>
          </a:p>
          <a:p>
            <a:pPr latinLnBrk="1"/>
            <a:r>
              <a:rPr lang="en-IN" sz="2400" dirty="0"/>
              <a:t>print(</a:t>
            </a:r>
            <a:r>
              <a:rPr lang="en-IN" sz="2400" dirty="0" err="1"/>
              <a:t>score_dtr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0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0" y="-27384"/>
            <a:ext cx="7543800" cy="114300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3AB47E5A-A1F0-492F-A9F0-1E96E8F8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62021"/>
              </p:ext>
            </p:extLst>
          </p:nvPr>
        </p:nvGraphicFramePr>
        <p:xfrm>
          <a:off x="1524000" y="908720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480653097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7258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x1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13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4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90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1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19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49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4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806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E2043C-1C74-4EEF-B416-7FDF87EA96BF}"/>
              </a:ext>
            </a:extLst>
          </p:cNvPr>
          <p:cNvSpPr txBox="1"/>
          <p:nvPr/>
        </p:nvSpPr>
        <p:spPr>
          <a:xfrm>
            <a:off x="1619672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y = 2 multiplied by  x1</a:t>
            </a:r>
          </a:p>
        </p:txBody>
      </p:sp>
    </p:spTree>
    <p:extLst>
      <p:ext uri="{BB962C8B-B14F-4D97-AF65-F5344CB8AC3E}">
        <p14:creationId xmlns:p14="http://schemas.microsoft.com/office/powerpoint/2010/main" val="12801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0" y="-27384"/>
            <a:ext cx="7543800" cy="114300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3AB47E5A-A1F0-492F-A9F0-1E96E8F8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7339"/>
              </p:ext>
            </p:extLst>
          </p:nvPr>
        </p:nvGraphicFramePr>
        <p:xfrm>
          <a:off x="611559" y="908720"/>
          <a:ext cx="8064897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1480653097"/>
                    </a:ext>
                  </a:extLst>
                </a:gridCol>
                <a:gridCol w="2688299"/>
                <a:gridCol w="2688299">
                  <a:extLst>
                    <a:ext uri="{9D8B030D-6E8A-4147-A177-3AD203B41FA5}">
                      <a16:colId xmlns="" xmlns:a16="http://schemas.microsoft.com/office/drawing/2014/main" val="37258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x1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x2(Input)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13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12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17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4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11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-5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90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2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6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1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14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-4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19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8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4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49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4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10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4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7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9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806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E2043C-1C74-4EEF-B416-7FDF87EA96BF}"/>
              </a:ext>
            </a:extLst>
          </p:cNvPr>
          <p:cNvSpPr txBox="1"/>
          <p:nvPr/>
        </p:nvSpPr>
        <p:spPr>
          <a:xfrm>
            <a:off x="1619672" y="5657671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y = </a:t>
            </a:r>
            <a:r>
              <a:rPr lang="en-IN" sz="3600" dirty="0" smtClean="0"/>
              <a:t>x1 + x2 (Model)</a:t>
            </a:r>
          </a:p>
          <a:p>
            <a:r>
              <a:rPr lang="en-IN" sz="3600" dirty="0" smtClean="0"/>
              <a:t>X1=17, x2=10 -&gt; y =27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591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83668" y="2276872"/>
            <a:ext cx="7249043" cy="1728192"/>
            <a:chOff x="1583668" y="2276872"/>
            <a:chExt cx="7249043" cy="1728192"/>
          </a:xfrm>
        </p:grpSpPr>
        <p:sp>
          <p:nvSpPr>
            <p:cNvPr id="4" name="Rectangle 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84581" y="258174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83668" y="3128557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49077" y="2866947"/>
              <a:ext cx="2583634" cy="523220"/>
              <a:chOff x="6300192" y="922731"/>
              <a:chExt cx="2583634" cy="5232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227642" y="9227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Process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75656" y="4437112"/>
            <a:ext cx="7560839" cy="1728192"/>
            <a:chOff x="1439652" y="2276872"/>
            <a:chExt cx="7560839" cy="1728192"/>
          </a:xfrm>
        </p:grpSpPr>
        <p:sp>
          <p:nvSpPr>
            <p:cNvPr id="24" name="Rectangle 2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39652" y="2581744"/>
              <a:ext cx="135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02987" y="3128557"/>
              <a:ext cx="66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49077" y="2866947"/>
              <a:ext cx="2751414" cy="523220"/>
              <a:chOff x="6300192" y="922731"/>
              <a:chExt cx="2751414" cy="52322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7227641" y="922731"/>
                <a:ext cx="1823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y=f(x1,x2)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1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72" y="4365104"/>
            <a:ext cx="8652692" cy="1987480"/>
            <a:chOff x="180019" y="2276872"/>
            <a:chExt cx="8652692" cy="1987480"/>
          </a:xfrm>
        </p:grpSpPr>
        <p:sp>
          <p:nvSpPr>
            <p:cNvPr id="6" name="Rectangle 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32348" y="2843354"/>
              <a:ext cx="6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020" y="258174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Input (X)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6087" y="3390167"/>
              <a:ext cx="572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019" y="3128557"/>
              <a:ext cx="329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Output(y)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49077" y="2448470"/>
              <a:ext cx="2583634" cy="1815882"/>
              <a:chOff x="6300192" y="504254"/>
              <a:chExt cx="2583634" cy="181588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227642" y="504254"/>
                <a:ext cx="1656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Machine Learning Model</a:t>
                </a:r>
              </a:p>
              <a:p>
                <a:r>
                  <a:rPr lang="en-IN" sz="2800" dirty="0"/>
                  <a:t>(X      y)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115616" y="1844824"/>
            <a:ext cx="7560839" cy="1728192"/>
            <a:chOff x="1439652" y="2276872"/>
            <a:chExt cx="7560839" cy="1728192"/>
          </a:xfrm>
        </p:grpSpPr>
        <p:sp>
          <p:nvSpPr>
            <p:cNvPr id="17" name="Rectangle 16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439652" y="2581744"/>
              <a:ext cx="135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02987" y="3128557"/>
              <a:ext cx="66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249077" y="2866947"/>
              <a:ext cx="2751414" cy="523220"/>
              <a:chOff x="6300192" y="922731"/>
              <a:chExt cx="2751414" cy="5232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7227641" y="922731"/>
                <a:ext cx="1823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y=f(x1,x2)</a:t>
                </a: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7596336" y="6093296"/>
            <a:ext cx="50405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rgbClr val="C00000"/>
                </a:solidFill>
              </a:rPr>
              <a:t>What kind of problem Machine Learning can solve: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512" y="1988840"/>
            <a:ext cx="8652692" cy="1987480"/>
            <a:chOff x="180019" y="2276872"/>
            <a:chExt cx="8652692" cy="1987480"/>
          </a:xfrm>
        </p:grpSpPr>
        <p:sp>
          <p:nvSpPr>
            <p:cNvPr id="6" name="Rectangle 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132348" y="2843354"/>
              <a:ext cx="691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020" y="2581744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Input (X)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216087" y="3390167"/>
              <a:ext cx="572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0019" y="3128557"/>
              <a:ext cx="3298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Training Output(y)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249077" y="2448470"/>
              <a:ext cx="2583634" cy="1815882"/>
              <a:chOff x="6300192" y="504254"/>
              <a:chExt cx="2583634" cy="181588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227642" y="504254"/>
                <a:ext cx="1656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Machine Learning Model</a:t>
                </a:r>
              </a:p>
              <a:p>
                <a:r>
                  <a:rPr lang="en-IN" sz="2800" dirty="0"/>
                  <a:t>(X      y)</a:t>
                </a: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>
          <a:xfrm>
            <a:off x="7599413" y="3717032"/>
            <a:ext cx="50405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9398" y="4393848"/>
            <a:ext cx="8775005" cy="1728192"/>
            <a:chOff x="57505" y="2276872"/>
            <a:chExt cx="8775005" cy="1728192"/>
          </a:xfrm>
        </p:grpSpPr>
        <p:sp>
          <p:nvSpPr>
            <p:cNvPr id="26" name="Rectangle 25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Model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619907" y="3140968"/>
              <a:ext cx="11570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505" y="2879358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New  Input (X)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249077" y="2663914"/>
              <a:ext cx="2583433" cy="954107"/>
              <a:chOff x="6300192" y="719698"/>
              <a:chExt cx="2583433" cy="954107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227441" y="719698"/>
                <a:ext cx="16561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Output </a:t>
                </a:r>
              </a:p>
              <a:p>
                <a:r>
                  <a:rPr lang="en-IN" sz="2800" dirty="0"/>
                  <a:t>(y)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38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3160"/>
            <a:ext cx="8447496" cy="1143000"/>
          </a:xfrm>
        </p:spPr>
        <p:txBody>
          <a:bodyPr/>
          <a:lstStyle/>
          <a:p>
            <a:r>
              <a:rPr lang="en-IN" sz="2400" b="1" dirty="0">
                <a:solidFill>
                  <a:srgbClr val="C00000"/>
                </a:solidFill>
              </a:rPr>
              <a:t>What is requirement of Machine Learning Problem: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1988840"/>
            <a:ext cx="216024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Data Set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483768" y="2512060"/>
            <a:ext cx="1440160" cy="8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51682" y="2512059"/>
            <a:ext cx="1512168" cy="844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5197" y="3401023"/>
            <a:ext cx="2304256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Input (x1,x2,…)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3730" y="3401023"/>
            <a:ext cx="216024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Output</a:t>
            </a:r>
          </a:p>
          <a:p>
            <a:pPr algn="ctr"/>
            <a:r>
              <a:rPr lang="en-IN" sz="2800" dirty="0"/>
              <a:t> (y)</a:t>
            </a:r>
          </a:p>
        </p:txBody>
      </p:sp>
    </p:spTree>
    <p:extLst>
      <p:ext uri="{BB962C8B-B14F-4D97-AF65-F5344CB8AC3E}">
        <p14:creationId xmlns:p14="http://schemas.microsoft.com/office/powerpoint/2010/main" val="31893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3160"/>
            <a:ext cx="8735528" cy="11430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From where to get Data?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981080"/>
            <a:ext cx="8739840" cy="4114800"/>
          </a:xfrm>
        </p:spPr>
        <p:txBody>
          <a:bodyPr/>
          <a:lstStyle/>
          <a:p>
            <a:r>
              <a:rPr lang="en-IN" sz="2800" dirty="0"/>
              <a:t>UCI Repository</a:t>
            </a:r>
          </a:p>
          <a:p>
            <a:r>
              <a:rPr lang="en-IN" sz="2800" dirty="0">
                <a:hlinkClick r:id="rId2"/>
              </a:rPr>
              <a:t>https://archive.ics.uci.edu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 err="1"/>
              <a:t>Kaggle</a:t>
            </a:r>
            <a:r>
              <a:rPr lang="en-IN" sz="2800" dirty="0"/>
              <a:t> web site:</a:t>
            </a:r>
          </a:p>
          <a:p>
            <a:r>
              <a:rPr lang="en-IN" sz="2800" dirty="0">
                <a:hlinkClick r:id="rId3"/>
              </a:rPr>
              <a:t>https://www.kaggle.com/datasets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/>
              <a:t>United Nations</a:t>
            </a:r>
          </a:p>
          <a:p>
            <a:r>
              <a:rPr lang="en-IN" sz="2800" dirty="0">
                <a:hlinkClick r:id="rId4"/>
              </a:rPr>
              <a:t>http://data.un.org/</a:t>
            </a:r>
            <a:endParaRPr lang="en-IN" sz="2800" dirty="0"/>
          </a:p>
          <a:p>
            <a:endParaRPr lang="en-IN" sz="1200" dirty="0"/>
          </a:p>
          <a:p>
            <a:r>
              <a:rPr lang="en-IN" sz="2800" dirty="0"/>
              <a:t>India</a:t>
            </a:r>
          </a:p>
          <a:p>
            <a:r>
              <a:rPr lang="en-IN" sz="2800" dirty="0">
                <a:hlinkClick r:id="rId5"/>
              </a:rPr>
              <a:t>https://data.gov.in/</a:t>
            </a: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878</Words>
  <Application>Microsoft Office PowerPoint</Application>
  <PresentationFormat>On-screen Show (4:3)</PresentationFormat>
  <Paragraphs>459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Traditional Programming</vt:lpstr>
      <vt:lpstr>Machine Learning</vt:lpstr>
      <vt:lpstr>Machine Learning</vt:lpstr>
      <vt:lpstr>Machine Learning</vt:lpstr>
      <vt:lpstr>What kind of problem Machine Learning can solve:</vt:lpstr>
      <vt:lpstr>What kind of problem Machine Learning can solve:</vt:lpstr>
      <vt:lpstr>What is requirement of Machine Learning Problem:</vt:lpstr>
      <vt:lpstr>From where to get Data?</vt:lpstr>
      <vt:lpstr>What kind of problem Machine Learning can solve:</vt:lpstr>
      <vt:lpstr>PowerPoint Presentation</vt:lpstr>
      <vt:lpstr>Admission Prediction Problem </vt:lpstr>
      <vt:lpstr>Dataset</vt:lpstr>
      <vt:lpstr>Reading Data in Python</vt:lpstr>
      <vt:lpstr>Reading Data in Python</vt:lpstr>
      <vt:lpstr>Data Pre-processing</vt:lpstr>
      <vt:lpstr>Split Data: Train and Test</vt:lpstr>
      <vt:lpstr>Split Data: Train and Test</vt:lpstr>
      <vt:lpstr>Data Normalization - Scaling</vt:lpstr>
      <vt:lpstr>Applying Machine Learning Algorithm</vt:lpstr>
      <vt:lpstr>Deployment of Model</vt:lpstr>
      <vt:lpstr>Random Forest</vt:lpstr>
      <vt:lpstr>Decision Tree Regressor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</dc:creator>
  <cp:lastModifiedBy>nielit</cp:lastModifiedBy>
  <cp:revision>316</cp:revision>
  <dcterms:modified xsi:type="dcterms:W3CDTF">2020-09-04T06:06:20Z</dcterms:modified>
</cp:coreProperties>
</file>